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8"/>
  </p:notesMasterIdLst>
  <p:sldIdLst>
    <p:sldId id="257" r:id="rId2"/>
    <p:sldId id="258" r:id="rId3"/>
    <p:sldId id="259" r:id="rId4"/>
    <p:sldId id="261" r:id="rId5"/>
    <p:sldId id="262" r:id="rId6"/>
    <p:sldId id="263" r:id="rId7"/>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94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宋体"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ea typeface="宋体" pitchFamily="2" charset="-122"/>
              </a:defRPr>
            </a:lvl1pPr>
          </a:lstStyle>
          <a:p>
            <a:pPr>
              <a:defRPr/>
            </a:pPr>
            <a:fld id="{E4A7B978-286F-4132-AE4B-2BF5B5FC3E40}" type="datetimeFigureOut">
              <a:rPr lang="zh-CN" altLang="en-US"/>
              <a:pPr>
                <a:defRPr/>
              </a:pPr>
              <a:t>2014-10-14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ea typeface="宋体" pitchFamily="2" charset="-122"/>
              </a:defRPr>
            </a:lvl1pPr>
          </a:lstStyle>
          <a:p>
            <a:pPr>
              <a:defRPr/>
            </a:pPr>
            <a:fld id="{DED2540C-D12B-4210-B0E7-82CF1FB16E9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68313" y="16287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59313" y="16287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40513" y="620713"/>
            <a:ext cx="2057400" cy="55340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313" y="620713"/>
            <a:ext cx="6019800" cy="55340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010"/>
          <p:cNvPicPr>
            <a:picLocks noChangeAspect="1" noChangeArrowheads="1"/>
          </p:cNvPicPr>
          <p:nvPr/>
        </p:nvPicPr>
        <p:blipFill>
          <a:blip r:embed="rId13">
            <a:lum bright="70000" contrast="-70000"/>
          </a:blip>
          <a:srcRect l="17384" r="13080" b="20392"/>
          <a:stretch>
            <a:fillRect/>
          </a:stretch>
        </p:blipFill>
        <p:spPr bwMode="auto">
          <a:xfrm>
            <a:off x="2339975" y="1125538"/>
            <a:ext cx="4529138" cy="4824412"/>
          </a:xfrm>
          <a:prstGeom prst="rect">
            <a:avLst/>
          </a:prstGeom>
          <a:noFill/>
          <a:ln w="9525">
            <a:noFill/>
            <a:miter lim="800000"/>
            <a:headEnd/>
            <a:tailEnd/>
          </a:ln>
        </p:spPr>
      </p:pic>
      <p:sp>
        <p:nvSpPr>
          <p:cNvPr id="1027" name="Rectangle 3"/>
          <p:cNvSpPr>
            <a:spLocks noChangeArrowheads="1"/>
          </p:cNvSpPr>
          <p:nvPr/>
        </p:nvSpPr>
        <p:spPr bwMode="auto">
          <a:xfrm>
            <a:off x="0" y="6597650"/>
            <a:ext cx="9144000" cy="260350"/>
          </a:xfrm>
          <a:prstGeom prst="rect">
            <a:avLst/>
          </a:prstGeom>
          <a:solidFill>
            <a:srgbClr val="A50021"/>
          </a:solidFill>
          <a:ln w="9525">
            <a:noFill/>
            <a:miter lim="800000"/>
            <a:headEnd/>
            <a:tailEnd/>
          </a:ln>
        </p:spPr>
        <p:txBody>
          <a:bodyPr wrap="none" anchor="ctr"/>
          <a:lstStyle/>
          <a:p>
            <a:pPr>
              <a:defRPr/>
            </a:pPr>
            <a:endParaRPr lang="zh-CN">
              <a:latin typeface="Arial" pitchFamily="34" charset="0"/>
              <a:ea typeface="楷体_GB2312" pitchFamily="49" charset="-122"/>
            </a:endParaRPr>
          </a:p>
        </p:txBody>
      </p:sp>
      <p:grpSp>
        <p:nvGrpSpPr>
          <p:cNvPr id="1028" name="Group 4"/>
          <p:cNvGrpSpPr>
            <a:grpSpLocks noChangeAspect="1"/>
          </p:cNvGrpSpPr>
          <p:nvPr/>
        </p:nvGrpSpPr>
        <p:grpSpPr bwMode="auto">
          <a:xfrm>
            <a:off x="0" y="0"/>
            <a:ext cx="9190038" cy="576263"/>
            <a:chOff x="0" y="0"/>
            <a:chExt cx="5789" cy="363"/>
          </a:xfrm>
        </p:grpSpPr>
        <p:pic>
          <p:nvPicPr>
            <p:cNvPr id="1031" name="Picture 5" descr="082"/>
            <p:cNvPicPr>
              <a:picLocks noChangeAspect="1" noChangeArrowheads="1"/>
            </p:cNvPicPr>
            <p:nvPr userDrawn="1"/>
          </p:nvPicPr>
          <p:blipFill>
            <a:blip r:embed="rId14"/>
            <a:srcRect l="17889" t="33676" r="7799" b="55194"/>
            <a:stretch>
              <a:fillRect/>
            </a:stretch>
          </p:blipFill>
          <p:spPr bwMode="auto">
            <a:xfrm>
              <a:off x="4067" y="0"/>
              <a:ext cx="1722" cy="363"/>
            </a:xfrm>
            <a:prstGeom prst="rect">
              <a:avLst/>
            </a:prstGeom>
            <a:noFill/>
            <a:ln w="9525">
              <a:noFill/>
              <a:miter lim="800000"/>
              <a:headEnd/>
              <a:tailEnd/>
            </a:ln>
          </p:spPr>
        </p:pic>
        <p:pic>
          <p:nvPicPr>
            <p:cNvPr id="1032" name="Picture 6" descr="082"/>
            <p:cNvPicPr>
              <a:picLocks noChangeAspect="1" noChangeArrowheads="1"/>
            </p:cNvPicPr>
            <p:nvPr userDrawn="1"/>
          </p:nvPicPr>
          <p:blipFill>
            <a:blip r:embed="rId14"/>
            <a:srcRect l="79816" t="33676" r="9175" b="55194"/>
            <a:stretch>
              <a:fillRect/>
            </a:stretch>
          </p:blipFill>
          <p:spPr bwMode="auto">
            <a:xfrm>
              <a:off x="0" y="0"/>
              <a:ext cx="4073" cy="363"/>
            </a:xfrm>
            <a:prstGeom prst="rect">
              <a:avLst/>
            </a:prstGeom>
            <a:noFill/>
            <a:ln w="9525">
              <a:noFill/>
              <a:miter lim="800000"/>
              <a:headEnd/>
              <a:tailEnd/>
            </a:ln>
          </p:spPr>
        </p:pic>
      </p:grpSp>
      <p:sp>
        <p:nvSpPr>
          <p:cNvPr id="1029" name="Rectangle 16"/>
          <p:cNvSpPr>
            <a:spLocks noGrp="1" noChangeArrowheads="1"/>
          </p:cNvSpPr>
          <p:nvPr>
            <p:ph type="body" idx="1"/>
          </p:nvPr>
        </p:nvSpPr>
        <p:spPr bwMode="auto">
          <a:xfrm>
            <a:off x="468313" y="162877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30" name="Rectangle 15"/>
          <p:cNvSpPr>
            <a:spLocks noGrp="1" noChangeArrowheads="1"/>
          </p:cNvSpPr>
          <p:nvPr>
            <p:ph type="title"/>
          </p:nvPr>
        </p:nvSpPr>
        <p:spPr bwMode="auto">
          <a:xfrm>
            <a:off x="468313" y="620713"/>
            <a:ext cx="8229600" cy="9985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sz="3600">
          <a:solidFill>
            <a:schemeClr val="accent2"/>
          </a:solidFill>
          <a:latin typeface="+mj-lt"/>
          <a:ea typeface="+mj-ea"/>
          <a:cs typeface="+mj-cs"/>
        </a:defRPr>
      </a:lvl1pPr>
      <a:lvl2pPr algn="ctr" rtl="0" eaLnBrk="0" fontAlgn="base" hangingPunct="0">
        <a:spcBef>
          <a:spcPct val="0"/>
        </a:spcBef>
        <a:spcAft>
          <a:spcPct val="0"/>
        </a:spcAft>
        <a:defRPr sz="3600">
          <a:solidFill>
            <a:schemeClr val="accent2"/>
          </a:solidFill>
          <a:latin typeface="Calibri" pitchFamily="34" charset="0"/>
          <a:ea typeface="宋体" charset="-122"/>
        </a:defRPr>
      </a:lvl2pPr>
      <a:lvl3pPr algn="ctr" rtl="0" eaLnBrk="0" fontAlgn="base" hangingPunct="0">
        <a:spcBef>
          <a:spcPct val="0"/>
        </a:spcBef>
        <a:spcAft>
          <a:spcPct val="0"/>
        </a:spcAft>
        <a:defRPr sz="3600">
          <a:solidFill>
            <a:schemeClr val="accent2"/>
          </a:solidFill>
          <a:latin typeface="Calibri" pitchFamily="34" charset="0"/>
          <a:ea typeface="宋体" charset="-122"/>
        </a:defRPr>
      </a:lvl3pPr>
      <a:lvl4pPr algn="ctr" rtl="0" eaLnBrk="0" fontAlgn="base" hangingPunct="0">
        <a:spcBef>
          <a:spcPct val="0"/>
        </a:spcBef>
        <a:spcAft>
          <a:spcPct val="0"/>
        </a:spcAft>
        <a:defRPr sz="3600">
          <a:solidFill>
            <a:schemeClr val="accent2"/>
          </a:solidFill>
          <a:latin typeface="Calibri" pitchFamily="34" charset="0"/>
          <a:ea typeface="宋体" charset="-122"/>
        </a:defRPr>
      </a:lvl4pPr>
      <a:lvl5pPr algn="ctr" rtl="0" eaLnBrk="0" fontAlgn="base" hangingPunct="0">
        <a:spcBef>
          <a:spcPct val="0"/>
        </a:spcBef>
        <a:spcAft>
          <a:spcPct val="0"/>
        </a:spcAft>
        <a:defRPr sz="3600">
          <a:solidFill>
            <a:schemeClr val="accent2"/>
          </a:solidFill>
          <a:latin typeface="Calibri" pitchFamily="34" charset="0"/>
          <a:ea typeface="宋体" charset="-122"/>
        </a:defRPr>
      </a:lvl5pPr>
      <a:lvl6pPr marL="457200" algn="ctr" rtl="0" eaLnBrk="1" fontAlgn="base" hangingPunct="1">
        <a:spcBef>
          <a:spcPct val="0"/>
        </a:spcBef>
        <a:spcAft>
          <a:spcPct val="0"/>
        </a:spcAft>
        <a:defRPr sz="3600">
          <a:solidFill>
            <a:schemeClr val="accent2"/>
          </a:solidFill>
          <a:latin typeface="Arial" pitchFamily="34" charset="0"/>
          <a:ea typeface="楷体_GB2312" pitchFamily="49" charset="-122"/>
        </a:defRPr>
      </a:lvl6pPr>
      <a:lvl7pPr marL="914400" algn="ctr" rtl="0" eaLnBrk="1" fontAlgn="base" hangingPunct="1">
        <a:spcBef>
          <a:spcPct val="0"/>
        </a:spcBef>
        <a:spcAft>
          <a:spcPct val="0"/>
        </a:spcAft>
        <a:defRPr sz="3600">
          <a:solidFill>
            <a:schemeClr val="accent2"/>
          </a:solidFill>
          <a:latin typeface="Arial" pitchFamily="34" charset="0"/>
          <a:ea typeface="楷体_GB2312" pitchFamily="49" charset="-122"/>
        </a:defRPr>
      </a:lvl7pPr>
      <a:lvl8pPr marL="1371600" algn="ctr" rtl="0" eaLnBrk="1" fontAlgn="base" hangingPunct="1">
        <a:spcBef>
          <a:spcPct val="0"/>
        </a:spcBef>
        <a:spcAft>
          <a:spcPct val="0"/>
        </a:spcAft>
        <a:defRPr sz="3600">
          <a:solidFill>
            <a:schemeClr val="accent2"/>
          </a:solidFill>
          <a:latin typeface="Arial" pitchFamily="34" charset="0"/>
          <a:ea typeface="楷体_GB2312" pitchFamily="49" charset="-122"/>
        </a:defRPr>
      </a:lvl8pPr>
      <a:lvl9pPr marL="1828800" algn="ctr" rtl="0" eaLnBrk="1" fontAlgn="base" hangingPunct="1">
        <a:spcBef>
          <a:spcPct val="0"/>
        </a:spcBef>
        <a:spcAft>
          <a:spcPct val="0"/>
        </a:spcAft>
        <a:defRPr sz="3600">
          <a:solidFill>
            <a:schemeClr val="accent2"/>
          </a:solidFill>
          <a:latin typeface="Arial" pitchFamily="34" charset="0"/>
          <a:ea typeface="楷体_GB2312" pitchFamily="49" charset="-122"/>
        </a:defRPr>
      </a:lvl9pPr>
    </p:titleStyle>
    <p:bodyStyle>
      <a:lvl1pPr marL="342900" indent="-342900" algn="l" rtl="0" eaLnBrk="0" fontAlgn="base" hangingPunct="0">
        <a:spcBef>
          <a:spcPct val="20000"/>
        </a:spcBef>
        <a:spcAft>
          <a:spcPct val="0"/>
        </a:spcAft>
        <a:buClr>
          <a:srgbClr val="A50021"/>
        </a:buClr>
        <a:buFont typeface="Wingdings" pitchFamily="2" charset="2"/>
        <a:buChar char="u"/>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4338" name="副标题 2"/>
          <p:cNvSpPr>
            <a:spLocks noGrp="1"/>
          </p:cNvSpPr>
          <p:nvPr>
            <p:ph type="subTitle" idx="4294967295"/>
          </p:nvPr>
        </p:nvSpPr>
        <p:spPr>
          <a:xfrm>
            <a:off x="755650" y="4221163"/>
            <a:ext cx="7993063" cy="1271587"/>
          </a:xfrm>
        </p:spPr>
        <p:txBody>
          <a:bodyPr/>
          <a:lstStyle/>
          <a:p>
            <a:pPr marL="0" indent="0" algn="ctr" eaLnBrk="1" hangingPunct="1">
              <a:buFont typeface="Wingdings" pitchFamily="2" charset="2"/>
              <a:buNone/>
            </a:pPr>
            <a:r>
              <a:rPr lang="zh-CN" altLang="en-US" sz="3600" smtClean="0">
                <a:latin typeface="宋体" charset="-122"/>
              </a:rPr>
              <a:t>郑功成（中国人民大学教授）</a:t>
            </a:r>
            <a:endParaRPr lang="zh-CN" altLang="zh-CN" sz="3600" smtClean="0">
              <a:latin typeface="宋体" charset="-122"/>
            </a:endParaRPr>
          </a:p>
        </p:txBody>
      </p:sp>
      <p:sp>
        <p:nvSpPr>
          <p:cNvPr id="14339" name="标题 1"/>
          <p:cNvSpPr>
            <a:spLocks noGrp="1"/>
          </p:cNvSpPr>
          <p:nvPr>
            <p:ph type="ctrTitle" idx="4294967295"/>
          </p:nvPr>
        </p:nvSpPr>
        <p:spPr>
          <a:xfrm>
            <a:off x="250825" y="1341438"/>
            <a:ext cx="9290050" cy="2259012"/>
          </a:xfrm>
        </p:spPr>
        <p:txBody>
          <a:bodyPr/>
          <a:lstStyle/>
          <a:p>
            <a:pPr eaLnBrk="1" hangingPunct="1"/>
            <a:r>
              <a:rPr lang="zh-CN" altLang="zh-CN" sz="4000" b="1" smtClean="0">
                <a:ea typeface="黑体" pitchFamily="49" charset="-122"/>
              </a:rPr>
              <a:t>大机遇、大挑战、大发展</a:t>
            </a:r>
            <a:r>
              <a:rPr lang="zh-CN" altLang="en-US" sz="4000" b="1" smtClean="0">
                <a:ea typeface="黑体" pitchFamily="49" charset="-122"/>
              </a:rPr>
              <a:t/>
            </a:r>
            <a:br>
              <a:rPr lang="zh-CN" altLang="en-US" sz="4000" b="1" smtClean="0">
                <a:ea typeface="黑体" pitchFamily="49" charset="-122"/>
              </a:rPr>
            </a:br>
            <a:r>
              <a:rPr lang="zh-CN" altLang="en-US" b="1" smtClean="0"/>
              <a:t/>
            </a:r>
            <a:br>
              <a:rPr lang="zh-CN" altLang="en-US" b="1" smtClean="0"/>
            </a:br>
            <a:r>
              <a:rPr lang="en-US" altLang="zh-CN" sz="3200" b="1" smtClean="0"/>
              <a:t>----</a:t>
            </a:r>
            <a:r>
              <a:rPr lang="zh-CN" altLang="en-US" sz="3200" b="1" smtClean="0"/>
              <a:t>全面深化改革背景下的中国保险业</a:t>
            </a:r>
            <a:endParaRPr lang="zh-CN" altLang="zh-CN" sz="3200" b="1" smtClean="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1"/>
          <p:cNvSpPr>
            <a:spLocks noGrp="1"/>
          </p:cNvSpPr>
          <p:nvPr>
            <p:ph type="title"/>
          </p:nvPr>
        </p:nvSpPr>
        <p:spPr>
          <a:xfrm>
            <a:off x="468313" y="620713"/>
            <a:ext cx="8229600" cy="1800225"/>
          </a:xfrm>
        </p:spPr>
        <p:txBody>
          <a:bodyPr/>
          <a:lstStyle/>
          <a:p>
            <a:r>
              <a:rPr lang="zh-CN" altLang="en-US" b="1" smtClean="0"/>
              <a:t>一、五大变化带来保险业发展巨大机遇</a:t>
            </a:r>
          </a:p>
        </p:txBody>
      </p:sp>
      <p:sp>
        <p:nvSpPr>
          <p:cNvPr id="15362" name="内容占位符 2"/>
          <p:cNvSpPr>
            <a:spLocks noGrp="1"/>
          </p:cNvSpPr>
          <p:nvPr>
            <p:ph idx="1"/>
          </p:nvPr>
        </p:nvSpPr>
        <p:spPr>
          <a:xfrm>
            <a:off x="539750" y="2133600"/>
            <a:ext cx="8229600" cy="3743325"/>
          </a:xfrm>
        </p:spPr>
        <p:txBody>
          <a:bodyPr/>
          <a:lstStyle/>
          <a:p>
            <a:pPr>
              <a:buFont typeface="Wingdings" pitchFamily="2" charset="2"/>
              <a:buNone/>
            </a:pPr>
            <a:r>
              <a:rPr lang="zh-CN" altLang="en-US" smtClean="0"/>
              <a:t>   最大人口规模、二大经济体且继续高增长</a:t>
            </a:r>
          </a:p>
          <a:p>
            <a:endParaRPr lang="zh-CN" altLang="en-US" sz="1000" smtClean="0"/>
          </a:p>
          <a:p>
            <a:r>
              <a:rPr lang="en-US" altLang="zh-CN" smtClean="0"/>
              <a:t>1.</a:t>
            </a:r>
            <a:r>
              <a:rPr lang="zh-CN" altLang="en-US" smtClean="0"/>
              <a:t>市场化将走向成熟</a:t>
            </a:r>
          </a:p>
          <a:p>
            <a:r>
              <a:rPr lang="en-US" altLang="zh-CN" smtClean="0"/>
              <a:t>2.</a:t>
            </a:r>
            <a:r>
              <a:rPr lang="zh-CN" altLang="en-US" smtClean="0"/>
              <a:t>法制化将走向定型</a:t>
            </a:r>
          </a:p>
          <a:p>
            <a:r>
              <a:rPr lang="en-US" altLang="zh-CN" smtClean="0"/>
              <a:t>3.</a:t>
            </a:r>
            <a:r>
              <a:rPr lang="zh-CN" altLang="en-US" smtClean="0"/>
              <a:t>社保体系多层次化将成真</a:t>
            </a:r>
          </a:p>
          <a:p>
            <a:r>
              <a:rPr lang="en-US" altLang="zh-CN" smtClean="0"/>
              <a:t>4.</a:t>
            </a:r>
            <a:r>
              <a:rPr lang="zh-CN" altLang="en-US" smtClean="0"/>
              <a:t>国家治理体系现代化步伐将加快</a:t>
            </a:r>
          </a:p>
          <a:p>
            <a:r>
              <a:rPr lang="en-US" altLang="zh-CN" smtClean="0"/>
              <a:t>5.</a:t>
            </a:r>
            <a:r>
              <a:rPr lang="zh-CN" altLang="en-US" smtClean="0"/>
              <a:t>保险业蓝图已初步绘制</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468313" y="620713"/>
            <a:ext cx="8229600" cy="1512887"/>
          </a:xfrm>
        </p:spPr>
        <p:txBody>
          <a:bodyPr/>
          <a:lstStyle/>
          <a:p>
            <a:r>
              <a:rPr lang="zh-CN" altLang="en-US" b="1" smtClean="0"/>
              <a:t>二、保险业发展面临着四大挑战</a:t>
            </a:r>
          </a:p>
        </p:txBody>
      </p:sp>
      <p:sp>
        <p:nvSpPr>
          <p:cNvPr id="16386" name="Rectangle 3"/>
          <p:cNvSpPr>
            <a:spLocks noGrp="1" noChangeArrowheads="1"/>
          </p:cNvSpPr>
          <p:nvPr>
            <p:ph type="body" idx="1"/>
          </p:nvPr>
        </p:nvSpPr>
        <p:spPr>
          <a:xfrm>
            <a:off x="468313" y="2492375"/>
            <a:ext cx="8229600" cy="2952750"/>
          </a:xfrm>
        </p:spPr>
        <p:txBody>
          <a:bodyPr/>
          <a:lstStyle/>
          <a:p>
            <a:r>
              <a:rPr lang="en-US" altLang="zh-CN" smtClean="0"/>
              <a:t>1.</a:t>
            </a:r>
            <a:r>
              <a:rPr lang="zh-CN" altLang="en-US" smtClean="0"/>
              <a:t>保险业的角色定位有风险</a:t>
            </a:r>
          </a:p>
          <a:p>
            <a:r>
              <a:rPr lang="en-US" altLang="zh-CN" smtClean="0"/>
              <a:t>2.</a:t>
            </a:r>
            <a:r>
              <a:rPr lang="zh-CN" altLang="en-US" smtClean="0"/>
              <a:t>社会保障的改革影响重大</a:t>
            </a:r>
          </a:p>
          <a:p>
            <a:r>
              <a:rPr lang="en-US" altLang="zh-CN" smtClean="0"/>
              <a:t>3.</a:t>
            </a:r>
            <a:r>
              <a:rPr lang="zh-CN" altLang="en-US" smtClean="0"/>
              <a:t>体制性障碍与国民保险意识淡薄不易改变</a:t>
            </a:r>
          </a:p>
          <a:p>
            <a:r>
              <a:rPr lang="en-US" altLang="zh-CN" smtClean="0"/>
              <a:t>4.</a:t>
            </a:r>
            <a:r>
              <a:rPr lang="zh-CN" altLang="en-US" smtClean="0"/>
              <a:t>保险公司自身素质还难以适应</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468313" y="620713"/>
            <a:ext cx="8229600" cy="1439862"/>
          </a:xfrm>
        </p:spPr>
        <p:txBody>
          <a:bodyPr/>
          <a:lstStyle/>
          <a:p>
            <a:r>
              <a:rPr lang="zh-CN" altLang="en-US" b="1" smtClean="0"/>
              <a:t>三、保险业应当得到大发展</a:t>
            </a:r>
          </a:p>
        </p:txBody>
      </p:sp>
      <p:sp>
        <p:nvSpPr>
          <p:cNvPr id="17410" name="Rectangle 3"/>
          <p:cNvSpPr>
            <a:spLocks noGrp="1" noChangeArrowheads="1"/>
          </p:cNvSpPr>
          <p:nvPr>
            <p:ph type="body" idx="1"/>
          </p:nvPr>
        </p:nvSpPr>
        <p:spPr>
          <a:xfrm>
            <a:off x="468313" y="2349500"/>
            <a:ext cx="8229600" cy="2808288"/>
          </a:xfrm>
        </p:spPr>
        <p:txBody>
          <a:bodyPr/>
          <a:lstStyle/>
          <a:p>
            <a:r>
              <a:rPr lang="en-US" altLang="zh-CN" smtClean="0"/>
              <a:t>1.</a:t>
            </a:r>
            <a:r>
              <a:rPr lang="zh-CN" altLang="en-US" smtClean="0"/>
              <a:t>确立保险业的战略地位</a:t>
            </a:r>
          </a:p>
          <a:p>
            <a:r>
              <a:rPr lang="en-US" altLang="zh-CN" smtClean="0"/>
              <a:t>2.</a:t>
            </a:r>
            <a:r>
              <a:rPr lang="zh-CN" altLang="en-US" smtClean="0"/>
              <a:t>明确发展目标，争当世界保险强国</a:t>
            </a:r>
          </a:p>
          <a:p>
            <a:r>
              <a:rPr lang="en-US" altLang="zh-CN" smtClean="0"/>
              <a:t>3.</a:t>
            </a:r>
            <a:r>
              <a:rPr lang="zh-CN" altLang="en-US" smtClean="0"/>
              <a:t>推动相关改革与政策完善</a:t>
            </a:r>
          </a:p>
          <a:p>
            <a:r>
              <a:rPr lang="en-US" altLang="zh-CN" smtClean="0"/>
              <a:t>4.</a:t>
            </a:r>
            <a:r>
              <a:rPr lang="zh-CN" altLang="en-US" smtClean="0"/>
              <a:t>把握重点开拓的新业务领域</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zh-CN" altLang="en-US" smtClean="0"/>
              <a:t>四、结语</a:t>
            </a:r>
          </a:p>
        </p:txBody>
      </p:sp>
      <p:sp>
        <p:nvSpPr>
          <p:cNvPr id="18434" name="Rectangle 3"/>
          <p:cNvSpPr>
            <a:spLocks noGrp="1" noChangeArrowheads="1"/>
          </p:cNvSpPr>
          <p:nvPr>
            <p:ph type="body" idx="1"/>
          </p:nvPr>
        </p:nvSpPr>
        <p:spPr>
          <a:xfrm>
            <a:off x="468313" y="1628775"/>
            <a:ext cx="8229600" cy="4392613"/>
          </a:xfrm>
        </p:spPr>
        <p:txBody>
          <a:bodyPr/>
          <a:lstStyle/>
          <a:p>
            <a:pPr>
              <a:lnSpc>
                <a:spcPct val="90000"/>
              </a:lnSpc>
            </a:pPr>
            <a:r>
              <a:rPr lang="zh-CN" altLang="en-US" smtClean="0"/>
              <a:t>  保险业遭遇的是前所未有的良好机遇，面临的则是来自保险业内外的多重挑战，而要利用好机遇、应对好挑战，确实需要理性与智慧。</a:t>
            </a:r>
          </a:p>
          <a:p>
            <a:pPr>
              <a:lnSpc>
                <a:spcPct val="90000"/>
              </a:lnSpc>
            </a:pPr>
            <a:r>
              <a:rPr lang="zh-CN" altLang="en-US" smtClean="0"/>
              <a:t>  保险业需要立足全局与长远谋求自身发展，而理性地助推其他相关领域的制度变革也是实现自身发展的重要条件。</a:t>
            </a:r>
          </a:p>
          <a:p>
            <a:pPr>
              <a:lnSpc>
                <a:spcPct val="90000"/>
              </a:lnSpc>
            </a:pPr>
            <a:r>
              <a:rPr lang="zh-CN" altLang="en-US" smtClean="0"/>
              <a:t>世界最大保险市场，保险业一定是有辉煌前景的朝阳产业。                           </a:t>
            </a:r>
            <a:endParaRPr lang="zh-CN" altLang="en-US" sz="4000" smtClean="0">
              <a:latin typeface="黑体" pitchFamily="49" charset="-122"/>
              <a:ea typeface="黑体"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endParaRPr lang="zh-CN" altLang="en-US" smtClean="0"/>
          </a:p>
        </p:txBody>
      </p:sp>
      <p:sp>
        <p:nvSpPr>
          <p:cNvPr id="19458" name="Rectangle 3"/>
          <p:cNvSpPr>
            <a:spLocks noGrp="1" noChangeArrowheads="1"/>
          </p:cNvSpPr>
          <p:nvPr>
            <p:ph type="body" idx="1"/>
          </p:nvPr>
        </p:nvSpPr>
        <p:spPr/>
        <p:txBody>
          <a:bodyPr/>
          <a:lstStyle/>
          <a:p>
            <a:endParaRPr lang="zh-CN" altLang="en-US" smtClean="0"/>
          </a:p>
          <a:p>
            <a:endParaRPr lang="zh-CN" altLang="en-US" smtClean="0"/>
          </a:p>
          <a:p>
            <a:endParaRPr lang="zh-CN" altLang="en-US" smtClean="0"/>
          </a:p>
          <a:p>
            <a:r>
              <a:rPr lang="zh-CN" altLang="en-US" sz="4000" smtClean="0">
                <a:latin typeface="黑体" pitchFamily="49" charset="-122"/>
                <a:ea typeface="黑体" pitchFamily="49" charset="-122"/>
              </a:rPr>
              <a:t>           谢  谢！</a:t>
            </a:r>
          </a:p>
        </p:txBody>
      </p:sp>
    </p:spTree>
  </p:cSld>
  <p:clrMapOvr>
    <a:masterClrMapping/>
  </p:clrMapOvr>
</p:sld>
</file>

<file path=ppt/theme/theme1.xml><?xml version="1.0" encoding="utf-8"?>
<a:theme xmlns:a="http://schemas.openxmlformats.org/drawingml/2006/main" name="人大">
  <a:themeElements>
    <a:clrScheme name="自定义 1">
      <a:dk1>
        <a:srgbClr val="000000"/>
      </a:dk1>
      <a:lt1>
        <a:srgbClr val="FFFFFF"/>
      </a:lt1>
      <a:dk2>
        <a:srgbClr val="000000"/>
      </a:dk2>
      <a:lt2>
        <a:srgbClr val="808080"/>
      </a:lt2>
      <a:accent1>
        <a:srgbClr val="000000"/>
      </a:accent1>
      <a:accent2>
        <a:srgbClr val="000000"/>
      </a:accent2>
      <a:accent3>
        <a:srgbClr val="FFFFFF"/>
      </a:accent3>
      <a:accent4>
        <a:srgbClr val="000000"/>
      </a:accent4>
      <a:accent5>
        <a:srgbClr val="000000"/>
      </a:accent5>
      <a:accent6>
        <a:srgbClr val="000000"/>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henjian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henjian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henjian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henjian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henjian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henjian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henjian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henjian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henjian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henjian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henjian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henjian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人大</Template>
  <TotalTime>590</TotalTime>
  <Pages>0</Pages>
  <Words>387</Words>
  <Characters>0</Characters>
  <Application>Microsoft Office PowerPoint</Application>
  <DocSecurity>0</DocSecurity>
  <PresentationFormat>全屏显示(4:3)</PresentationFormat>
  <Lines>0</Lines>
  <Paragraphs>28</Paragraphs>
  <Slides>6</Slides>
  <Notes>0</Notes>
  <HiddenSlides>0</HiddenSlides>
  <MMClips>0</MMClips>
  <ScaleCrop>false</ScaleCrop>
  <HeadingPairs>
    <vt:vector size="6" baseType="variant">
      <vt:variant>
        <vt:lpstr>已用的字体</vt:lpstr>
      </vt:variant>
      <vt:variant>
        <vt:i4>6</vt:i4>
      </vt:variant>
      <vt:variant>
        <vt:lpstr>演示文稿设计模板</vt:lpstr>
      </vt:variant>
      <vt:variant>
        <vt:i4>1</vt:i4>
      </vt:variant>
      <vt:variant>
        <vt:lpstr>幻灯片标题</vt:lpstr>
      </vt:variant>
      <vt:variant>
        <vt:i4>6</vt:i4>
      </vt:variant>
    </vt:vector>
  </HeadingPairs>
  <TitlesOfParts>
    <vt:vector size="13" baseType="lpstr">
      <vt:lpstr>Arial</vt:lpstr>
      <vt:lpstr>宋体</vt:lpstr>
      <vt:lpstr>Calibri</vt:lpstr>
      <vt:lpstr>Wingdings</vt:lpstr>
      <vt:lpstr>楷体_GB2312</vt:lpstr>
      <vt:lpstr>黑体</vt:lpstr>
      <vt:lpstr>人大</vt:lpstr>
      <vt:lpstr>大机遇、大挑战、大发展  ----全面深化改革背景下的中国保险业</vt:lpstr>
      <vt:lpstr>一、五大变化带来保险业发展巨大机遇</vt:lpstr>
      <vt:lpstr>二、保险业发展面临着四大挑战</vt:lpstr>
      <vt:lpstr>三、保险业应当得到大发展</vt:lpstr>
      <vt:lpstr>四、结语</vt:lpstr>
      <vt:lpstr>幻灯片 6</vt:lpstr>
    </vt:vector>
  </TitlesOfParts>
  <Company>中国石油大学</Company>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Dionysus</dc:creator>
  <cp:lastModifiedBy>郑功成</cp:lastModifiedBy>
  <cp:revision>134</cp:revision>
  <cp:lastPrinted>1899-12-30T00:00:00Z</cp:lastPrinted>
  <dcterms:created xsi:type="dcterms:W3CDTF">2011-10-26T13:51:41Z</dcterms:created>
  <dcterms:modified xsi:type="dcterms:W3CDTF">2014-10-14T00:04:03Z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2052-6.5.0.1966</vt:lpwstr>
  </property>
</Properties>
</file>