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ppt/notesSlides/notesSlide9.xml" ContentType="application/vnd.openxmlformats-officedocument.presentationml.notesSlide+xml"/>
  <Override PartName="/ppt/charts/chart3.xml" ContentType="application/vnd.openxmlformats-officedocument.drawingml.char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4.xml" ContentType="application/vnd.openxmlformats-officedocument.drawingml.chart+xml"/>
  <Override PartName="/ppt/drawings/drawing1.xml" ContentType="application/vnd.openxmlformats-officedocument.drawingml.chartshapes+xml"/>
  <Override PartName="/ppt/notesSlides/notesSlide12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9" r:id="rId2"/>
    <p:sldId id="287" r:id="rId3"/>
    <p:sldId id="288" r:id="rId4"/>
    <p:sldId id="309" r:id="rId5"/>
    <p:sldId id="289" r:id="rId6"/>
    <p:sldId id="310" r:id="rId7"/>
    <p:sldId id="311" r:id="rId8"/>
    <p:sldId id="312" r:id="rId9"/>
    <p:sldId id="313" r:id="rId10"/>
    <p:sldId id="290" r:id="rId11"/>
    <p:sldId id="291" r:id="rId12"/>
    <p:sldId id="293" r:id="rId13"/>
    <p:sldId id="294" r:id="rId14"/>
    <p:sldId id="292" r:id="rId15"/>
    <p:sldId id="304" r:id="rId16"/>
    <p:sldId id="303" r:id="rId17"/>
    <p:sldId id="306" r:id="rId18"/>
    <p:sldId id="302" r:id="rId19"/>
    <p:sldId id="301" r:id="rId20"/>
    <p:sldId id="305" r:id="rId21"/>
    <p:sldId id="263" r:id="rId22"/>
    <p:sldId id="307" r:id="rId23"/>
    <p:sldId id="308" r:id="rId24"/>
  </p:sldIdLst>
  <p:sldSz cx="9144000" cy="6858000" type="screen4x3"/>
  <p:notesSz cx="6797675" cy="9928225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FFFF99"/>
    <a:srgbClr val="FF9900"/>
    <a:srgbClr val="FFFFFF"/>
    <a:srgbClr val="C0C0C0"/>
    <a:srgbClr val="C5C5C5"/>
    <a:srgbClr val="DDDDDD"/>
    <a:srgbClr val="333333"/>
    <a:srgbClr val="70A8DA"/>
    <a:srgbClr val="357D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27" autoAdjust="0"/>
    <p:restoredTop sz="93743" autoAdjust="0"/>
  </p:normalViewPr>
  <p:slideViewPr>
    <p:cSldViewPr>
      <p:cViewPr varScale="1">
        <p:scale>
          <a:sx n="80" d="100"/>
          <a:sy n="80" d="100"/>
        </p:scale>
        <p:origin x="1008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user1\&#26700;&#38754;\&#20570;&#22270;&#34920;&#29992;1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___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user1\&#26700;&#38754;\&#20570;&#22270;&#34920;&#29992;1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user1\&#26700;&#38754;\&#20570;&#22270;&#34920;&#29992;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銷售</c:v>
                </c:pt>
              </c:strCache>
            </c:strRef>
          </c:tx>
          <c:explosion val="12"/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</c:dPt>
          <c:dPt>
            <c:idx val="1"/>
            <c:bubble3D val="0"/>
            <c:spPr>
              <a:solidFill>
                <a:srgbClr val="FFC000"/>
              </a:solidFill>
            </c:spPr>
          </c:dPt>
          <c:cat>
            <c:strRef>
              <c:f>Sheet1!$A$2:$A$5</c:f>
              <c:strCache>
                <c:ptCount val="2"/>
                <c:pt idx="0">
                  <c:v>外埠公司</c:v>
                </c:pt>
                <c:pt idx="1">
                  <c:v>本地公司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</c:v>
                </c:pt>
                <c:pt idx="1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egendEntry>
        <c:idx val="3"/>
        <c:txPr>
          <a:bodyPr/>
          <a:lstStyle/>
          <a:p>
            <a:pPr>
              <a:defRPr>
                <a:solidFill>
                  <a:srgbClr val="002060"/>
                </a:solidFill>
              </a:defRPr>
            </a:pPr>
            <a:endParaRPr lang="zh-TW"/>
          </a:p>
        </c:txPr>
      </c:legendEntry>
      <c:layout>
        <c:manualLayout>
          <c:xMode val="edge"/>
          <c:yMode val="edge"/>
          <c:x val="0.43945112478941001"/>
          <c:y val="2.2567757988784412E-3"/>
          <c:w val="0.5134900267707857"/>
          <c:h val="0.20140895669291412"/>
        </c:manualLayout>
      </c:layout>
      <c:overlay val="0"/>
      <c:txPr>
        <a:bodyPr/>
        <a:lstStyle/>
        <a:p>
          <a:pPr>
            <a:defRPr sz="1800" b="1">
              <a:solidFill>
                <a:srgbClr val="002060"/>
              </a:solidFill>
            </a:defRPr>
          </a:pPr>
          <a:endParaRPr lang="zh-TW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zh-TW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5201471294961384E-2"/>
          <c:y val="6.6086426696662912E-2"/>
          <c:w val="0.84849691323795751"/>
          <c:h val="0.7405750843644546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Sheet1!$B$243</c:f>
              <c:strCache>
                <c:ptCount val="1"/>
                <c:pt idx="0">
                  <c:v>總保費 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cat>
            <c:strRef>
              <c:f>Sheet1!$A$244:$A$249</c:f>
              <c:strCache>
                <c:ptCount val="6"/>
                <c:pt idx="0">
                  <c:v>2008年</c:v>
                </c:pt>
                <c:pt idx="1">
                  <c:v>2009年</c:v>
                </c:pt>
                <c:pt idx="2">
                  <c:v>2010年</c:v>
                </c:pt>
                <c:pt idx="3">
                  <c:v>2011年</c:v>
                </c:pt>
                <c:pt idx="4">
                  <c:v>2012年</c:v>
                </c:pt>
                <c:pt idx="5">
                  <c:v>2013年</c:v>
                </c:pt>
              </c:strCache>
            </c:strRef>
          </c:cat>
          <c:val>
            <c:numRef>
              <c:f>Sheet1!$B$244:$B$249</c:f>
              <c:numCache>
                <c:formatCode>General</c:formatCode>
                <c:ptCount val="6"/>
                <c:pt idx="0">
                  <c:v>3446</c:v>
                </c:pt>
                <c:pt idx="1">
                  <c:v>3246</c:v>
                </c:pt>
                <c:pt idx="2">
                  <c:v>3775</c:v>
                </c:pt>
                <c:pt idx="3">
                  <c:v>4352</c:v>
                </c:pt>
                <c:pt idx="4">
                  <c:v>5438</c:v>
                </c:pt>
                <c:pt idx="5">
                  <c:v>6824</c:v>
                </c:pt>
              </c:numCache>
            </c:numRef>
          </c:val>
        </c:ser>
        <c:ser>
          <c:idx val="1"/>
          <c:order val="1"/>
          <c:tx>
            <c:strRef>
              <c:f>Sheet1!$C$243</c:f>
              <c:strCache>
                <c:ptCount val="1"/>
                <c:pt idx="0">
                  <c:v>壽險保費  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cat>
            <c:strRef>
              <c:f>Sheet1!$A$244:$A$249</c:f>
              <c:strCache>
                <c:ptCount val="6"/>
                <c:pt idx="0">
                  <c:v>2008年</c:v>
                </c:pt>
                <c:pt idx="1">
                  <c:v>2009年</c:v>
                </c:pt>
                <c:pt idx="2">
                  <c:v>2010年</c:v>
                </c:pt>
                <c:pt idx="3">
                  <c:v>2011年</c:v>
                </c:pt>
                <c:pt idx="4">
                  <c:v>2012年</c:v>
                </c:pt>
                <c:pt idx="5">
                  <c:v>2013年</c:v>
                </c:pt>
              </c:strCache>
            </c:strRef>
          </c:cat>
          <c:val>
            <c:numRef>
              <c:f>Sheet1!$C$244:$C$249</c:f>
              <c:numCache>
                <c:formatCode>General</c:formatCode>
                <c:ptCount val="6"/>
                <c:pt idx="0">
                  <c:v>2548</c:v>
                </c:pt>
                <c:pt idx="1">
                  <c:v>2332</c:v>
                </c:pt>
                <c:pt idx="2">
                  <c:v>2688</c:v>
                </c:pt>
                <c:pt idx="3">
                  <c:v>3137</c:v>
                </c:pt>
                <c:pt idx="4">
                  <c:v>3730</c:v>
                </c:pt>
                <c:pt idx="5">
                  <c:v>4963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0503856"/>
        <c:axId val="190504416"/>
      </c:barChart>
      <c:catAx>
        <c:axId val="1905038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90504416"/>
        <c:crosses val="autoZero"/>
        <c:auto val="1"/>
        <c:lblAlgn val="ctr"/>
        <c:lblOffset val="100"/>
        <c:noMultiLvlLbl val="0"/>
      </c:catAx>
      <c:valAx>
        <c:axId val="1905044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9050385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37456692913386286"/>
          <c:y val="3.0894704338428277E-2"/>
          <c:w val="0.29834973753281091"/>
          <c:h val="0.2152727784026997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b="1">
          <a:solidFill>
            <a:srgbClr val="002060"/>
          </a:solidFill>
        </a:defRPr>
      </a:pPr>
      <a:endParaRPr lang="zh-TW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0580481541574133E-2"/>
          <c:y val="4.0781249999999998E-2"/>
          <c:w val="0.8837521520553786"/>
          <c:h val="0.91843749999999957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GDP</c:v>
                </c:pt>
              </c:strCache>
            </c:strRef>
          </c:tx>
          <c:spPr>
            <a:ln w="28575">
              <a:solidFill>
                <a:srgbClr val="0000FF"/>
              </a:solidFill>
            </a:ln>
          </c:spPr>
          <c:marker>
            <c:spPr>
              <a:solidFill>
                <a:srgbClr val="0000FF"/>
              </a:solidFill>
              <a:ln w="28575">
                <a:solidFill>
                  <a:srgbClr val="0000FF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2008年</c:v>
                </c:pt>
                <c:pt idx="1">
                  <c:v>2009年</c:v>
                </c:pt>
                <c:pt idx="2">
                  <c:v>2010年</c:v>
                </c:pt>
                <c:pt idx="3">
                  <c:v>2011年</c:v>
                </c:pt>
                <c:pt idx="4">
                  <c:v>2012年</c:v>
                </c:pt>
                <c:pt idx="5">
                  <c:v>2013年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9.1</c:v>
                </c:pt>
                <c:pt idx="1">
                  <c:v>3.2</c:v>
                </c:pt>
                <c:pt idx="2">
                  <c:v>30.9</c:v>
                </c:pt>
                <c:pt idx="3">
                  <c:v>35.200000000000003</c:v>
                </c:pt>
                <c:pt idx="4">
                  <c:v>13.7</c:v>
                </c:pt>
                <c:pt idx="5">
                  <c:v>14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寿险保费</c:v>
                </c:pt>
              </c:strCache>
            </c:strRef>
          </c:tx>
          <c:spPr>
            <a:ln>
              <a:solidFill>
                <a:srgbClr val="C00000"/>
              </a:solidFill>
            </a:ln>
          </c:spPr>
          <c:marker>
            <c:spPr>
              <a:ln>
                <a:solidFill>
                  <a:srgbClr val="C00000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2008年</c:v>
                </c:pt>
                <c:pt idx="1">
                  <c:v>2009年</c:v>
                </c:pt>
                <c:pt idx="2">
                  <c:v>2010年</c:v>
                </c:pt>
                <c:pt idx="3">
                  <c:v>2011年</c:v>
                </c:pt>
                <c:pt idx="4">
                  <c:v>2012年</c:v>
                </c:pt>
                <c:pt idx="5">
                  <c:v>2013年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13</c:v>
                </c:pt>
                <c:pt idx="1">
                  <c:v>-8.5</c:v>
                </c:pt>
                <c:pt idx="2">
                  <c:v>15.2</c:v>
                </c:pt>
                <c:pt idx="3">
                  <c:v>16.7</c:v>
                </c:pt>
                <c:pt idx="4">
                  <c:v>18.899999999999999</c:v>
                </c:pt>
                <c:pt idx="5">
                  <c:v>33.1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0507216"/>
        <c:axId val="195607728"/>
      </c:lineChart>
      <c:catAx>
        <c:axId val="1905072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95607728"/>
        <c:crosses val="autoZero"/>
        <c:auto val="1"/>
        <c:lblAlgn val="ctr"/>
        <c:lblOffset val="100"/>
        <c:noMultiLvlLbl val="0"/>
      </c:catAx>
      <c:valAx>
        <c:axId val="1956077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90507216"/>
        <c:crosses val="autoZero"/>
        <c:crossBetween val="between"/>
      </c:valAx>
      <c:spPr>
        <a:ln>
          <a:solidFill>
            <a:srgbClr val="FFC000"/>
          </a:solidFill>
          <a:prstDash val="dashDot"/>
        </a:ln>
      </c:spPr>
    </c:plotArea>
    <c:legend>
      <c:legendPos val="r"/>
      <c:layout>
        <c:manualLayout>
          <c:xMode val="edge"/>
          <c:yMode val="edge"/>
          <c:x val="1.68257789971725E-2"/>
          <c:y val="2.8469488188976401E-4"/>
          <c:w val="0.43831003107590055"/>
          <c:h val="0.16193061023622046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400">
          <a:solidFill>
            <a:srgbClr val="002060"/>
          </a:solidFill>
        </a:defRPr>
      </a:pPr>
      <a:endParaRPr lang="zh-TW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lnSpc>
                <a:spcPct val="150000"/>
              </a:lnSpc>
              <a:defRPr sz="1600"/>
            </a:pPr>
            <a:r>
              <a:rPr lang="zh-CN" altLang="en-US" sz="1200" dirty="0" smtClean="0">
                <a:solidFill>
                  <a:srgbClr val="002060"/>
                </a:solidFill>
              </a:rPr>
              <a:t>具備銷售壽險資質的銀行有</a:t>
            </a:r>
            <a:r>
              <a:rPr lang="en-US" altLang="zh-CN" sz="1200" dirty="0" smtClean="0">
                <a:solidFill>
                  <a:srgbClr val="002060"/>
                </a:solidFill>
              </a:rPr>
              <a:t>19</a:t>
            </a:r>
            <a:r>
              <a:rPr lang="zh-CN" altLang="en-US" sz="1200" dirty="0" smtClean="0">
                <a:solidFill>
                  <a:srgbClr val="002060"/>
                </a:solidFill>
              </a:rPr>
              <a:t>家</a:t>
            </a:r>
            <a:endParaRPr lang="en-US" altLang="zh-CN" sz="1200" dirty="0" smtClean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  <a:defRPr sz="1600"/>
            </a:pPr>
            <a:r>
              <a:rPr lang="zh-CN" altLang="en-US" sz="1200" dirty="0" smtClean="0">
                <a:solidFill>
                  <a:srgbClr val="002060"/>
                </a:solidFill>
              </a:rPr>
              <a:t>占全澳</a:t>
            </a:r>
            <a:r>
              <a:rPr lang="en-US" altLang="zh-CN" sz="1200" dirty="0" smtClean="0">
                <a:solidFill>
                  <a:srgbClr val="002060"/>
                </a:solidFill>
              </a:rPr>
              <a:t>29</a:t>
            </a:r>
            <a:r>
              <a:rPr lang="zh-CN" altLang="en-US" sz="1200" dirty="0" smtClean="0">
                <a:solidFill>
                  <a:srgbClr val="002060"/>
                </a:solidFill>
              </a:rPr>
              <a:t>家商業銀行的</a:t>
            </a:r>
            <a:r>
              <a:rPr lang="en-US" altLang="zh-CN" sz="1200" dirty="0" smtClean="0">
                <a:solidFill>
                  <a:srgbClr val="002060"/>
                </a:solidFill>
              </a:rPr>
              <a:t>65.5%</a:t>
            </a:r>
            <a:endParaRPr lang="zh-TW" altLang="en-US" sz="1200" dirty="0">
              <a:solidFill>
                <a:srgbClr val="002060"/>
              </a:solidFill>
            </a:endParaRPr>
          </a:p>
        </c:rich>
      </c:tx>
      <c:layout>
        <c:manualLayout>
          <c:xMode val="edge"/>
          <c:yMode val="edge"/>
          <c:x val="0.42229210929342531"/>
          <c:y val="1.8062115800714321E-2"/>
        </c:manualLayout>
      </c:layout>
      <c:overlay val="0"/>
      <c:spPr>
        <a:solidFill>
          <a:srgbClr val="FFFFCC"/>
        </a:solidFill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銷售</c:v>
                </c:pt>
              </c:strCache>
            </c:strRef>
          </c:tx>
          <c:dPt>
            <c:idx val="0"/>
            <c:bubble3D val="0"/>
            <c:spPr>
              <a:solidFill>
                <a:srgbClr val="FFFF00"/>
              </a:solidFill>
            </c:spPr>
          </c:dPt>
          <c:dPt>
            <c:idx val="1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</c:spPr>
          </c:dPt>
          <c:cat>
            <c:strRef>
              <c:f>Sheet1!$A$2:$A$5</c:f>
              <c:strCache>
                <c:ptCount val="2"/>
                <c:pt idx="0">
                  <c:v>全澳银行</c:v>
                </c:pt>
                <c:pt idx="1">
                  <c:v>第二季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29</c:v>
                </c:pt>
                <c:pt idx="1">
                  <c:v>19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zh-TW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spPr>
            <a:solidFill>
              <a:srgbClr val="00B0F0"/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rgbClr val="FFC000"/>
              </a:solidFill>
            </c:spPr>
          </c:dPt>
          <c:cat>
            <c:strRef>
              <c:f>Sheet1!$A$419:$A$420</c:f>
              <c:strCache>
                <c:ptCount val="2"/>
                <c:pt idx="0">
                  <c:v>2003年</c:v>
                </c:pt>
                <c:pt idx="1">
                  <c:v>2013年</c:v>
                </c:pt>
              </c:strCache>
            </c:strRef>
          </c:cat>
          <c:val>
            <c:numRef>
              <c:f>Sheet1!$B$419:$B$420</c:f>
              <c:numCache>
                <c:formatCode>#,##0.00_);[Red]\(#,##0.00\)</c:formatCode>
                <c:ptCount val="2"/>
                <c:pt idx="0">
                  <c:v>15.3</c:v>
                </c:pt>
                <c:pt idx="1">
                  <c:v>34.5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95611648"/>
        <c:axId val="195612208"/>
      </c:barChart>
      <c:catAx>
        <c:axId val="1956116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zh-TW"/>
          </a:p>
        </c:txPr>
        <c:crossAx val="195612208"/>
        <c:crosses val="autoZero"/>
        <c:auto val="1"/>
        <c:lblAlgn val="ctr"/>
        <c:lblOffset val="100"/>
        <c:noMultiLvlLbl val="0"/>
      </c:catAx>
      <c:valAx>
        <c:axId val="195612208"/>
        <c:scaling>
          <c:orientation val="minMax"/>
        </c:scaling>
        <c:delete val="0"/>
        <c:axPos val="l"/>
        <c:majorGridlines/>
        <c:numFmt formatCode="#,##0.00_);[Red]\(#,##0.00\)" sourceLinked="1"/>
        <c:majorTickMark val="out"/>
        <c:minorTickMark val="none"/>
        <c:tickLblPos val="nextTo"/>
        <c:crossAx val="19561164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>
          <a:solidFill>
            <a:srgbClr val="002060"/>
          </a:solidFill>
        </a:defRPr>
      </a:pPr>
      <a:endParaRPr lang="zh-TW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2831008072310841"/>
          <c:y val="0.12260521603135614"/>
          <c:w val="0.50241002806311197"/>
          <c:h val="0.66269507020838292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chemeClr val="accent6">
                <a:lumMod val="60000"/>
                <a:lumOff val="40000"/>
              </a:schemeClr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rgbClr val="FFC000"/>
              </a:solidFill>
            </c:spPr>
          </c:dPt>
          <c:cat>
            <c:strRef>
              <c:f>Sheet1!$A$431:$A$432</c:f>
              <c:strCache>
                <c:ptCount val="2"/>
                <c:pt idx="0">
                  <c:v>2003年</c:v>
                </c:pt>
                <c:pt idx="1">
                  <c:v>2013年</c:v>
                </c:pt>
              </c:strCache>
            </c:strRef>
          </c:cat>
          <c:val>
            <c:numRef>
              <c:f>Sheet1!$B$431:$B$432</c:f>
              <c:numCache>
                <c:formatCode>#,##0.00_);[Red]\(#,##0.00\)</c:formatCode>
                <c:ptCount val="2"/>
                <c:pt idx="0">
                  <c:v>182</c:v>
                </c:pt>
                <c:pt idx="1">
                  <c:v>1700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95614448"/>
        <c:axId val="195615008"/>
      </c:barChart>
      <c:catAx>
        <c:axId val="1956144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zh-TW"/>
          </a:p>
        </c:txPr>
        <c:crossAx val="195615008"/>
        <c:crosses val="autoZero"/>
        <c:auto val="1"/>
        <c:lblAlgn val="ctr"/>
        <c:lblOffset val="100"/>
        <c:noMultiLvlLbl val="0"/>
      </c:catAx>
      <c:valAx>
        <c:axId val="195615008"/>
        <c:scaling>
          <c:orientation val="minMax"/>
          <c:max val="1800"/>
        </c:scaling>
        <c:delete val="0"/>
        <c:axPos val="l"/>
        <c:majorGridlines/>
        <c:numFmt formatCode="#,##0.00_);[Red]\(#,##0.00\)" sourceLinked="1"/>
        <c:majorTickMark val="out"/>
        <c:minorTickMark val="none"/>
        <c:tickLblPos val="nextTo"/>
        <c:crossAx val="195614448"/>
        <c:crosses val="autoZero"/>
        <c:crossBetween val="between"/>
        <c:majorUnit val="200"/>
      </c:valAx>
    </c:plotArea>
    <c:plotVisOnly val="1"/>
    <c:dispBlanksAs val="gap"/>
    <c:showDLblsOverMax val="0"/>
  </c:chart>
  <c:txPr>
    <a:bodyPr/>
    <a:lstStyle/>
    <a:p>
      <a:pPr>
        <a:defRPr>
          <a:solidFill>
            <a:srgbClr val="002060"/>
          </a:solidFill>
        </a:defRPr>
      </a:pPr>
      <a:endParaRPr lang="zh-TW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0.67852</cdr:x>
      <cdr:y>0.21077</cdr:y>
    </cdr:from>
    <cdr:to>
      <cdr:x>0.72222</cdr:x>
      <cdr:y>0.44262</cdr:y>
    </cdr:to>
    <cdr:sp macro="" textlink="">
      <cdr:nvSpPr>
        <cdr:cNvPr id="3" name="直線單箭頭接點 2"/>
        <cdr:cNvSpPr/>
      </cdr:nvSpPr>
      <cdr:spPr>
        <a:xfrm xmlns:a="http://schemas.openxmlformats.org/drawingml/2006/main" rot="5400000" flipH="1" flipV="1">
          <a:off x="2308878" y="1022989"/>
          <a:ext cx="785816" cy="168597"/>
        </a:xfrm>
        <a:prstGeom xmlns:a="http://schemas.openxmlformats.org/drawingml/2006/main" prst="straightConnector1">
          <a:avLst/>
        </a:prstGeom>
        <a:ln xmlns:a="http://schemas.openxmlformats.org/drawingml/2006/main" w="28575">
          <a:solidFill>
            <a:srgbClr val="FF0000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zh-TW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0965" tIns="45482" rIns="90965" bIns="45482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0965" tIns="45482" rIns="90965" bIns="45482" rtlCol="0"/>
          <a:lstStyle>
            <a:lvl1pPr algn="r">
              <a:defRPr sz="1200"/>
            </a:lvl1pPr>
          </a:lstStyle>
          <a:p>
            <a:fld id="{CC953A03-7C9B-4CA8-B887-3ED38AEAD8CE}" type="datetimeFigureOut">
              <a:rPr lang="zh-TW" altLang="en-US" smtClean="0"/>
              <a:pPr/>
              <a:t>2014/9/11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0965" tIns="45482" rIns="90965" bIns="45482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0965" tIns="45482" rIns="90965" bIns="45482" rtlCol="0" anchor="b"/>
          <a:lstStyle>
            <a:lvl1pPr algn="r">
              <a:defRPr sz="1200"/>
            </a:lvl1pPr>
          </a:lstStyle>
          <a:p>
            <a:fld id="{A9D1E45C-D34B-48A1-BA17-998EE39BE5F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821972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65" tIns="45482" rIns="90965" bIns="45482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zh-TW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43" y="0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65" tIns="45482" rIns="90965" bIns="45482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zh-TW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4113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715907"/>
            <a:ext cx="5438140" cy="4467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65" tIns="45482" rIns="90965" bIns="4548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0091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65" tIns="45482" rIns="90965" bIns="45482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zh-TW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43" y="9430091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65" tIns="45482" rIns="90965" bIns="45482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7F490DF-E248-40F1-A377-029F5F5CEB88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774874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F490DF-E248-40F1-A377-029F5F5CEB88}" type="slidenum">
              <a:rPr lang="en-US" altLang="zh-TW" smtClean="0"/>
              <a:pPr/>
              <a:t>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128242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F490DF-E248-40F1-A377-029F5F5CEB88}" type="slidenum">
              <a:rPr lang="en-US" altLang="zh-TW" smtClean="0"/>
              <a:pPr/>
              <a:t>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461648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F490DF-E248-40F1-A377-029F5F5CEB88}" type="slidenum">
              <a:rPr lang="en-US" altLang="zh-TW" smtClean="0"/>
              <a:pPr/>
              <a:t>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223760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F490DF-E248-40F1-A377-029F5F5CEB88}" type="slidenum">
              <a:rPr lang="en-US" altLang="zh-TW" smtClean="0"/>
              <a:pPr/>
              <a:t>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28946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F490DF-E248-40F1-A377-029F5F5CEB88}" type="slidenum">
              <a:rPr lang="en-US" altLang="zh-TW" smtClean="0"/>
              <a:pPr/>
              <a:t>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366682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F490DF-E248-40F1-A377-029F5F5CEB88}" type="slidenum">
              <a:rPr lang="en-US" altLang="zh-TW" smtClean="0"/>
              <a:pPr/>
              <a:t>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412303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F490DF-E248-40F1-A377-029F5F5CEB88}" type="slidenum">
              <a:rPr lang="en-US" altLang="zh-TW" smtClean="0"/>
              <a:pPr/>
              <a:t>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049544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F490DF-E248-40F1-A377-029F5F5CEB88}" type="slidenum">
              <a:rPr lang="en-US" altLang="zh-TW" smtClean="0"/>
              <a:pPr/>
              <a:t>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946457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F490DF-E248-40F1-A377-029F5F5CEB88}" type="slidenum">
              <a:rPr lang="en-US" altLang="zh-TW" smtClean="0"/>
              <a:pPr/>
              <a:t>9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06698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F490DF-E248-40F1-A377-029F5F5CEB88}" type="slidenum">
              <a:rPr lang="en-US" altLang="zh-TW" smtClean="0"/>
              <a:pPr/>
              <a:t>10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705835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F490DF-E248-40F1-A377-029F5F5CEB88}" type="slidenum">
              <a:rPr lang="en-US" altLang="zh-TW" smtClean="0"/>
              <a:pPr/>
              <a:t>11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018169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F490DF-E248-40F1-A377-029F5F5CEB88}" type="slidenum">
              <a:rPr lang="en-US" altLang="zh-TW" smtClean="0"/>
              <a:pPr/>
              <a:t>12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459139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F490DF-E248-40F1-A377-029F5F5CEB88}" type="slidenum">
              <a:rPr lang="en-US" altLang="zh-TW" smtClean="0"/>
              <a:pPr/>
              <a:t>13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784918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F490DF-E248-40F1-A377-029F5F5CEB88}" type="slidenum">
              <a:rPr lang="en-US" altLang="zh-TW" smtClean="0"/>
              <a:pPr/>
              <a:t>14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608092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F490DF-E248-40F1-A377-029F5F5CEB88}" type="slidenum">
              <a:rPr lang="en-US" altLang="zh-TW" smtClean="0"/>
              <a:pPr/>
              <a:t>15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288164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F490DF-E248-40F1-A377-029F5F5CEB88}" type="slidenum">
              <a:rPr lang="en-US" altLang="zh-TW" smtClean="0"/>
              <a:pPr/>
              <a:t>16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800096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F490DF-E248-40F1-A377-029F5F5CEB88}" type="slidenum">
              <a:rPr lang="en-US" altLang="zh-TW" smtClean="0"/>
              <a:pPr/>
              <a:t>17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0071972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F490DF-E248-40F1-A377-029F5F5CEB88}" type="slidenum">
              <a:rPr lang="en-US" altLang="zh-TW" smtClean="0"/>
              <a:pPr/>
              <a:t>18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3451422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F490DF-E248-40F1-A377-029F5F5CEB88}" type="slidenum">
              <a:rPr lang="en-US" altLang="zh-TW" smtClean="0"/>
              <a:pPr/>
              <a:t>19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8843192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F490DF-E248-40F1-A377-029F5F5CEB88}" type="slidenum">
              <a:rPr lang="en-US" altLang="zh-TW" smtClean="0"/>
              <a:pPr/>
              <a:t>20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8610638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F490DF-E248-40F1-A377-029F5F5CEB88}" type="slidenum">
              <a:rPr lang="en-US" altLang="zh-TW" smtClean="0"/>
              <a:pPr/>
              <a:t>21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5886899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F490DF-E248-40F1-A377-029F5F5CEB88}" type="slidenum">
              <a:rPr lang="en-US" altLang="zh-TW" smtClean="0"/>
              <a:pPr/>
              <a:t>22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4018052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F490DF-E248-40F1-A377-029F5F5CEB88}" type="slidenum">
              <a:rPr lang="en-US" altLang="zh-TW" smtClean="0"/>
              <a:pPr/>
              <a:t>23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372195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5" name="Rectangle 73"/>
          <p:cNvSpPr>
            <a:spLocks noChangeArrowheads="1"/>
          </p:cNvSpPr>
          <p:nvPr/>
        </p:nvSpPr>
        <p:spPr bwMode="gray">
          <a:xfrm>
            <a:off x="1698625" y="3705225"/>
            <a:ext cx="742950" cy="742950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116" name="Rectangle 44" descr="3"/>
          <p:cNvSpPr>
            <a:spLocks noChangeArrowheads="1"/>
          </p:cNvSpPr>
          <p:nvPr/>
        </p:nvSpPr>
        <p:spPr bwMode="gray">
          <a:xfrm>
            <a:off x="2492375" y="4510088"/>
            <a:ext cx="742950" cy="744537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106" name="Rectangle 34" descr="5"/>
          <p:cNvSpPr>
            <a:spLocks noChangeArrowheads="1"/>
          </p:cNvSpPr>
          <p:nvPr/>
        </p:nvSpPr>
        <p:spPr bwMode="gray">
          <a:xfrm>
            <a:off x="915988" y="4510088"/>
            <a:ext cx="742950" cy="744537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131" name="Rectangle 59"/>
          <p:cNvSpPr>
            <a:spLocks noChangeArrowheads="1"/>
          </p:cNvSpPr>
          <p:nvPr/>
        </p:nvSpPr>
        <p:spPr bwMode="gray">
          <a:xfrm>
            <a:off x="1703388" y="5314950"/>
            <a:ext cx="742950" cy="742950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126" name="Rectangle 54"/>
          <p:cNvSpPr>
            <a:spLocks noChangeArrowheads="1"/>
          </p:cNvSpPr>
          <p:nvPr/>
        </p:nvSpPr>
        <p:spPr bwMode="gray">
          <a:xfrm>
            <a:off x="128588" y="3705225"/>
            <a:ext cx="742950" cy="742950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128" name="Rectangle 56"/>
          <p:cNvSpPr>
            <a:spLocks noChangeArrowheads="1"/>
          </p:cNvSpPr>
          <p:nvPr/>
        </p:nvSpPr>
        <p:spPr bwMode="gray">
          <a:xfrm>
            <a:off x="2492375" y="3705225"/>
            <a:ext cx="742950" cy="742950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grpSp>
        <p:nvGrpSpPr>
          <p:cNvPr id="3147" name="Group 75"/>
          <p:cNvGrpSpPr>
            <a:grpSpLocks/>
          </p:cNvGrpSpPr>
          <p:nvPr/>
        </p:nvGrpSpPr>
        <p:grpSpPr bwMode="auto">
          <a:xfrm>
            <a:off x="112713" y="5954713"/>
            <a:ext cx="8936037" cy="631825"/>
            <a:chOff x="71" y="3751"/>
            <a:chExt cx="5629" cy="398"/>
          </a:xfrm>
        </p:grpSpPr>
        <p:sp>
          <p:nvSpPr>
            <p:cNvPr id="3096" name="Freeform 24"/>
            <p:cNvSpPr>
              <a:spLocks/>
            </p:cNvSpPr>
            <p:nvPr userDrawn="1"/>
          </p:nvSpPr>
          <p:spPr bwMode="gray">
            <a:xfrm>
              <a:off x="71" y="3751"/>
              <a:ext cx="5626" cy="349"/>
            </a:xfrm>
            <a:custGeom>
              <a:avLst/>
              <a:gdLst/>
              <a:ahLst/>
              <a:cxnLst>
                <a:cxn ang="0">
                  <a:pos x="5626" y="349"/>
                </a:cxn>
                <a:cxn ang="0">
                  <a:pos x="0" y="349"/>
                </a:cxn>
                <a:cxn ang="0">
                  <a:pos x="0" y="187"/>
                </a:cxn>
                <a:cxn ang="0">
                  <a:pos x="0" y="114"/>
                </a:cxn>
                <a:cxn ang="0">
                  <a:pos x="4064" y="118"/>
                </a:cxn>
                <a:cxn ang="0">
                  <a:pos x="4329" y="0"/>
                </a:cxn>
                <a:cxn ang="0">
                  <a:pos x="5623" y="0"/>
                </a:cxn>
                <a:cxn ang="0">
                  <a:pos x="5626" y="349"/>
                </a:cxn>
              </a:cxnLst>
              <a:rect l="0" t="0" r="r" b="b"/>
              <a:pathLst>
                <a:path w="5626" h="349">
                  <a:moveTo>
                    <a:pt x="5626" y="349"/>
                  </a:moveTo>
                  <a:lnTo>
                    <a:pt x="0" y="349"/>
                  </a:lnTo>
                  <a:lnTo>
                    <a:pt x="0" y="187"/>
                  </a:lnTo>
                  <a:lnTo>
                    <a:pt x="0" y="114"/>
                  </a:lnTo>
                  <a:cubicBezTo>
                    <a:pt x="678" y="103"/>
                    <a:pt x="3343" y="137"/>
                    <a:pt x="4064" y="118"/>
                  </a:cubicBezTo>
                  <a:lnTo>
                    <a:pt x="4329" y="0"/>
                  </a:lnTo>
                  <a:lnTo>
                    <a:pt x="5623" y="0"/>
                  </a:lnTo>
                  <a:lnTo>
                    <a:pt x="5626" y="349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97" name="Freeform 25"/>
            <p:cNvSpPr>
              <a:spLocks/>
            </p:cNvSpPr>
            <p:nvPr userDrawn="1"/>
          </p:nvSpPr>
          <p:spPr bwMode="gray">
            <a:xfrm>
              <a:off x="71" y="3800"/>
              <a:ext cx="5626" cy="349"/>
            </a:xfrm>
            <a:custGeom>
              <a:avLst/>
              <a:gdLst/>
              <a:ahLst/>
              <a:cxnLst>
                <a:cxn ang="0">
                  <a:pos x="5626" y="349"/>
                </a:cxn>
                <a:cxn ang="0">
                  <a:pos x="0" y="349"/>
                </a:cxn>
                <a:cxn ang="0">
                  <a:pos x="0" y="187"/>
                </a:cxn>
                <a:cxn ang="0">
                  <a:pos x="0" y="114"/>
                </a:cxn>
                <a:cxn ang="0">
                  <a:pos x="4082" y="118"/>
                </a:cxn>
                <a:cxn ang="0">
                  <a:pos x="4345" y="0"/>
                </a:cxn>
                <a:cxn ang="0">
                  <a:pos x="5623" y="6"/>
                </a:cxn>
                <a:cxn ang="0">
                  <a:pos x="5626" y="349"/>
                </a:cxn>
              </a:cxnLst>
              <a:rect l="0" t="0" r="r" b="b"/>
              <a:pathLst>
                <a:path w="5626" h="349">
                  <a:moveTo>
                    <a:pt x="5626" y="349"/>
                  </a:moveTo>
                  <a:lnTo>
                    <a:pt x="0" y="349"/>
                  </a:lnTo>
                  <a:lnTo>
                    <a:pt x="0" y="187"/>
                  </a:lnTo>
                  <a:lnTo>
                    <a:pt x="0" y="114"/>
                  </a:lnTo>
                  <a:cubicBezTo>
                    <a:pt x="680" y="103"/>
                    <a:pt x="3358" y="137"/>
                    <a:pt x="4082" y="118"/>
                  </a:cubicBezTo>
                  <a:lnTo>
                    <a:pt x="4345" y="0"/>
                  </a:lnTo>
                  <a:lnTo>
                    <a:pt x="5623" y="6"/>
                  </a:lnTo>
                  <a:lnTo>
                    <a:pt x="5626" y="34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98" name="Freeform 26"/>
            <p:cNvSpPr>
              <a:spLocks/>
            </p:cNvSpPr>
            <p:nvPr userDrawn="1"/>
          </p:nvSpPr>
          <p:spPr bwMode="gray">
            <a:xfrm>
              <a:off x="4209" y="3833"/>
              <a:ext cx="1491" cy="88"/>
            </a:xfrm>
            <a:custGeom>
              <a:avLst/>
              <a:gdLst/>
              <a:ahLst/>
              <a:cxnLst>
                <a:cxn ang="0">
                  <a:pos x="0" y="84"/>
                </a:cxn>
                <a:cxn ang="0">
                  <a:pos x="223" y="0"/>
                </a:cxn>
                <a:cxn ang="0">
                  <a:pos x="1491" y="0"/>
                </a:cxn>
                <a:cxn ang="0">
                  <a:pos x="1488" y="60"/>
                </a:cxn>
                <a:cxn ang="0">
                  <a:pos x="383" y="59"/>
                </a:cxn>
                <a:cxn ang="0">
                  <a:pos x="273" y="88"/>
                </a:cxn>
                <a:cxn ang="0">
                  <a:pos x="0" y="84"/>
                </a:cxn>
              </a:cxnLst>
              <a:rect l="0" t="0" r="r" b="b"/>
              <a:pathLst>
                <a:path w="1491" h="88">
                  <a:moveTo>
                    <a:pt x="0" y="84"/>
                  </a:moveTo>
                  <a:lnTo>
                    <a:pt x="223" y="0"/>
                  </a:lnTo>
                  <a:lnTo>
                    <a:pt x="1491" y="0"/>
                  </a:lnTo>
                  <a:lnTo>
                    <a:pt x="1488" y="60"/>
                  </a:lnTo>
                  <a:lnTo>
                    <a:pt x="383" y="59"/>
                  </a:lnTo>
                  <a:lnTo>
                    <a:pt x="273" y="88"/>
                  </a:lnTo>
                  <a:lnTo>
                    <a:pt x="0" y="84"/>
                  </a:ln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</p:grpSp>
      <p:grpSp>
        <p:nvGrpSpPr>
          <p:cNvPr id="3079" name="Group 7"/>
          <p:cNvGrpSpPr>
            <a:grpSpLocks/>
          </p:cNvGrpSpPr>
          <p:nvPr/>
        </p:nvGrpSpPr>
        <p:grpSpPr bwMode="auto">
          <a:xfrm rot="10800000">
            <a:off x="6003925" y="1778000"/>
            <a:ext cx="2768600" cy="779463"/>
            <a:chOff x="1566" y="164"/>
            <a:chExt cx="1455" cy="425"/>
          </a:xfrm>
        </p:grpSpPr>
        <p:sp>
          <p:nvSpPr>
            <p:cNvPr id="3080" name="Freeform 8"/>
            <p:cNvSpPr>
              <a:spLocks/>
            </p:cNvSpPr>
            <p:nvPr/>
          </p:nvSpPr>
          <p:spPr bwMode="gray">
            <a:xfrm>
              <a:off x="1892" y="468"/>
              <a:ext cx="39" cy="121"/>
            </a:xfrm>
            <a:custGeom>
              <a:avLst/>
              <a:gdLst/>
              <a:ahLst/>
              <a:cxnLst>
                <a:cxn ang="0">
                  <a:pos x="37" y="36"/>
                </a:cxn>
                <a:cxn ang="0">
                  <a:pos x="35" y="36"/>
                </a:cxn>
                <a:cxn ang="0">
                  <a:pos x="30" y="36"/>
                </a:cxn>
                <a:cxn ang="0">
                  <a:pos x="22" y="34"/>
                </a:cxn>
                <a:cxn ang="0">
                  <a:pos x="15" y="30"/>
                </a:cxn>
                <a:cxn ang="0">
                  <a:pos x="7" y="23"/>
                </a:cxn>
                <a:cxn ang="0">
                  <a:pos x="3" y="13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7" y="1"/>
                </a:cxn>
                <a:cxn ang="0">
                  <a:pos x="15" y="3"/>
                </a:cxn>
                <a:cxn ang="0">
                  <a:pos x="23" y="5"/>
                </a:cxn>
                <a:cxn ang="0">
                  <a:pos x="30" y="11"/>
                </a:cxn>
                <a:cxn ang="0">
                  <a:pos x="37" y="20"/>
                </a:cxn>
                <a:cxn ang="0">
                  <a:pos x="39" y="34"/>
                </a:cxn>
                <a:cxn ang="0">
                  <a:pos x="39" y="121"/>
                </a:cxn>
                <a:cxn ang="0">
                  <a:pos x="37" y="121"/>
                </a:cxn>
                <a:cxn ang="0">
                  <a:pos x="37" y="36"/>
                </a:cxn>
              </a:cxnLst>
              <a:rect l="0" t="0" r="r" b="b"/>
              <a:pathLst>
                <a:path w="39" h="121">
                  <a:moveTo>
                    <a:pt x="37" y="36"/>
                  </a:moveTo>
                  <a:lnTo>
                    <a:pt x="35" y="36"/>
                  </a:lnTo>
                  <a:lnTo>
                    <a:pt x="30" y="36"/>
                  </a:lnTo>
                  <a:lnTo>
                    <a:pt x="22" y="34"/>
                  </a:lnTo>
                  <a:lnTo>
                    <a:pt x="15" y="30"/>
                  </a:lnTo>
                  <a:lnTo>
                    <a:pt x="7" y="23"/>
                  </a:lnTo>
                  <a:lnTo>
                    <a:pt x="3" y="13"/>
                  </a:lnTo>
                  <a:lnTo>
                    <a:pt x="0" y="0"/>
                  </a:lnTo>
                  <a:lnTo>
                    <a:pt x="3" y="0"/>
                  </a:lnTo>
                  <a:lnTo>
                    <a:pt x="7" y="1"/>
                  </a:lnTo>
                  <a:lnTo>
                    <a:pt x="15" y="3"/>
                  </a:lnTo>
                  <a:lnTo>
                    <a:pt x="23" y="5"/>
                  </a:lnTo>
                  <a:lnTo>
                    <a:pt x="30" y="11"/>
                  </a:lnTo>
                  <a:lnTo>
                    <a:pt x="37" y="20"/>
                  </a:lnTo>
                  <a:lnTo>
                    <a:pt x="39" y="34"/>
                  </a:lnTo>
                  <a:lnTo>
                    <a:pt x="39" y="121"/>
                  </a:lnTo>
                  <a:lnTo>
                    <a:pt x="37" y="121"/>
                  </a:lnTo>
                  <a:lnTo>
                    <a:pt x="37" y="36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81" name="Freeform 9"/>
            <p:cNvSpPr>
              <a:spLocks/>
            </p:cNvSpPr>
            <p:nvPr/>
          </p:nvSpPr>
          <p:spPr bwMode="gray">
            <a:xfrm>
              <a:off x="2271" y="450"/>
              <a:ext cx="45" cy="139"/>
            </a:xfrm>
            <a:custGeom>
              <a:avLst/>
              <a:gdLst/>
              <a:ahLst/>
              <a:cxnLst>
                <a:cxn ang="0">
                  <a:pos x="3" y="42"/>
                </a:cxn>
                <a:cxn ang="0">
                  <a:pos x="6" y="42"/>
                </a:cxn>
                <a:cxn ang="0">
                  <a:pos x="12" y="42"/>
                </a:cxn>
                <a:cxn ang="0">
                  <a:pos x="20" y="39"/>
                </a:cxn>
                <a:cxn ang="0">
                  <a:pos x="29" y="35"/>
                </a:cxn>
                <a:cxn ang="0">
                  <a:pos x="37" y="27"/>
                </a:cxn>
                <a:cxn ang="0">
                  <a:pos x="43" y="17"/>
                </a:cxn>
                <a:cxn ang="0">
                  <a:pos x="45" y="2"/>
                </a:cxn>
                <a:cxn ang="0">
                  <a:pos x="43" y="0"/>
                </a:cxn>
                <a:cxn ang="0">
                  <a:pos x="37" y="2"/>
                </a:cxn>
                <a:cxn ang="0">
                  <a:pos x="29" y="3"/>
                </a:cxn>
                <a:cxn ang="0">
                  <a:pos x="19" y="7"/>
                </a:cxn>
                <a:cxn ang="0">
                  <a:pos x="11" y="14"/>
                </a:cxn>
                <a:cxn ang="0">
                  <a:pos x="4" y="23"/>
                </a:cxn>
                <a:cxn ang="0">
                  <a:pos x="0" y="39"/>
                </a:cxn>
                <a:cxn ang="0">
                  <a:pos x="0" y="139"/>
                </a:cxn>
                <a:cxn ang="0">
                  <a:pos x="3" y="139"/>
                </a:cxn>
                <a:cxn ang="0">
                  <a:pos x="3" y="42"/>
                </a:cxn>
              </a:cxnLst>
              <a:rect l="0" t="0" r="r" b="b"/>
              <a:pathLst>
                <a:path w="45" h="139">
                  <a:moveTo>
                    <a:pt x="3" y="42"/>
                  </a:moveTo>
                  <a:lnTo>
                    <a:pt x="6" y="42"/>
                  </a:lnTo>
                  <a:lnTo>
                    <a:pt x="12" y="42"/>
                  </a:lnTo>
                  <a:lnTo>
                    <a:pt x="20" y="39"/>
                  </a:lnTo>
                  <a:lnTo>
                    <a:pt x="29" y="35"/>
                  </a:lnTo>
                  <a:lnTo>
                    <a:pt x="37" y="27"/>
                  </a:lnTo>
                  <a:lnTo>
                    <a:pt x="43" y="17"/>
                  </a:lnTo>
                  <a:lnTo>
                    <a:pt x="45" y="2"/>
                  </a:lnTo>
                  <a:lnTo>
                    <a:pt x="43" y="0"/>
                  </a:lnTo>
                  <a:lnTo>
                    <a:pt x="37" y="2"/>
                  </a:lnTo>
                  <a:lnTo>
                    <a:pt x="29" y="3"/>
                  </a:lnTo>
                  <a:lnTo>
                    <a:pt x="19" y="7"/>
                  </a:lnTo>
                  <a:lnTo>
                    <a:pt x="11" y="14"/>
                  </a:lnTo>
                  <a:lnTo>
                    <a:pt x="4" y="23"/>
                  </a:lnTo>
                  <a:lnTo>
                    <a:pt x="0" y="39"/>
                  </a:lnTo>
                  <a:lnTo>
                    <a:pt x="0" y="139"/>
                  </a:lnTo>
                  <a:lnTo>
                    <a:pt x="3" y="139"/>
                  </a:lnTo>
                  <a:lnTo>
                    <a:pt x="3" y="42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82" name="Freeform 10"/>
            <p:cNvSpPr>
              <a:spLocks/>
            </p:cNvSpPr>
            <p:nvPr/>
          </p:nvSpPr>
          <p:spPr bwMode="gray">
            <a:xfrm>
              <a:off x="1765" y="378"/>
              <a:ext cx="146" cy="211"/>
            </a:xfrm>
            <a:custGeom>
              <a:avLst/>
              <a:gdLst/>
              <a:ahLst/>
              <a:cxnLst>
                <a:cxn ang="0">
                  <a:pos x="68" y="67"/>
                </a:cxn>
                <a:cxn ang="0">
                  <a:pos x="67" y="67"/>
                </a:cxn>
                <a:cxn ang="0">
                  <a:pos x="60" y="66"/>
                </a:cxn>
                <a:cxn ang="0">
                  <a:pos x="50" y="64"/>
                </a:cxn>
                <a:cxn ang="0">
                  <a:pos x="41" y="62"/>
                </a:cxn>
                <a:cxn ang="0">
                  <a:pos x="29" y="55"/>
                </a:cxn>
                <a:cxn ang="0">
                  <a:pos x="18" y="47"/>
                </a:cxn>
                <a:cxn ang="0">
                  <a:pos x="10" y="35"/>
                </a:cxn>
                <a:cxn ang="0">
                  <a:pos x="3" y="20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10" y="0"/>
                </a:cxn>
                <a:cxn ang="0">
                  <a:pos x="19" y="0"/>
                </a:cxn>
                <a:cxn ang="0">
                  <a:pos x="30" y="2"/>
                </a:cxn>
                <a:cxn ang="0">
                  <a:pos x="41" y="6"/>
                </a:cxn>
                <a:cxn ang="0">
                  <a:pos x="53" y="14"/>
                </a:cxn>
                <a:cxn ang="0">
                  <a:pos x="62" y="25"/>
                </a:cxn>
                <a:cxn ang="0">
                  <a:pos x="69" y="41"/>
                </a:cxn>
                <a:cxn ang="0">
                  <a:pos x="73" y="62"/>
                </a:cxn>
                <a:cxn ang="0">
                  <a:pos x="73" y="60"/>
                </a:cxn>
                <a:cxn ang="0">
                  <a:pos x="73" y="55"/>
                </a:cxn>
                <a:cxn ang="0">
                  <a:pos x="75" y="45"/>
                </a:cxn>
                <a:cxn ang="0">
                  <a:pos x="79" y="36"/>
                </a:cxn>
                <a:cxn ang="0">
                  <a:pos x="84" y="25"/>
                </a:cxn>
                <a:cxn ang="0">
                  <a:pos x="92" y="16"/>
                </a:cxn>
                <a:cxn ang="0">
                  <a:pos x="106" y="8"/>
                </a:cxn>
                <a:cxn ang="0">
                  <a:pos x="123" y="2"/>
                </a:cxn>
                <a:cxn ang="0">
                  <a:pos x="146" y="0"/>
                </a:cxn>
                <a:cxn ang="0">
                  <a:pos x="145" y="2"/>
                </a:cxn>
                <a:cxn ang="0">
                  <a:pos x="145" y="8"/>
                </a:cxn>
                <a:cxn ang="0">
                  <a:pos x="143" y="17"/>
                </a:cxn>
                <a:cxn ang="0">
                  <a:pos x="139" y="28"/>
                </a:cxn>
                <a:cxn ang="0">
                  <a:pos x="134" y="39"/>
                </a:cxn>
                <a:cxn ang="0">
                  <a:pos x="126" y="49"/>
                </a:cxn>
                <a:cxn ang="0">
                  <a:pos x="114" y="59"/>
                </a:cxn>
                <a:cxn ang="0">
                  <a:pos x="98" y="64"/>
                </a:cxn>
                <a:cxn ang="0">
                  <a:pos x="79" y="67"/>
                </a:cxn>
                <a:cxn ang="0">
                  <a:pos x="79" y="211"/>
                </a:cxn>
                <a:cxn ang="0">
                  <a:pos x="68" y="211"/>
                </a:cxn>
                <a:cxn ang="0">
                  <a:pos x="68" y="67"/>
                </a:cxn>
              </a:cxnLst>
              <a:rect l="0" t="0" r="r" b="b"/>
              <a:pathLst>
                <a:path w="146" h="211">
                  <a:moveTo>
                    <a:pt x="68" y="67"/>
                  </a:moveTo>
                  <a:lnTo>
                    <a:pt x="67" y="67"/>
                  </a:lnTo>
                  <a:lnTo>
                    <a:pt x="60" y="66"/>
                  </a:lnTo>
                  <a:lnTo>
                    <a:pt x="50" y="64"/>
                  </a:lnTo>
                  <a:lnTo>
                    <a:pt x="41" y="62"/>
                  </a:lnTo>
                  <a:lnTo>
                    <a:pt x="29" y="55"/>
                  </a:lnTo>
                  <a:lnTo>
                    <a:pt x="18" y="47"/>
                  </a:lnTo>
                  <a:lnTo>
                    <a:pt x="10" y="35"/>
                  </a:lnTo>
                  <a:lnTo>
                    <a:pt x="3" y="20"/>
                  </a:lnTo>
                  <a:lnTo>
                    <a:pt x="0" y="0"/>
                  </a:lnTo>
                  <a:lnTo>
                    <a:pt x="3" y="0"/>
                  </a:lnTo>
                  <a:lnTo>
                    <a:pt x="10" y="0"/>
                  </a:lnTo>
                  <a:lnTo>
                    <a:pt x="19" y="0"/>
                  </a:lnTo>
                  <a:lnTo>
                    <a:pt x="30" y="2"/>
                  </a:lnTo>
                  <a:lnTo>
                    <a:pt x="41" y="6"/>
                  </a:lnTo>
                  <a:lnTo>
                    <a:pt x="53" y="14"/>
                  </a:lnTo>
                  <a:lnTo>
                    <a:pt x="62" y="25"/>
                  </a:lnTo>
                  <a:lnTo>
                    <a:pt x="69" y="41"/>
                  </a:lnTo>
                  <a:lnTo>
                    <a:pt x="73" y="62"/>
                  </a:lnTo>
                  <a:lnTo>
                    <a:pt x="73" y="60"/>
                  </a:lnTo>
                  <a:lnTo>
                    <a:pt x="73" y="55"/>
                  </a:lnTo>
                  <a:lnTo>
                    <a:pt x="75" y="45"/>
                  </a:lnTo>
                  <a:lnTo>
                    <a:pt x="79" y="36"/>
                  </a:lnTo>
                  <a:lnTo>
                    <a:pt x="84" y="25"/>
                  </a:lnTo>
                  <a:lnTo>
                    <a:pt x="92" y="16"/>
                  </a:lnTo>
                  <a:lnTo>
                    <a:pt x="106" y="8"/>
                  </a:lnTo>
                  <a:lnTo>
                    <a:pt x="123" y="2"/>
                  </a:lnTo>
                  <a:lnTo>
                    <a:pt x="146" y="0"/>
                  </a:lnTo>
                  <a:lnTo>
                    <a:pt x="145" y="2"/>
                  </a:lnTo>
                  <a:lnTo>
                    <a:pt x="145" y="8"/>
                  </a:lnTo>
                  <a:lnTo>
                    <a:pt x="143" y="17"/>
                  </a:lnTo>
                  <a:lnTo>
                    <a:pt x="139" y="28"/>
                  </a:lnTo>
                  <a:lnTo>
                    <a:pt x="134" y="39"/>
                  </a:lnTo>
                  <a:lnTo>
                    <a:pt x="126" y="49"/>
                  </a:lnTo>
                  <a:lnTo>
                    <a:pt x="114" y="59"/>
                  </a:lnTo>
                  <a:lnTo>
                    <a:pt x="98" y="64"/>
                  </a:lnTo>
                  <a:lnTo>
                    <a:pt x="79" y="67"/>
                  </a:lnTo>
                  <a:lnTo>
                    <a:pt x="79" y="211"/>
                  </a:lnTo>
                  <a:lnTo>
                    <a:pt x="68" y="211"/>
                  </a:lnTo>
                  <a:lnTo>
                    <a:pt x="68" y="67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83" name="Freeform 11"/>
            <p:cNvSpPr>
              <a:spLocks/>
            </p:cNvSpPr>
            <p:nvPr/>
          </p:nvSpPr>
          <p:spPr bwMode="gray">
            <a:xfrm>
              <a:off x="2792" y="378"/>
              <a:ext cx="144" cy="211"/>
            </a:xfrm>
            <a:custGeom>
              <a:avLst/>
              <a:gdLst/>
              <a:ahLst/>
              <a:cxnLst>
                <a:cxn ang="0">
                  <a:pos x="67" y="67"/>
                </a:cxn>
                <a:cxn ang="0">
                  <a:pos x="66" y="67"/>
                </a:cxn>
                <a:cxn ang="0">
                  <a:pos x="59" y="66"/>
                </a:cxn>
                <a:cxn ang="0">
                  <a:pos x="50" y="64"/>
                </a:cxn>
                <a:cxn ang="0">
                  <a:pos x="39" y="62"/>
                </a:cxn>
                <a:cxn ang="0">
                  <a:pos x="28" y="55"/>
                </a:cxn>
                <a:cxn ang="0">
                  <a:pos x="17" y="47"/>
                </a:cxn>
                <a:cxn ang="0">
                  <a:pos x="9" y="35"/>
                </a:cxn>
                <a:cxn ang="0">
                  <a:pos x="2" y="2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9" y="0"/>
                </a:cxn>
                <a:cxn ang="0">
                  <a:pos x="17" y="0"/>
                </a:cxn>
                <a:cxn ang="0">
                  <a:pos x="28" y="2"/>
                </a:cxn>
                <a:cxn ang="0">
                  <a:pos x="40" y="6"/>
                </a:cxn>
                <a:cxn ang="0">
                  <a:pos x="51" y="14"/>
                </a:cxn>
                <a:cxn ang="0">
                  <a:pos x="62" y="25"/>
                </a:cxn>
                <a:cxn ang="0">
                  <a:pos x="69" y="41"/>
                </a:cxn>
                <a:cxn ang="0">
                  <a:pos x="73" y="62"/>
                </a:cxn>
                <a:cxn ang="0">
                  <a:pos x="73" y="60"/>
                </a:cxn>
                <a:cxn ang="0">
                  <a:pos x="73" y="55"/>
                </a:cxn>
                <a:cxn ang="0">
                  <a:pos x="74" y="45"/>
                </a:cxn>
                <a:cxn ang="0">
                  <a:pos x="77" y="36"/>
                </a:cxn>
                <a:cxn ang="0">
                  <a:pos x="82" y="25"/>
                </a:cxn>
                <a:cxn ang="0">
                  <a:pos x="91" y="16"/>
                </a:cxn>
                <a:cxn ang="0">
                  <a:pos x="105" y="8"/>
                </a:cxn>
                <a:cxn ang="0">
                  <a:pos x="121" y="2"/>
                </a:cxn>
                <a:cxn ang="0">
                  <a:pos x="144" y="0"/>
                </a:cxn>
                <a:cxn ang="0">
                  <a:pos x="144" y="2"/>
                </a:cxn>
                <a:cxn ang="0">
                  <a:pos x="144" y="8"/>
                </a:cxn>
                <a:cxn ang="0">
                  <a:pos x="141" y="17"/>
                </a:cxn>
                <a:cxn ang="0">
                  <a:pos x="139" y="28"/>
                </a:cxn>
                <a:cxn ang="0">
                  <a:pos x="133" y="39"/>
                </a:cxn>
                <a:cxn ang="0">
                  <a:pos x="125" y="49"/>
                </a:cxn>
                <a:cxn ang="0">
                  <a:pos x="113" y="59"/>
                </a:cxn>
                <a:cxn ang="0">
                  <a:pos x="97" y="64"/>
                </a:cxn>
                <a:cxn ang="0">
                  <a:pos x="77" y="67"/>
                </a:cxn>
                <a:cxn ang="0">
                  <a:pos x="77" y="211"/>
                </a:cxn>
                <a:cxn ang="0">
                  <a:pos x="67" y="211"/>
                </a:cxn>
                <a:cxn ang="0">
                  <a:pos x="67" y="67"/>
                </a:cxn>
              </a:cxnLst>
              <a:rect l="0" t="0" r="r" b="b"/>
              <a:pathLst>
                <a:path w="144" h="211">
                  <a:moveTo>
                    <a:pt x="67" y="67"/>
                  </a:moveTo>
                  <a:lnTo>
                    <a:pt x="66" y="67"/>
                  </a:lnTo>
                  <a:lnTo>
                    <a:pt x="59" y="66"/>
                  </a:lnTo>
                  <a:lnTo>
                    <a:pt x="50" y="64"/>
                  </a:lnTo>
                  <a:lnTo>
                    <a:pt x="39" y="62"/>
                  </a:lnTo>
                  <a:lnTo>
                    <a:pt x="28" y="55"/>
                  </a:lnTo>
                  <a:lnTo>
                    <a:pt x="17" y="47"/>
                  </a:lnTo>
                  <a:lnTo>
                    <a:pt x="9" y="35"/>
                  </a:lnTo>
                  <a:lnTo>
                    <a:pt x="2" y="20"/>
                  </a:lnTo>
                  <a:lnTo>
                    <a:pt x="0" y="0"/>
                  </a:lnTo>
                  <a:lnTo>
                    <a:pt x="2" y="0"/>
                  </a:lnTo>
                  <a:lnTo>
                    <a:pt x="9" y="0"/>
                  </a:lnTo>
                  <a:lnTo>
                    <a:pt x="17" y="0"/>
                  </a:lnTo>
                  <a:lnTo>
                    <a:pt x="28" y="2"/>
                  </a:lnTo>
                  <a:lnTo>
                    <a:pt x="40" y="6"/>
                  </a:lnTo>
                  <a:lnTo>
                    <a:pt x="51" y="14"/>
                  </a:lnTo>
                  <a:lnTo>
                    <a:pt x="62" y="25"/>
                  </a:lnTo>
                  <a:lnTo>
                    <a:pt x="69" y="41"/>
                  </a:lnTo>
                  <a:lnTo>
                    <a:pt x="73" y="62"/>
                  </a:lnTo>
                  <a:lnTo>
                    <a:pt x="73" y="60"/>
                  </a:lnTo>
                  <a:lnTo>
                    <a:pt x="73" y="55"/>
                  </a:lnTo>
                  <a:lnTo>
                    <a:pt x="74" y="45"/>
                  </a:lnTo>
                  <a:lnTo>
                    <a:pt x="77" y="36"/>
                  </a:lnTo>
                  <a:lnTo>
                    <a:pt x="82" y="25"/>
                  </a:lnTo>
                  <a:lnTo>
                    <a:pt x="91" y="16"/>
                  </a:lnTo>
                  <a:lnTo>
                    <a:pt x="105" y="8"/>
                  </a:lnTo>
                  <a:lnTo>
                    <a:pt x="121" y="2"/>
                  </a:lnTo>
                  <a:lnTo>
                    <a:pt x="144" y="0"/>
                  </a:lnTo>
                  <a:lnTo>
                    <a:pt x="144" y="2"/>
                  </a:lnTo>
                  <a:lnTo>
                    <a:pt x="144" y="8"/>
                  </a:lnTo>
                  <a:lnTo>
                    <a:pt x="141" y="17"/>
                  </a:lnTo>
                  <a:lnTo>
                    <a:pt x="139" y="28"/>
                  </a:lnTo>
                  <a:lnTo>
                    <a:pt x="133" y="39"/>
                  </a:lnTo>
                  <a:lnTo>
                    <a:pt x="125" y="49"/>
                  </a:lnTo>
                  <a:lnTo>
                    <a:pt x="113" y="59"/>
                  </a:lnTo>
                  <a:lnTo>
                    <a:pt x="97" y="64"/>
                  </a:lnTo>
                  <a:lnTo>
                    <a:pt x="77" y="67"/>
                  </a:lnTo>
                  <a:lnTo>
                    <a:pt x="77" y="211"/>
                  </a:lnTo>
                  <a:lnTo>
                    <a:pt x="67" y="211"/>
                  </a:lnTo>
                  <a:lnTo>
                    <a:pt x="67" y="67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84" name="Freeform 12"/>
            <p:cNvSpPr>
              <a:spLocks/>
            </p:cNvSpPr>
            <p:nvPr/>
          </p:nvSpPr>
          <p:spPr bwMode="gray">
            <a:xfrm>
              <a:off x="2631" y="457"/>
              <a:ext cx="89" cy="132"/>
            </a:xfrm>
            <a:custGeom>
              <a:avLst/>
              <a:gdLst/>
              <a:ahLst/>
              <a:cxnLst>
                <a:cxn ang="0">
                  <a:pos x="42" y="43"/>
                </a:cxn>
                <a:cxn ang="0">
                  <a:pos x="39" y="42"/>
                </a:cxn>
                <a:cxn ang="0">
                  <a:pos x="33" y="42"/>
                </a:cxn>
                <a:cxn ang="0">
                  <a:pos x="25" y="39"/>
                </a:cxn>
                <a:cxn ang="0">
                  <a:pos x="16" y="35"/>
                </a:cxn>
                <a:cxn ang="0">
                  <a:pos x="8" y="27"/>
                </a:cxn>
                <a:cxn ang="0">
                  <a:pos x="2" y="16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6" y="0"/>
                </a:cxn>
                <a:cxn ang="0">
                  <a:pos x="12" y="1"/>
                </a:cxn>
                <a:cxn ang="0">
                  <a:pos x="21" y="3"/>
                </a:cxn>
                <a:cxn ang="0">
                  <a:pos x="29" y="8"/>
                </a:cxn>
                <a:cxn ang="0">
                  <a:pos x="37" y="15"/>
                </a:cxn>
                <a:cxn ang="0">
                  <a:pos x="42" y="26"/>
                </a:cxn>
                <a:cxn ang="0">
                  <a:pos x="45" y="39"/>
                </a:cxn>
                <a:cxn ang="0">
                  <a:pos x="45" y="38"/>
                </a:cxn>
                <a:cxn ang="0">
                  <a:pos x="45" y="34"/>
                </a:cxn>
                <a:cxn ang="0">
                  <a:pos x="46" y="27"/>
                </a:cxn>
                <a:cxn ang="0">
                  <a:pos x="49" y="20"/>
                </a:cxn>
                <a:cxn ang="0">
                  <a:pos x="54" y="14"/>
                </a:cxn>
                <a:cxn ang="0">
                  <a:pos x="62" y="7"/>
                </a:cxn>
                <a:cxn ang="0">
                  <a:pos x="73" y="3"/>
                </a:cxn>
                <a:cxn ang="0">
                  <a:pos x="89" y="0"/>
                </a:cxn>
                <a:cxn ang="0">
                  <a:pos x="89" y="3"/>
                </a:cxn>
                <a:cxn ang="0">
                  <a:pos x="88" y="10"/>
                </a:cxn>
                <a:cxn ang="0">
                  <a:pos x="87" y="18"/>
                </a:cxn>
                <a:cxn ang="0">
                  <a:pos x="81" y="26"/>
                </a:cxn>
                <a:cxn ang="0">
                  <a:pos x="74" y="34"/>
                </a:cxn>
                <a:cxn ang="0">
                  <a:pos x="64" y="41"/>
                </a:cxn>
                <a:cxn ang="0">
                  <a:pos x="47" y="43"/>
                </a:cxn>
                <a:cxn ang="0">
                  <a:pos x="47" y="132"/>
                </a:cxn>
                <a:cxn ang="0">
                  <a:pos x="42" y="132"/>
                </a:cxn>
                <a:cxn ang="0">
                  <a:pos x="42" y="43"/>
                </a:cxn>
              </a:cxnLst>
              <a:rect l="0" t="0" r="r" b="b"/>
              <a:pathLst>
                <a:path w="89" h="132">
                  <a:moveTo>
                    <a:pt x="42" y="43"/>
                  </a:moveTo>
                  <a:lnTo>
                    <a:pt x="39" y="42"/>
                  </a:lnTo>
                  <a:lnTo>
                    <a:pt x="33" y="42"/>
                  </a:lnTo>
                  <a:lnTo>
                    <a:pt x="25" y="39"/>
                  </a:lnTo>
                  <a:lnTo>
                    <a:pt x="16" y="35"/>
                  </a:lnTo>
                  <a:lnTo>
                    <a:pt x="8" y="27"/>
                  </a:lnTo>
                  <a:lnTo>
                    <a:pt x="2" y="16"/>
                  </a:lnTo>
                  <a:lnTo>
                    <a:pt x="0" y="0"/>
                  </a:lnTo>
                  <a:lnTo>
                    <a:pt x="2" y="0"/>
                  </a:lnTo>
                  <a:lnTo>
                    <a:pt x="6" y="0"/>
                  </a:lnTo>
                  <a:lnTo>
                    <a:pt x="12" y="1"/>
                  </a:lnTo>
                  <a:lnTo>
                    <a:pt x="21" y="3"/>
                  </a:lnTo>
                  <a:lnTo>
                    <a:pt x="29" y="8"/>
                  </a:lnTo>
                  <a:lnTo>
                    <a:pt x="37" y="15"/>
                  </a:lnTo>
                  <a:lnTo>
                    <a:pt x="42" y="26"/>
                  </a:lnTo>
                  <a:lnTo>
                    <a:pt x="45" y="39"/>
                  </a:lnTo>
                  <a:lnTo>
                    <a:pt x="45" y="38"/>
                  </a:lnTo>
                  <a:lnTo>
                    <a:pt x="45" y="34"/>
                  </a:lnTo>
                  <a:lnTo>
                    <a:pt x="46" y="27"/>
                  </a:lnTo>
                  <a:lnTo>
                    <a:pt x="49" y="20"/>
                  </a:lnTo>
                  <a:lnTo>
                    <a:pt x="54" y="14"/>
                  </a:lnTo>
                  <a:lnTo>
                    <a:pt x="62" y="7"/>
                  </a:lnTo>
                  <a:lnTo>
                    <a:pt x="73" y="3"/>
                  </a:lnTo>
                  <a:lnTo>
                    <a:pt x="89" y="0"/>
                  </a:lnTo>
                  <a:lnTo>
                    <a:pt x="89" y="3"/>
                  </a:lnTo>
                  <a:lnTo>
                    <a:pt x="88" y="10"/>
                  </a:lnTo>
                  <a:lnTo>
                    <a:pt x="87" y="18"/>
                  </a:lnTo>
                  <a:lnTo>
                    <a:pt x="81" y="26"/>
                  </a:lnTo>
                  <a:lnTo>
                    <a:pt x="74" y="34"/>
                  </a:lnTo>
                  <a:lnTo>
                    <a:pt x="64" y="41"/>
                  </a:lnTo>
                  <a:lnTo>
                    <a:pt x="47" y="43"/>
                  </a:lnTo>
                  <a:lnTo>
                    <a:pt x="47" y="132"/>
                  </a:lnTo>
                  <a:lnTo>
                    <a:pt x="42" y="132"/>
                  </a:lnTo>
                  <a:lnTo>
                    <a:pt x="42" y="43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85" name="Freeform 13"/>
            <p:cNvSpPr>
              <a:spLocks/>
            </p:cNvSpPr>
            <p:nvPr/>
          </p:nvSpPr>
          <p:spPr bwMode="gray">
            <a:xfrm>
              <a:off x="2430" y="403"/>
              <a:ext cx="88" cy="186"/>
            </a:xfrm>
            <a:custGeom>
              <a:avLst/>
              <a:gdLst/>
              <a:ahLst/>
              <a:cxnLst>
                <a:cxn ang="0">
                  <a:pos x="43" y="43"/>
                </a:cxn>
                <a:cxn ang="0">
                  <a:pos x="41" y="43"/>
                </a:cxn>
                <a:cxn ang="0">
                  <a:pos x="35" y="43"/>
                </a:cxn>
                <a:cxn ang="0">
                  <a:pos x="27" y="41"/>
                </a:cxn>
                <a:cxn ang="0">
                  <a:pos x="18" y="35"/>
                </a:cxn>
                <a:cxn ang="0">
                  <a:pos x="8" y="28"/>
                </a:cxn>
                <a:cxn ang="0">
                  <a:pos x="3" y="16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8" y="0"/>
                </a:cxn>
                <a:cxn ang="0">
                  <a:pos x="17" y="1"/>
                </a:cxn>
                <a:cxn ang="0">
                  <a:pos x="26" y="6"/>
                </a:cxn>
                <a:cxn ang="0">
                  <a:pos x="35" y="12"/>
                </a:cxn>
                <a:cxn ang="0">
                  <a:pos x="42" y="24"/>
                </a:cxn>
                <a:cxn ang="0">
                  <a:pos x="48" y="41"/>
                </a:cxn>
                <a:cxn ang="0">
                  <a:pos x="48" y="90"/>
                </a:cxn>
                <a:cxn ang="0">
                  <a:pos x="48" y="88"/>
                </a:cxn>
                <a:cxn ang="0">
                  <a:pos x="48" y="82"/>
                </a:cxn>
                <a:cxn ang="0">
                  <a:pos x="50" y="74"/>
                </a:cxn>
                <a:cxn ang="0">
                  <a:pos x="54" y="66"/>
                </a:cxn>
                <a:cxn ang="0">
                  <a:pos x="61" y="58"/>
                </a:cxn>
                <a:cxn ang="0">
                  <a:pos x="72" y="53"/>
                </a:cxn>
                <a:cxn ang="0">
                  <a:pos x="87" y="50"/>
                </a:cxn>
                <a:cxn ang="0">
                  <a:pos x="88" y="51"/>
                </a:cxn>
                <a:cxn ang="0">
                  <a:pos x="88" y="57"/>
                </a:cxn>
                <a:cxn ang="0">
                  <a:pos x="87" y="64"/>
                </a:cxn>
                <a:cxn ang="0">
                  <a:pos x="84" y="72"/>
                </a:cxn>
                <a:cxn ang="0">
                  <a:pos x="80" y="80"/>
                </a:cxn>
                <a:cxn ang="0">
                  <a:pos x="73" y="86"/>
                </a:cxn>
                <a:cxn ang="0">
                  <a:pos x="62" y="92"/>
                </a:cxn>
                <a:cxn ang="0">
                  <a:pos x="48" y="93"/>
                </a:cxn>
                <a:cxn ang="0">
                  <a:pos x="48" y="186"/>
                </a:cxn>
                <a:cxn ang="0">
                  <a:pos x="43" y="186"/>
                </a:cxn>
                <a:cxn ang="0">
                  <a:pos x="43" y="143"/>
                </a:cxn>
                <a:cxn ang="0">
                  <a:pos x="42" y="143"/>
                </a:cxn>
                <a:cxn ang="0">
                  <a:pos x="37" y="142"/>
                </a:cxn>
                <a:cxn ang="0">
                  <a:pos x="29" y="140"/>
                </a:cxn>
                <a:cxn ang="0">
                  <a:pos x="22" y="136"/>
                </a:cxn>
                <a:cxn ang="0">
                  <a:pos x="14" y="130"/>
                </a:cxn>
                <a:cxn ang="0">
                  <a:pos x="8" y="120"/>
                </a:cxn>
                <a:cxn ang="0">
                  <a:pos x="7" y="105"/>
                </a:cxn>
                <a:cxn ang="0">
                  <a:pos x="8" y="105"/>
                </a:cxn>
                <a:cxn ang="0">
                  <a:pos x="12" y="107"/>
                </a:cxn>
                <a:cxn ang="0">
                  <a:pos x="19" y="108"/>
                </a:cxn>
                <a:cxn ang="0">
                  <a:pos x="26" y="111"/>
                </a:cxn>
                <a:cxn ang="0">
                  <a:pos x="34" y="117"/>
                </a:cxn>
                <a:cxn ang="0">
                  <a:pos x="39" y="127"/>
                </a:cxn>
                <a:cxn ang="0">
                  <a:pos x="43" y="140"/>
                </a:cxn>
                <a:cxn ang="0">
                  <a:pos x="43" y="43"/>
                </a:cxn>
              </a:cxnLst>
              <a:rect l="0" t="0" r="r" b="b"/>
              <a:pathLst>
                <a:path w="88" h="186">
                  <a:moveTo>
                    <a:pt x="43" y="43"/>
                  </a:moveTo>
                  <a:lnTo>
                    <a:pt x="41" y="43"/>
                  </a:lnTo>
                  <a:lnTo>
                    <a:pt x="35" y="43"/>
                  </a:lnTo>
                  <a:lnTo>
                    <a:pt x="27" y="41"/>
                  </a:lnTo>
                  <a:lnTo>
                    <a:pt x="18" y="35"/>
                  </a:lnTo>
                  <a:lnTo>
                    <a:pt x="8" y="28"/>
                  </a:lnTo>
                  <a:lnTo>
                    <a:pt x="3" y="16"/>
                  </a:lnTo>
                  <a:lnTo>
                    <a:pt x="0" y="0"/>
                  </a:lnTo>
                  <a:lnTo>
                    <a:pt x="3" y="0"/>
                  </a:lnTo>
                  <a:lnTo>
                    <a:pt x="8" y="0"/>
                  </a:lnTo>
                  <a:lnTo>
                    <a:pt x="17" y="1"/>
                  </a:lnTo>
                  <a:lnTo>
                    <a:pt x="26" y="6"/>
                  </a:lnTo>
                  <a:lnTo>
                    <a:pt x="35" y="12"/>
                  </a:lnTo>
                  <a:lnTo>
                    <a:pt x="42" y="24"/>
                  </a:lnTo>
                  <a:lnTo>
                    <a:pt x="48" y="41"/>
                  </a:lnTo>
                  <a:lnTo>
                    <a:pt x="48" y="90"/>
                  </a:lnTo>
                  <a:lnTo>
                    <a:pt x="48" y="88"/>
                  </a:lnTo>
                  <a:lnTo>
                    <a:pt x="48" y="82"/>
                  </a:lnTo>
                  <a:lnTo>
                    <a:pt x="50" y="74"/>
                  </a:lnTo>
                  <a:lnTo>
                    <a:pt x="54" y="66"/>
                  </a:lnTo>
                  <a:lnTo>
                    <a:pt x="61" y="58"/>
                  </a:lnTo>
                  <a:lnTo>
                    <a:pt x="72" y="53"/>
                  </a:lnTo>
                  <a:lnTo>
                    <a:pt x="87" y="50"/>
                  </a:lnTo>
                  <a:lnTo>
                    <a:pt x="88" y="51"/>
                  </a:lnTo>
                  <a:lnTo>
                    <a:pt x="88" y="57"/>
                  </a:lnTo>
                  <a:lnTo>
                    <a:pt x="87" y="64"/>
                  </a:lnTo>
                  <a:lnTo>
                    <a:pt x="84" y="72"/>
                  </a:lnTo>
                  <a:lnTo>
                    <a:pt x="80" y="80"/>
                  </a:lnTo>
                  <a:lnTo>
                    <a:pt x="73" y="86"/>
                  </a:lnTo>
                  <a:lnTo>
                    <a:pt x="62" y="92"/>
                  </a:lnTo>
                  <a:lnTo>
                    <a:pt x="48" y="93"/>
                  </a:lnTo>
                  <a:lnTo>
                    <a:pt x="48" y="186"/>
                  </a:lnTo>
                  <a:lnTo>
                    <a:pt x="43" y="186"/>
                  </a:lnTo>
                  <a:lnTo>
                    <a:pt x="43" y="143"/>
                  </a:lnTo>
                  <a:lnTo>
                    <a:pt x="42" y="143"/>
                  </a:lnTo>
                  <a:lnTo>
                    <a:pt x="37" y="142"/>
                  </a:lnTo>
                  <a:lnTo>
                    <a:pt x="29" y="140"/>
                  </a:lnTo>
                  <a:lnTo>
                    <a:pt x="22" y="136"/>
                  </a:lnTo>
                  <a:lnTo>
                    <a:pt x="14" y="130"/>
                  </a:lnTo>
                  <a:lnTo>
                    <a:pt x="8" y="120"/>
                  </a:lnTo>
                  <a:lnTo>
                    <a:pt x="7" y="105"/>
                  </a:lnTo>
                  <a:lnTo>
                    <a:pt x="8" y="105"/>
                  </a:lnTo>
                  <a:lnTo>
                    <a:pt x="12" y="107"/>
                  </a:lnTo>
                  <a:lnTo>
                    <a:pt x="19" y="108"/>
                  </a:lnTo>
                  <a:lnTo>
                    <a:pt x="26" y="111"/>
                  </a:lnTo>
                  <a:lnTo>
                    <a:pt x="34" y="117"/>
                  </a:lnTo>
                  <a:lnTo>
                    <a:pt x="39" y="127"/>
                  </a:lnTo>
                  <a:lnTo>
                    <a:pt x="43" y="140"/>
                  </a:lnTo>
                  <a:lnTo>
                    <a:pt x="43" y="43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86" name="Freeform 14"/>
            <p:cNvSpPr>
              <a:spLocks/>
            </p:cNvSpPr>
            <p:nvPr/>
          </p:nvSpPr>
          <p:spPr bwMode="gray">
            <a:xfrm>
              <a:off x="1914" y="233"/>
              <a:ext cx="166" cy="356"/>
            </a:xfrm>
            <a:custGeom>
              <a:avLst/>
              <a:gdLst/>
              <a:ahLst/>
              <a:cxnLst>
                <a:cxn ang="0">
                  <a:pos x="85" y="84"/>
                </a:cxn>
                <a:cxn ang="0">
                  <a:pos x="101" y="81"/>
                </a:cxn>
                <a:cxn ang="0">
                  <a:pos x="124" y="73"/>
                </a:cxn>
                <a:cxn ang="0">
                  <a:pos x="148" y="56"/>
                </a:cxn>
                <a:cxn ang="0">
                  <a:pos x="163" y="23"/>
                </a:cxn>
                <a:cxn ang="0">
                  <a:pos x="163" y="0"/>
                </a:cxn>
                <a:cxn ang="0">
                  <a:pos x="148" y="0"/>
                </a:cxn>
                <a:cxn ang="0">
                  <a:pos x="125" y="6"/>
                </a:cxn>
                <a:cxn ang="0">
                  <a:pos x="101" y="22"/>
                </a:cxn>
                <a:cxn ang="0">
                  <a:pos x="82" y="54"/>
                </a:cxn>
                <a:cxn ang="0">
                  <a:pos x="77" y="173"/>
                </a:cxn>
                <a:cxn ang="0">
                  <a:pos x="77" y="165"/>
                </a:cxn>
                <a:cxn ang="0">
                  <a:pos x="71" y="146"/>
                </a:cxn>
                <a:cxn ang="0">
                  <a:pos x="60" y="123"/>
                </a:cxn>
                <a:cxn ang="0">
                  <a:pos x="38" y="104"/>
                </a:cxn>
                <a:cxn ang="0">
                  <a:pos x="0" y="96"/>
                </a:cxn>
                <a:cxn ang="0">
                  <a:pos x="0" y="103"/>
                </a:cxn>
                <a:cxn ang="0">
                  <a:pos x="0" y="120"/>
                </a:cxn>
                <a:cxn ang="0">
                  <a:pos x="8" y="143"/>
                </a:cxn>
                <a:cxn ang="0">
                  <a:pos x="24" y="163"/>
                </a:cxn>
                <a:cxn ang="0">
                  <a:pos x="55" y="177"/>
                </a:cxn>
                <a:cxn ang="0">
                  <a:pos x="77" y="356"/>
                </a:cxn>
                <a:cxn ang="0">
                  <a:pos x="82" y="274"/>
                </a:cxn>
                <a:cxn ang="0">
                  <a:pos x="91" y="273"/>
                </a:cxn>
                <a:cxn ang="0">
                  <a:pos x="112" y="267"/>
                </a:cxn>
                <a:cxn ang="0">
                  <a:pos x="135" y="252"/>
                </a:cxn>
                <a:cxn ang="0">
                  <a:pos x="151" y="224"/>
                </a:cxn>
                <a:cxn ang="0">
                  <a:pos x="152" y="203"/>
                </a:cxn>
                <a:cxn ang="0">
                  <a:pos x="137" y="204"/>
                </a:cxn>
                <a:cxn ang="0">
                  <a:pos x="117" y="211"/>
                </a:cxn>
                <a:cxn ang="0">
                  <a:pos x="97" y="231"/>
                </a:cxn>
                <a:cxn ang="0">
                  <a:pos x="82" y="267"/>
                </a:cxn>
              </a:cxnLst>
              <a:rect l="0" t="0" r="r" b="b"/>
              <a:pathLst>
                <a:path w="166" h="356">
                  <a:moveTo>
                    <a:pt x="82" y="84"/>
                  </a:moveTo>
                  <a:lnTo>
                    <a:pt x="85" y="84"/>
                  </a:lnTo>
                  <a:lnTo>
                    <a:pt x="91" y="84"/>
                  </a:lnTo>
                  <a:lnTo>
                    <a:pt x="101" y="81"/>
                  </a:lnTo>
                  <a:lnTo>
                    <a:pt x="112" y="78"/>
                  </a:lnTo>
                  <a:lnTo>
                    <a:pt x="124" y="73"/>
                  </a:lnTo>
                  <a:lnTo>
                    <a:pt x="136" y="66"/>
                  </a:lnTo>
                  <a:lnTo>
                    <a:pt x="148" y="56"/>
                  </a:lnTo>
                  <a:lnTo>
                    <a:pt x="156" y="42"/>
                  </a:lnTo>
                  <a:lnTo>
                    <a:pt x="163" y="23"/>
                  </a:lnTo>
                  <a:lnTo>
                    <a:pt x="166" y="2"/>
                  </a:lnTo>
                  <a:lnTo>
                    <a:pt x="163" y="0"/>
                  </a:lnTo>
                  <a:lnTo>
                    <a:pt x="158" y="0"/>
                  </a:lnTo>
                  <a:lnTo>
                    <a:pt x="148" y="0"/>
                  </a:lnTo>
                  <a:lnTo>
                    <a:pt x="137" y="3"/>
                  </a:lnTo>
                  <a:lnTo>
                    <a:pt x="125" y="6"/>
                  </a:lnTo>
                  <a:lnTo>
                    <a:pt x="113" y="12"/>
                  </a:lnTo>
                  <a:lnTo>
                    <a:pt x="101" y="22"/>
                  </a:lnTo>
                  <a:lnTo>
                    <a:pt x="90" y="35"/>
                  </a:lnTo>
                  <a:lnTo>
                    <a:pt x="82" y="54"/>
                  </a:lnTo>
                  <a:lnTo>
                    <a:pt x="77" y="78"/>
                  </a:lnTo>
                  <a:lnTo>
                    <a:pt x="77" y="173"/>
                  </a:lnTo>
                  <a:lnTo>
                    <a:pt x="77" y="170"/>
                  </a:lnTo>
                  <a:lnTo>
                    <a:pt x="77" y="165"/>
                  </a:lnTo>
                  <a:lnTo>
                    <a:pt x="74" y="157"/>
                  </a:lnTo>
                  <a:lnTo>
                    <a:pt x="71" y="146"/>
                  </a:lnTo>
                  <a:lnTo>
                    <a:pt x="67" y="134"/>
                  </a:lnTo>
                  <a:lnTo>
                    <a:pt x="60" y="123"/>
                  </a:lnTo>
                  <a:lnTo>
                    <a:pt x="50" y="112"/>
                  </a:lnTo>
                  <a:lnTo>
                    <a:pt x="38" y="104"/>
                  </a:lnTo>
                  <a:lnTo>
                    <a:pt x="20" y="97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0" y="103"/>
                  </a:lnTo>
                  <a:lnTo>
                    <a:pt x="0" y="111"/>
                  </a:lnTo>
                  <a:lnTo>
                    <a:pt x="0" y="120"/>
                  </a:lnTo>
                  <a:lnTo>
                    <a:pt x="2" y="131"/>
                  </a:lnTo>
                  <a:lnTo>
                    <a:pt x="8" y="143"/>
                  </a:lnTo>
                  <a:lnTo>
                    <a:pt x="15" y="154"/>
                  </a:lnTo>
                  <a:lnTo>
                    <a:pt x="24" y="163"/>
                  </a:lnTo>
                  <a:lnTo>
                    <a:pt x="38" y="171"/>
                  </a:lnTo>
                  <a:lnTo>
                    <a:pt x="55" y="177"/>
                  </a:lnTo>
                  <a:lnTo>
                    <a:pt x="77" y="178"/>
                  </a:lnTo>
                  <a:lnTo>
                    <a:pt x="77" y="356"/>
                  </a:lnTo>
                  <a:lnTo>
                    <a:pt x="82" y="356"/>
                  </a:lnTo>
                  <a:lnTo>
                    <a:pt x="82" y="274"/>
                  </a:lnTo>
                  <a:lnTo>
                    <a:pt x="85" y="273"/>
                  </a:lnTo>
                  <a:lnTo>
                    <a:pt x="91" y="273"/>
                  </a:lnTo>
                  <a:lnTo>
                    <a:pt x="101" y="271"/>
                  </a:lnTo>
                  <a:lnTo>
                    <a:pt x="112" y="267"/>
                  </a:lnTo>
                  <a:lnTo>
                    <a:pt x="124" y="262"/>
                  </a:lnTo>
                  <a:lnTo>
                    <a:pt x="135" y="252"/>
                  </a:lnTo>
                  <a:lnTo>
                    <a:pt x="144" y="240"/>
                  </a:lnTo>
                  <a:lnTo>
                    <a:pt x="151" y="224"/>
                  </a:lnTo>
                  <a:lnTo>
                    <a:pt x="154" y="203"/>
                  </a:lnTo>
                  <a:lnTo>
                    <a:pt x="152" y="203"/>
                  </a:lnTo>
                  <a:lnTo>
                    <a:pt x="145" y="203"/>
                  </a:lnTo>
                  <a:lnTo>
                    <a:pt x="137" y="204"/>
                  </a:lnTo>
                  <a:lnTo>
                    <a:pt x="128" y="207"/>
                  </a:lnTo>
                  <a:lnTo>
                    <a:pt x="117" y="211"/>
                  </a:lnTo>
                  <a:lnTo>
                    <a:pt x="106" y="219"/>
                  </a:lnTo>
                  <a:lnTo>
                    <a:pt x="97" y="231"/>
                  </a:lnTo>
                  <a:lnTo>
                    <a:pt x="89" y="247"/>
                  </a:lnTo>
                  <a:lnTo>
                    <a:pt x="82" y="267"/>
                  </a:lnTo>
                  <a:lnTo>
                    <a:pt x="82" y="84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87" name="Freeform 15"/>
            <p:cNvSpPr>
              <a:spLocks/>
            </p:cNvSpPr>
            <p:nvPr/>
          </p:nvSpPr>
          <p:spPr bwMode="gray">
            <a:xfrm>
              <a:off x="2514" y="379"/>
              <a:ext cx="92" cy="210"/>
            </a:xfrm>
            <a:custGeom>
              <a:avLst/>
              <a:gdLst/>
              <a:ahLst/>
              <a:cxnLst>
                <a:cxn ang="0">
                  <a:pos x="43" y="162"/>
                </a:cxn>
                <a:cxn ang="0">
                  <a:pos x="36" y="160"/>
                </a:cxn>
                <a:cxn ang="0">
                  <a:pos x="23" y="155"/>
                </a:cxn>
                <a:cxn ang="0">
                  <a:pos x="12" y="141"/>
                </a:cxn>
                <a:cxn ang="0">
                  <a:pos x="12" y="129"/>
                </a:cxn>
                <a:cxn ang="0">
                  <a:pos x="23" y="132"/>
                </a:cxn>
                <a:cxn ang="0">
                  <a:pos x="38" y="145"/>
                </a:cxn>
                <a:cxn ang="0">
                  <a:pos x="43" y="108"/>
                </a:cxn>
                <a:cxn ang="0">
                  <a:pos x="35" y="106"/>
                </a:cxn>
                <a:cxn ang="0">
                  <a:pos x="20" y="101"/>
                </a:cxn>
                <a:cxn ang="0">
                  <a:pos x="7" y="83"/>
                </a:cxn>
                <a:cxn ang="0">
                  <a:pos x="7" y="70"/>
                </a:cxn>
                <a:cxn ang="0">
                  <a:pos x="17" y="71"/>
                </a:cxn>
                <a:cxn ang="0">
                  <a:pos x="31" y="81"/>
                </a:cxn>
                <a:cxn ang="0">
                  <a:pos x="43" y="105"/>
                </a:cxn>
                <a:cxn ang="0">
                  <a:pos x="40" y="43"/>
                </a:cxn>
                <a:cxn ang="0">
                  <a:pos x="26" y="39"/>
                </a:cxn>
                <a:cxn ang="0">
                  <a:pos x="8" y="27"/>
                </a:cxn>
                <a:cxn ang="0">
                  <a:pos x="0" y="0"/>
                </a:cxn>
                <a:cxn ang="0">
                  <a:pos x="7" y="0"/>
                </a:cxn>
                <a:cxn ang="0">
                  <a:pos x="23" y="5"/>
                </a:cxn>
                <a:cxn ang="0">
                  <a:pos x="39" y="23"/>
                </a:cxn>
                <a:cxn ang="0">
                  <a:pos x="46" y="38"/>
                </a:cxn>
                <a:cxn ang="0">
                  <a:pos x="51" y="24"/>
                </a:cxn>
                <a:cxn ang="0">
                  <a:pos x="66" y="8"/>
                </a:cxn>
                <a:cxn ang="0">
                  <a:pos x="92" y="0"/>
                </a:cxn>
                <a:cxn ang="0">
                  <a:pos x="90" y="8"/>
                </a:cxn>
                <a:cxn ang="0">
                  <a:pos x="82" y="25"/>
                </a:cxn>
                <a:cxn ang="0">
                  <a:pos x="63" y="40"/>
                </a:cxn>
                <a:cxn ang="0">
                  <a:pos x="49" y="124"/>
                </a:cxn>
                <a:cxn ang="0">
                  <a:pos x="50" y="116"/>
                </a:cxn>
                <a:cxn ang="0">
                  <a:pos x="59" y="100"/>
                </a:cxn>
                <a:cxn ang="0">
                  <a:pos x="81" y="92"/>
                </a:cxn>
                <a:cxn ang="0">
                  <a:pos x="80" y="98"/>
                </a:cxn>
                <a:cxn ang="0">
                  <a:pos x="73" y="114"/>
                </a:cxn>
                <a:cxn ang="0">
                  <a:pos x="59" y="127"/>
                </a:cxn>
                <a:cxn ang="0">
                  <a:pos x="49" y="210"/>
                </a:cxn>
              </a:cxnLst>
              <a:rect l="0" t="0" r="r" b="b"/>
              <a:pathLst>
                <a:path w="92" h="210">
                  <a:moveTo>
                    <a:pt x="43" y="210"/>
                  </a:moveTo>
                  <a:lnTo>
                    <a:pt x="43" y="162"/>
                  </a:lnTo>
                  <a:lnTo>
                    <a:pt x="40" y="162"/>
                  </a:lnTo>
                  <a:lnTo>
                    <a:pt x="36" y="160"/>
                  </a:lnTo>
                  <a:lnTo>
                    <a:pt x="30" y="159"/>
                  </a:lnTo>
                  <a:lnTo>
                    <a:pt x="23" y="155"/>
                  </a:lnTo>
                  <a:lnTo>
                    <a:pt x="16" y="150"/>
                  </a:lnTo>
                  <a:lnTo>
                    <a:pt x="12" y="141"/>
                  </a:lnTo>
                  <a:lnTo>
                    <a:pt x="11" y="129"/>
                  </a:lnTo>
                  <a:lnTo>
                    <a:pt x="12" y="129"/>
                  </a:lnTo>
                  <a:lnTo>
                    <a:pt x="16" y="129"/>
                  </a:lnTo>
                  <a:lnTo>
                    <a:pt x="23" y="132"/>
                  </a:lnTo>
                  <a:lnTo>
                    <a:pt x="31" y="137"/>
                  </a:lnTo>
                  <a:lnTo>
                    <a:pt x="38" y="145"/>
                  </a:lnTo>
                  <a:lnTo>
                    <a:pt x="43" y="159"/>
                  </a:lnTo>
                  <a:lnTo>
                    <a:pt x="43" y="108"/>
                  </a:lnTo>
                  <a:lnTo>
                    <a:pt x="40" y="108"/>
                  </a:lnTo>
                  <a:lnTo>
                    <a:pt x="35" y="106"/>
                  </a:lnTo>
                  <a:lnTo>
                    <a:pt x="28" y="105"/>
                  </a:lnTo>
                  <a:lnTo>
                    <a:pt x="20" y="101"/>
                  </a:lnTo>
                  <a:lnTo>
                    <a:pt x="12" y="94"/>
                  </a:lnTo>
                  <a:lnTo>
                    <a:pt x="7" y="83"/>
                  </a:lnTo>
                  <a:lnTo>
                    <a:pt x="5" y="70"/>
                  </a:lnTo>
                  <a:lnTo>
                    <a:pt x="7" y="70"/>
                  </a:lnTo>
                  <a:lnTo>
                    <a:pt x="11" y="70"/>
                  </a:lnTo>
                  <a:lnTo>
                    <a:pt x="17" y="71"/>
                  </a:lnTo>
                  <a:lnTo>
                    <a:pt x="24" y="74"/>
                  </a:lnTo>
                  <a:lnTo>
                    <a:pt x="31" y="81"/>
                  </a:lnTo>
                  <a:lnTo>
                    <a:pt x="38" y="90"/>
                  </a:lnTo>
                  <a:lnTo>
                    <a:pt x="43" y="105"/>
                  </a:lnTo>
                  <a:lnTo>
                    <a:pt x="43" y="43"/>
                  </a:lnTo>
                  <a:lnTo>
                    <a:pt x="40" y="43"/>
                  </a:lnTo>
                  <a:lnTo>
                    <a:pt x="34" y="42"/>
                  </a:lnTo>
                  <a:lnTo>
                    <a:pt x="26" y="39"/>
                  </a:lnTo>
                  <a:lnTo>
                    <a:pt x="16" y="35"/>
                  </a:lnTo>
                  <a:lnTo>
                    <a:pt x="8" y="27"/>
                  </a:lnTo>
                  <a:lnTo>
                    <a:pt x="1" y="16"/>
                  </a:lnTo>
                  <a:lnTo>
                    <a:pt x="0" y="0"/>
                  </a:lnTo>
                  <a:lnTo>
                    <a:pt x="1" y="0"/>
                  </a:lnTo>
                  <a:lnTo>
                    <a:pt x="7" y="0"/>
                  </a:lnTo>
                  <a:lnTo>
                    <a:pt x="13" y="1"/>
                  </a:lnTo>
                  <a:lnTo>
                    <a:pt x="23" y="5"/>
                  </a:lnTo>
                  <a:lnTo>
                    <a:pt x="31" y="12"/>
                  </a:lnTo>
                  <a:lnTo>
                    <a:pt x="39" y="23"/>
                  </a:lnTo>
                  <a:lnTo>
                    <a:pt x="46" y="40"/>
                  </a:lnTo>
                  <a:lnTo>
                    <a:pt x="46" y="38"/>
                  </a:lnTo>
                  <a:lnTo>
                    <a:pt x="49" y="32"/>
                  </a:lnTo>
                  <a:lnTo>
                    <a:pt x="51" y="24"/>
                  </a:lnTo>
                  <a:lnTo>
                    <a:pt x="58" y="15"/>
                  </a:lnTo>
                  <a:lnTo>
                    <a:pt x="66" y="8"/>
                  </a:lnTo>
                  <a:lnTo>
                    <a:pt x="77" y="1"/>
                  </a:lnTo>
                  <a:lnTo>
                    <a:pt x="92" y="0"/>
                  </a:lnTo>
                  <a:lnTo>
                    <a:pt x="92" y="1"/>
                  </a:lnTo>
                  <a:lnTo>
                    <a:pt x="90" y="8"/>
                  </a:lnTo>
                  <a:lnTo>
                    <a:pt x="88" y="16"/>
                  </a:lnTo>
                  <a:lnTo>
                    <a:pt x="82" y="25"/>
                  </a:lnTo>
                  <a:lnTo>
                    <a:pt x="74" y="34"/>
                  </a:lnTo>
                  <a:lnTo>
                    <a:pt x="63" y="40"/>
                  </a:lnTo>
                  <a:lnTo>
                    <a:pt x="49" y="43"/>
                  </a:lnTo>
                  <a:lnTo>
                    <a:pt x="49" y="124"/>
                  </a:lnTo>
                  <a:lnTo>
                    <a:pt x="49" y="121"/>
                  </a:lnTo>
                  <a:lnTo>
                    <a:pt x="50" y="116"/>
                  </a:lnTo>
                  <a:lnTo>
                    <a:pt x="53" y="108"/>
                  </a:lnTo>
                  <a:lnTo>
                    <a:pt x="59" y="100"/>
                  </a:lnTo>
                  <a:lnTo>
                    <a:pt x="67" y="94"/>
                  </a:lnTo>
                  <a:lnTo>
                    <a:pt x="81" y="92"/>
                  </a:lnTo>
                  <a:lnTo>
                    <a:pt x="81" y="93"/>
                  </a:lnTo>
                  <a:lnTo>
                    <a:pt x="80" y="98"/>
                  </a:lnTo>
                  <a:lnTo>
                    <a:pt x="77" y="106"/>
                  </a:lnTo>
                  <a:lnTo>
                    <a:pt x="73" y="114"/>
                  </a:lnTo>
                  <a:lnTo>
                    <a:pt x="67" y="121"/>
                  </a:lnTo>
                  <a:lnTo>
                    <a:pt x="59" y="127"/>
                  </a:lnTo>
                  <a:lnTo>
                    <a:pt x="49" y="129"/>
                  </a:lnTo>
                  <a:lnTo>
                    <a:pt x="49" y="210"/>
                  </a:lnTo>
                  <a:lnTo>
                    <a:pt x="43" y="210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88" name="Freeform 16"/>
            <p:cNvSpPr>
              <a:spLocks/>
            </p:cNvSpPr>
            <p:nvPr/>
          </p:nvSpPr>
          <p:spPr bwMode="gray">
            <a:xfrm>
              <a:off x="1566" y="297"/>
              <a:ext cx="128" cy="292"/>
            </a:xfrm>
            <a:custGeom>
              <a:avLst/>
              <a:gdLst/>
              <a:ahLst/>
              <a:cxnLst>
                <a:cxn ang="0">
                  <a:pos x="61" y="225"/>
                </a:cxn>
                <a:cxn ang="0">
                  <a:pos x="54" y="225"/>
                </a:cxn>
                <a:cxn ang="0">
                  <a:pos x="38" y="219"/>
                </a:cxn>
                <a:cxn ang="0">
                  <a:pos x="23" y="206"/>
                </a:cxn>
                <a:cxn ang="0">
                  <a:pos x="15" y="180"/>
                </a:cxn>
                <a:cxn ang="0">
                  <a:pos x="23" y="180"/>
                </a:cxn>
                <a:cxn ang="0">
                  <a:pos x="38" y="186"/>
                </a:cxn>
                <a:cxn ang="0">
                  <a:pos x="54" y="205"/>
                </a:cxn>
                <a:cxn ang="0">
                  <a:pos x="61" y="151"/>
                </a:cxn>
                <a:cxn ang="0">
                  <a:pos x="52" y="149"/>
                </a:cxn>
                <a:cxn ang="0">
                  <a:pos x="34" y="144"/>
                </a:cxn>
                <a:cxn ang="0">
                  <a:pos x="16" y="128"/>
                </a:cxn>
                <a:cxn ang="0">
                  <a:pos x="8" y="98"/>
                </a:cxn>
                <a:cxn ang="0">
                  <a:pos x="15" y="97"/>
                </a:cxn>
                <a:cxn ang="0">
                  <a:pos x="29" y="101"/>
                </a:cxn>
                <a:cxn ang="0">
                  <a:pos x="47" y="116"/>
                </a:cxn>
                <a:cxn ang="0">
                  <a:pos x="61" y="147"/>
                </a:cxn>
                <a:cxn ang="0">
                  <a:pos x="58" y="60"/>
                </a:cxn>
                <a:cxn ang="0">
                  <a:pos x="44" y="58"/>
                </a:cxn>
                <a:cxn ang="0">
                  <a:pos x="25" y="50"/>
                </a:cxn>
                <a:cxn ang="0">
                  <a:pos x="8" y="32"/>
                </a:cxn>
                <a:cxn ang="0">
                  <a:pos x="0" y="0"/>
                </a:cxn>
                <a:cxn ang="0">
                  <a:pos x="8" y="0"/>
                </a:cxn>
                <a:cxn ang="0">
                  <a:pos x="27" y="5"/>
                </a:cxn>
                <a:cxn ang="0">
                  <a:pos x="48" y="21"/>
                </a:cxn>
                <a:cxn ang="0">
                  <a:pos x="65" y="56"/>
                </a:cxn>
                <a:cxn ang="0">
                  <a:pos x="66" y="48"/>
                </a:cxn>
                <a:cxn ang="0">
                  <a:pos x="77" y="28"/>
                </a:cxn>
                <a:cxn ang="0">
                  <a:pos x="96" y="9"/>
                </a:cxn>
                <a:cxn ang="0">
                  <a:pos x="128" y="0"/>
                </a:cxn>
                <a:cxn ang="0">
                  <a:pos x="127" y="9"/>
                </a:cxn>
                <a:cxn ang="0">
                  <a:pos x="119" y="31"/>
                </a:cxn>
                <a:cxn ang="0">
                  <a:pos x="101" y="51"/>
                </a:cxn>
                <a:cxn ang="0">
                  <a:pos x="67" y="60"/>
                </a:cxn>
                <a:cxn ang="0">
                  <a:pos x="69" y="170"/>
                </a:cxn>
                <a:cxn ang="0">
                  <a:pos x="73" y="155"/>
                </a:cxn>
                <a:cxn ang="0">
                  <a:pos x="86" y="136"/>
                </a:cxn>
                <a:cxn ang="0">
                  <a:pos x="113" y="128"/>
                </a:cxn>
                <a:cxn ang="0">
                  <a:pos x="112" y="136"/>
                </a:cxn>
                <a:cxn ang="0">
                  <a:pos x="105" y="153"/>
                </a:cxn>
                <a:cxn ang="0">
                  <a:pos x="92" y="172"/>
                </a:cxn>
                <a:cxn ang="0">
                  <a:pos x="67" y="180"/>
                </a:cxn>
                <a:cxn ang="0">
                  <a:pos x="61" y="292"/>
                </a:cxn>
              </a:cxnLst>
              <a:rect l="0" t="0" r="r" b="b"/>
              <a:pathLst>
                <a:path w="128" h="292">
                  <a:moveTo>
                    <a:pt x="61" y="292"/>
                  </a:moveTo>
                  <a:lnTo>
                    <a:pt x="61" y="225"/>
                  </a:lnTo>
                  <a:lnTo>
                    <a:pt x="58" y="225"/>
                  </a:lnTo>
                  <a:lnTo>
                    <a:pt x="54" y="225"/>
                  </a:lnTo>
                  <a:lnTo>
                    <a:pt x="46" y="222"/>
                  </a:lnTo>
                  <a:lnTo>
                    <a:pt x="38" y="219"/>
                  </a:lnTo>
                  <a:lnTo>
                    <a:pt x="29" y="214"/>
                  </a:lnTo>
                  <a:lnTo>
                    <a:pt x="23" y="206"/>
                  </a:lnTo>
                  <a:lnTo>
                    <a:pt x="17" y="195"/>
                  </a:lnTo>
                  <a:lnTo>
                    <a:pt x="15" y="180"/>
                  </a:lnTo>
                  <a:lnTo>
                    <a:pt x="17" y="180"/>
                  </a:lnTo>
                  <a:lnTo>
                    <a:pt x="23" y="180"/>
                  </a:lnTo>
                  <a:lnTo>
                    <a:pt x="29" y="182"/>
                  </a:lnTo>
                  <a:lnTo>
                    <a:pt x="38" y="186"/>
                  </a:lnTo>
                  <a:lnTo>
                    <a:pt x="47" y="194"/>
                  </a:lnTo>
                  <a:lnTo>
                    <a:pt x="54" y="205"/>
                  </a:lnTo>
                  <a:lnTo>
                    <a:pt x="61" y="221"/>
                  </a:lnTo>
                  <a:lnTo>
                    <a:pt x="61" y="151"/>
                  </a:lnTo>
                  <a:lnTo>
                    <a:pt x="58" y="149"/>
                  </a:lnTo>
                  <a:lnTo>
                    <a:pt x="52" y="149"/>
                  </a:lnTo>
                  <a:lnTo>
                    <a:pt x="44" y="147"/>
                  </a:lnTo>
                  <a:lnTo>
                    <a:pt x="34" y="144"/>
                  </a:lnTo>
                  <a:lnTo>
                    <a:pt x="24" y="137"/>
                  </a:lnTo>
                  <a:lnTo>
                    <a:pt x="16" y="128"/>
                  </a:lnTo>
                  <a:lnTo>
                    <a:pt x="11" y="114"/>
                  </a:lnTo>
                  <a:lnTo>
                    <a:pt x="8" y="98"/>
                  </a:lnTo>
                  <a:lnTo>
                    <a:pt x="9" y="97"/>
                  </a:lnTo>
                  <a:lnTo>
                    <a:pt x="15" y="97"/>
                  </a:lnTo>
                  <a:lnTo>
                    <a:pt x="21" y="98"/>
                  </a:lnTo>
                  <a:lnTo>
                    <a:pt x="29" y="101"/>
                  </a:lnTo>
                  <a:lnTo>
                    <a:pt x="39" y="106"/>
                  </a:lnTo>
                  <a:lnTo>
                    <a:pt x="47" y="116"/>
                  </a:lnTo>
                  <a:lnTo>
                    <a:pt x="55" y="128"/>
                  </a:lnTo>
                  <a:lnTo>
                    <a:pt x="61" y="147"/>
                  </a:lnTo>
                  <a:lnTo>
                    <a:pt x="61" y="60"/>
                  </a:lnTo>
                  <a:lnTo>
                    <a:pt x="58" y="60"/>
                  </a:lnTo>
                  <a:lnTo>
                    <a:pt x="52" y="59"/>
                  </a:lnTo>
                  <a:lnTo>
                    <a:pt x="44" y="58"/>
                  </a:lnTo>
                  <a:lnTo>
                    <a:pt x="35" y="55"/>
                  </a:lnTo>
                  <a:lnTo>
                    <a:pt x="25" y="50"/>
                  </a:lnTo>
                  <a:lnTo>
                    <a:pt x="16" y="43"/>
                  </a:lnTo>
                  <a:lnTo>
                    <a:pt x="8" y="32"/>
                  </a:lnTo>
                  <a:lnTo>
                    <a:pt x="3" y="19"/>
                  </a:lnTo>
                  <a:lnTo>
                    <a:pt x="0" y="0"/>
                  </a:lnTo>
                  <a:lnTo>
                    <a:pt x="3" y="0"/>
                  </a:lnTo>
                  <a:lnTo>
                    <a:pt x="8" y="0"/>
                  </a:lnTo>
                  <a:lnTo>
                    <a:pt x="16" y="1"/>
                  </a:lnTo>
                  <a:lnTo>
                    <a:pt x="27" y="5"/>
                  </a:lnTo>
                  <a:lnTo>
                    <a:pt x="38" y="10"/>
                  </a:lnTo>
                  <a:lnTo>
                    <a:pt x="48" y="21"/>
                  </a:lnTo>
                  <a:lnTo>
                    <a:pt x="56" y="36"/>
                  </a:lnTo>
                  <a:lnTo>
                    <a:pt x="65" y="56"/>
                  </a:lnTo>
                  <a:lnTo>
                    <a:pt x="65" y="54"/>
                  </a:lnTo>
                  <a:lnTo>
                    <a:pt x="66" y="48"/>
                  </a:lnTo>
                  <a:lnTo>
                    <a:pt x="70" y="39"/>
                  </a:lnTo>
                  <a:lnTo>
                    <a:pt x="77" y="28"/>
                  </a:lnTo>
                  <a:lnTo>
                    <a:pt x="85" y="19"/>
                  </a:lnTo>
                  <a:lnTo>
                    <a:pt x="96" y="9"/>
                  </a:lnTo>
                  <a:lnTo>
                    <a:pt x="110" y="2"/>
                  </a:lnTo>
                  <a:lnTo>
                    <a:pt x="128" y="0"/>
                  </a:lnTo>
                  <a:lnTo>
                    <a:pt x="128" y="2"/>
                  </a:lnTo>
                  <a:lnTo>
                    <a:pt x="127" y="9"/>
                  </a:lnTo>
                  <a:lnTo>
                    <a:pt x="124" y="19"/>
                  </a:lnTo>
                  <a:lnTo>
                    <a:pt x="119" y="31"/>
                  </a:lnTo>
                  <a:lnTo>
                    <a:pt x="112" y="41"/>
                  </a:lnTo>
                  <a:lnTo>
                    <a:pt x="101" y="51"/>
                  </a:lnTo>
                  <a:lnTo>
                    <a:pt x="86" y="58"/>
                  </a:lnTo>
                  <a:lnTo>
                    <a:pt x="67" y="60"/>
                  </a:lnTo>
                  <a:lnTo>
                    <a:pt x="67" y="172"/>
                  </a:lnTo>
                  <a:lnTo>
                    <a:pt x="69" y="170"/>
                  </a:lnTo>
                  <a:lnTo>
                    <a:pt x="70" y="164"/>
                  </a:lnTo>
                  <a:lnTo>
                    <a:pt x="73" y="155"/>
                  </a:lnTo>
                  <a:lnTo>
                    <a:pt x="78" y="145"/>
                  </a:lnTo>
                  <a:lnTo>
                    <a:pt x="86" y="136"/>
                  </a:lnTo>
                  <a:lnTo>
                    <a:pt x="97" y="130"/>
                  </a:lnTo>
                  <a:lnTo>
                    <a:pt x="113" y="128"/>
                  </a:lnTo>
                  <a:lnTo>
                    <a:pt x="113" y="130"/>
                  </a:lnTo>
                  <a:lnTo>
                    <a:pt x="112" y="136"/>
                  </a:lnTo>
                  <a:lnTo>
                    <a:pt x="109" y="144"/>
                  </a:lnTo>
                  <a:lnTo>
                    <a:pt x="105" y="153"/>
                  </a:lnTo>
                  <a:lnTo>
                    <a:pt x="100" y="163"/>
                  </a:lnTo>
                  <a:lnTo>
                    <a:pt x="92" y="172"/>
                  </a:lnTo>
                  <a:lnTo>
                    <a:pt x="82" y="178"/>
                  </a:lnTo>
                  <a:lnTo>
                    <a:pt x="67" y="180"/>
                  </a:lnTo>
                  <a:lnTo>
                    <a:pt x="67" y="292"/>
                  </a:lnTo>
                  <a:lnTo>
                    <a:pt x="61" y="292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89" name="Freeform 17"/>
            <p:cNvSpPr>
              <a:spLocks/>
            </p:cNvSpPr>
            <p:nvPr/>
          </p:nvSpPr>
          <p:spPr bwMode="gray">
            <a:xfrm>
              <a:off x="2596" y="332"/>
              <a:ext cx="68" cy="257"/>
            </a:xfrm>
            <a:custGeom>
              <a:avLst/>
              <a:gdLst/>
              <a:ahLst/>
              <a:cxnLst>
                <a:cxn ang="0">
                  <a:pos x="31" y="164"/>
                </a:cxn>
                <a:cxn ang="0">
                  <a:pos x="23" y="163"/>
                </a:cxn>
                <a:cxn ang="0">
                  <a:pos x="8" y="155"/>
                </a:cxn>
                <a:cxn ang="0">
                  <a:pos x="0" y="132"/>
                </a:cxn>
                <a:cxn ang="0">
                  <a:pos x="7" y="132"/>
                </a:cxn>
                <a:cxn ang="0">
                  <a:pos x="22" y="139"/>
                </a:cxn>
                <a:cxn ang="0">
                  <a:pos x="31" y="160"/>
                </a:cxn>
                <a:cxn ang="0">
                  <a:pos x="29" y="101"/>
                </a:cxn>
                <a:cxn ang="0">
                  <a:pos x="16" y="97"/>
                </a:cxn>
                <a:cxn ang="0">
                  <a:pos x="3" y="83"/>
                </a:cxn>
                <a:cxn ang="0">
                  <a:pos x="3" y="70"/>
                </a:cxn>
                <a:cxn ang="0">
                  <a:pos x="15" y="74"/>
                </a:cxn>
                <a:cxn ang="0">
                  <a:pos x="27" y="86"/>
                </a:cxn>
                <a:cxn ang="0">
                  <a:pos x="31" y="31"/>
                </a:cxn>
                <a:cxn ang="0">
                  <a:pos x="33" y="23"/>
                </a:cxn>
                <a:cxn ang="0">
                  <a:pos x="41" y="8"/>
                </a:cxn>
                <a:cxn ang="0">
                  <a:pos x="62" y="0"/>
                </a:cxn>
                <a:cxn ang="0">
                  <a:pos x="61" y="8"/>
                </a:cxn>
                <a:cxn ang="0">
                  <a:pos x="53" y="23"/>
                </a:cxn>
                <a:cxn ang="0">
                  <a:pos x="35" y="31"/>
                </a:cxn>
                <a:cxn ang="0">
                  <a:pos x="35" y="75"/>
                </a:cxn>
                <a:cxn ang="0">
                  <a:pos x="39" y="62"/>
                </a:cxn>
                <a:cxn ang="0">
                  <a:pos x="54" y="48"/>
                </a:cxn>
                <a:cxn ang="0">
                  <a:pos x="68" y="48"/>
                </a:cxn>
                <a:cxn ang="0">
                  <a:pos x="66" y="59"/>
                </a:cxn>
                <a:cxn ang="0">
                  <a:pos x="58" y="72"/>
                </a:cxn>
                <a:cxn ang="0">
                  <a:pos x="35" y="82"/>
                </a:cxn>
                <a:cxn ang="0">
                  <a:pos x="35" y="143"/>
                </a:cxn>
                <a:cxn ang="0">
                  <a:pos x="38" y="132"/>
                </a:cxn>
                <a:cxn ang="0">
                  <a:pos x="49" y="122"/>
                </a:cxn>
                <a:cxn ang="0">
                  <a:pos x="60" y="122"/>
                </a:cxn>
                <a:cxn ang="0">
                  <a:pos x="58" y="133"/>
                </a:cxn>
                <a:cxn ang="0">
                  <a:pos x="47" y="144"/>
                </a:cxn>
                <a:cxn ang="0">
                  <a:pos x="35" y="257"/>
                </a:cxn>
              </a:cxnLst>
              <a:rect l="0" t="0" r="r" b="b"/>
              <a:pathLst>
                <a:path w="68" h="257">
                  <a:moveTo>
                    <a:pt x="31" y="257"/>
                  </a:moveTo>
                  <a:lnTo>
                    <a:pt x="31" y="164"/>
                  </a:lnTo>
                  <a:lnTo>
                    <a:pt x="29" y="163"/>
                  </a:lnTo>
                  <a:lnTo>
                    <a:pt x="23" y="163"/>
                  </a:lnTo>
                  <a:lnTo>
                    <a:pt x="16" y="160"/>
                  </a:lnTo>
                  <a:lnTo>
                    <a:pt x="8" y="155"/>
                  </a:lnTo>
                  <a:lnTo>
                    <a:pt x="3" y="145"/>
                  </a:lnTo>
                  <a:lnTo>
                    <a:pt x="0" y="132"/>
                  </a:lnTo>
                  <a:lnTo>
                    <a:pt x="3" y="132"/>
                  </a:lnTo>
                  <a:lnTo>
                    <a:pt x="7" y="132"/>
                  </a:lnTo>
                  <a:lnTo>
                    <a:pt x="15" y="135"/>
                  </a:lnTo>
                  <a:lnTo>
                    <a:pt x="22" y="139"/>
                  </a:lnTo>
                  <a:lnTo>
                    <a:pt x="27" y="147"/>
                  </a:lnTo>
                  <a:lnTo>
                    <a:pt x="31" y="160"/>
                  </a:lnTo>
                  <a:lnTo>
                    <a:pt x="31" y="101"/>
                  </a:lnTo>
                  <a:lnTo>
                    <a:pt x="29" y="101"/>
                  </a:lnTo>
                  <a:lnTo>
                    <a:pt x="23" y="99"/>
                  </a:lnTo>
                  <a:lnTo>
                    <a:pt x="16" y="97"/>
                  </a:lnTo>
                  <a:lnTo>
                    <a:pt x="8" y="91"/>
                  </a:lnTo>
                  <a:lnTo>
                    <a:pt x="3" y="83"/>
                  </a:lnTo>
                  <a:lnTo>
                    <a:pt x="0" y="70"/>
                  </a:lnTo>
                  <a:lnTo>
                    <a:pt x="3" y="70"/>
                  </a:lnTo>
                  <a:lnTo>
                    <a:pt x="7" y="71"/>
                  </a:lnTo>
                  <a:lnTo>
                    <a:pt x="15" y="74"/>
                  </a:lnTo>
                  <a:lnTo>
                    <a:pt x="22" y="78"/>
                  </a:lnTo>
                  <a:lnTo>
                    <a:pt x="27" y="86"/>
                  </a:lnTo>
                  <a:lnTo>
                    <a:pt x="31" y="97"/>
                  </a:lnTo>
                  <a:lnTo>
                    <a:pt x="31" y="31"/>
                  </a:lnTo>
                  <a:lnTo>
                    <a:pt x="31" y="28"/>
                  </a:lnTo>
                  <a:lnTo>
                    <a:pt x="33" y="23"/>
                  </a:lnTo>
                  <a:lnTo>
                    <a:pt x="35" y="15"/>
                  </a:lnTo>
                  <a:lnTo>
                    <a:pt x="41" y="8"/>
                  </a:lnTo>
                  <a:lnTo>
                    <a:pt x="50" y="2"/>
                  </a:lnTo>
                  <a:lnTo>
                    <a:pt x="62" y="0"/>
                  </a:lnTo>
                  <a:lnTo>
                    <a:pt x="62" y="2"/>
                  </a:lnTo>
                  <a:lnTo>
                    <a:pt x="61" y="8"/>
                  </a:lnTo>
                  <a:lnTo>
                    <a:pt x="58" y="15"/>
                  </a:lnTo>
                  <a:lnTo>
                    <a:pt x="53" y="23"/>
                  </a:lnTo>
                  <a:lnTo>
                    <a:pt x="46" y="28"/>
                  </a:lnTo>
                  <a:lnTo>
                    <a:pt x="35" y="31"/>
                  </a:lnTo>
                  <a:lnTo>
                    <a:pt x="35" y="78"/>
                  </a:lnTo>
                  <a:lnTo>
                    <a:pt x="35" y="75"/>
                  </a:lnTo>
                  <a:lnTo>
                    <a:pt x="37" y="70"/>
                  </a:lnTo>
                  <a:lnTo>
                    <a:pt x="39" y="62"/>
                  </a:lnTo>
                  <a:lnTo>
                    <a:pt x="45" y="55"/>
                  </a:lnTo>
                  <a:lnTo>
                    <a:pt x="54" y="48"/>
                  </a:lnTo>
                  <a:lnTo>
                    <a:pt x="66" y="47"/>
                  </a:lnTo>
                  <a:lnTo>
                    <a:pt x="68" y="48"/>
                  </a:lnTo>
                  <a:lnTo>
                    <a:pt x="68" y="52"/>
                  </a:lnTo>
                  <a:lnTo>
                    <a:pt x="66" y="59"/>
                  </a:lnTo>
                  <a:lnTo>
                    <a:pt x="64" y="66"/>
                  </a:lnTo>
                  <a:lnTo>
                    <a:pt x="58" y="72"/>
                  </a:lnTo>
                  <a:lnTo>
                    <a:pt x="50" y="78"/>
                  </a:lnTo>
                  <a:lnTo>
                    <a:pt x="35" y="82"/>
                  </a:lnTo>
                  <a:lnTo>
                    <a:pt x="35" y="144"/>
                  </a:lnTo>
                  <a:lnTo>
                    <a:pt x="35" y="143"/>
                  </a:lnTo>
                  <a:lnTo>
                    <a:pt x="37" y="139"/>
                  </a:lnTo>
                  <a:lnTo>
                    <a:pt x="38" y="132"/>
                  </a:lnTo>
                  <a:lnTo>
                    <a:pt x="42" y="126"/>
                  </a:lnTo>
                  <a:lnTo>
                    <a:pt x="49" y="122"/>
                  </a:lnTo>
                  <a:lnTo>
                    <a:pt x="58" y="121"/>
                  </a:lnTo>
                  <a:lnTo>
                    <a:pt x="60" y="122"/>
                  </a:lnTo>
                  <a:lnTo>
                    <a:pt x="60" y="126"/>
                  </a:lnTo>
                  <a:lnTo>
                    <a:pt x="58" y="133"/>
                  </a:lnTo>
                  <a:lnTo>
                    <a:pt x="56" y="139"/>
                  </a:lnTo>
                  <a:lnTo>
                    <a:pt x="47" y="144"/>
                  </a:lnTo>
                  <a:lnTo>
                    <a:pt x="35" y="148"/>
                  </a:lnTo>
                  <a:lnTo>
                    <a:pt x="35" y="257"/>
                  </a:lnTo>
                  <a:lnTo>
                    <a:pt x="31" y="257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90" name="Freeform 18"/>
            <p:cNvSpPr>
              <a:spLocks/>
            </p:cNvSpPr>
            <p:nvPr/>
          </p:nvSpPr>
          <p:spPr bwMode="gray">
            <a:xfrm>
              <a:off x="1672" y="164"/>
              <a:ext cx="111" cy="425"/>
            </a:xfrm>
            <a:custGeom>
              <a:avLst/>
              <a:gdLst/>
              <a:ahLst/>
              <a:cxnLst>
                <a:cxn ang="0">
                  <a:pos x="52" y="272"/>
                </a:cxn>
                <a:cxn ang="0">
                  <a:pos x="44" y="270"/>
                </a:cxn>
                <a:cxn ang="0">
                  <a:pos x="26" y="265"/>
                </a:cxn>
                <a:cxn ang="0">
                  <a:pos x="8" y="249"/>
                </a:cxn>
                <a:cxn ang="0">
                  <a:pos x="0" y="219"/>
                </a:cxn>
                <a:cxn ang="0">
                  <a:pos x="8" y="219"/>
                </a:cxn>
                <a:cxn ang="0">
                  <a:pos x="25" y="223"/>
                </a:cxn>
                <a:cxn ang="0">
                  <a:pos x="41" y="235"/>
                </a:cxn>
                <a:cxn ang="0">
                  <a:pos x="52" y="265"/>
                </a:cxn>
                <a:cxn ang="0">
                  <a:pos x="50" y="168"/>
                </a:cxn>
                <a:cxn ang="0">
                  <a:pos x="35" y="165"/>
                </a:cxn>
                <a:cxn ang="0">
                  <a:pos x="17" y="156"/>
                </a:cxn>
                <a:cxn ang="0">
                  <a:pos x="3" y="134"/>
                </a:cxn>
                <a:cxn ang="0">
                  <a:pos x="3" y="116"/>
                </a:cxn>
                <a:cxn ang="0">
                  <a:pos x="19" y="120"/>
                </a:cxn>
                <a:cxn ang="0">
                  <a:pos x="39" y="133"/>
                </a:cxn>
                <a:cxn ang="0">
                  <a:pos x="52" y="161"/>
                </a:cxn>
                <a:cxn ang="0">
                  <a:pos x="53" y="50"/>
                </a:cxn>
                <a:cxn ang="0">
                  <a:pos x="54" y="36"/>
                </a:cxn>
                <a:cxn ang="0">
                  <a:pos x="65" y="17"/>
                </a:cxn>
                <a:cxn ang="0">
                  <a:pos x="87" y="3"/>
                </a:cxn>
                <a:cxn ang="0">
                  <a:pos x="103" y="3"/>
                </a:cxn>
                <a:cxn ang="0">
                  <a:pos x="99" y="21"/>
                </a:cxn>
                <a:cxn ang="0">
                  <a:pos x="84" y="42"/>
                </a:cxn>
                <a:cxn ang="0">
                  <a:pos x="58" y="52"/>
                </a:cxn>
                <a:cxn ang="0">
                  <a:pos x="58" y="127"/>
                </a:cxn>
                <a:cxn ang="0">
                  <a:pos x="61" y="112"/>
                </a:cxn>
                <a:cxn ang="0">
                  <a:pos x="72" y="94"/>
                </a:cxn>
                <a:cxn ang="0">
                  <a:pos x="93" y="80"/>
                </a:cxn>
                <a:cxn ang="0">
                  <a:pos x="111" y="80"/>
                </a:cxn>
                <a:cxn ang="0">
                  <a:pos x="111" y="91"/>
                </a:cxn>
                <a:cxn ang="0">
                  <a:pos x="107" y="108"/>
                </a:cxn>
                <a:cxn ang="0">
                  <a:pos x="91" y="126"/>
                </a:cxn>
                <a:cxn ang="0">
                  <a:pos x="58" y="135"/>
                </a:cxn>
                <a:cxn ang="0">
                  <a:pos x="58" y="236"/>
                </a:cxn>
                <a:cxn ang="0">
                  <a:pos x="61" y="223"/>
                </a:cxn>
                <a:cxn ang="0">
                  <a:pos x="73" y="208"/>
                </a:cxn>
                <a:cxn ang="0">
                  <a:pos x="97" y="200"/>
                </a:cxn>
                <a:cxn ang="0">
                  <a:pos x="99" y="207"/>
                </a:cxn>
                <a:cxn ang="0">
                  <a:pos x="97" y="220"/>
                </a:cxn>
                <a:cxn ang="0">
                  <a:pos x="87" y="235"/>
                </a:cxn>
                <a:cxn ang="0">
                  <a:pos x="58" y="245"/>
                </a:cxn>
                <a:cxn ang="0">
                  <a:pos x="52" y="425"/>
                </a:cxn>
              </a:cxnLst>
              <a:rect l="0" t="0" r="r" b="b"/>
              <a:pathLst>
                <a:path w="111" h="425">
                  <a:moveTo>
                    <a:pt x="52" y="425"/>
                  </a:moveTo>
                  <a:lnTo>
                    <a:pt x="52" y="272"/>
                  </a:lnTo>
                  <a:lnTo>
                    <a:pt x="50" y="270"/>
                  </a:lnTo>
                  <a:lnTo>
                    <a:pt x="44" y="270"/>
                  </a:lnTo>
                  <a:lnTo>
                    <a:pt x="35" y="269"/>
                  </a:lnTo>
                  <a:lnTo>
                    <a:pt x="26" y="265"/>
                  </a:lnTo>
                  <a:lnTo>
                    <a:pt x="17" y="258"/>
                  </a:lnTo>
                  <a:lnTo>
                    <a:pt x="8" y="249"/>
                  </a:lnTo>
                  <a:lnTo>
                    <a:pt x="3" y="236"/>
                  </a:lnTo>
                  <a:lnTo>
                    <a:pt x="0" y="219"/>
                  </a:lnTo>
                  <a:lnTo>
                    <a:pt x="3" y="219"/>
                  </a:lnTo>
                  <a:lnTo>
                    <a:pt x="8" y="219"/>
                  </a:lnTo>
                  <a:lnTo>
                    <a:pt x="15" y="220"/>
                  </a:lnTo>
                  <a:lnTo>
                    <a:pt x="25" y="223"/>
                  </a:lnTo>
                  <a:lnTo>
                    <a:pt x="33" y="227"/>
                  </a:lnTo>
                  <a:lnTo>
                    <a:pt x="41" y="235"/>
                  </a:lnTo>
                  <a:lnTo>
                    <a:pt x="48" y="247"/>
                  </a:lnTo>
                  <a:lnTo>
                    <a:pt x="52" y="265"/>
                  </a:lnTo>
                  <a:lnTo>
                    <a:pt x="52" y="168"/>
                  </a:lnTo>
                  <a:lnTo>
                    <a:pt x="50" y="168"/>
                  </a:lnTo>
                  <a:lnTo>
                    <a:pt x="44" y="168"/>
                  </a:lnTo>
                  <a:lnTo>
                    <a:pt x="35" y="165"/>
                  </a:lnTo>
                  <a:lnTo>
                    <a:pt x="26" y="161"/>
                  </a:lnTo>
                  <a:lnTo>
                    <a:pt x="17" y="156"/>
                  </a:lnTo>
                  <a:lnTo>
                    <a:pt x="8" y="146"/>
                  </a:lnTo>
                  <a:lnTo>
                    <a:pt x="3" y="134"/>
                  </a:lnTo>
                  <a:lnTo>
                    <a:pt x="0" y="116"/>
                  </a:lnTo>
                  <a:lnTo>
                    <a:pt x="3" y="116"/>
                  </a:lnTo>
                  <a:lnTo>
                    <a:pt x="10" y="118"/>
                  </a:lnTo>
                  <a:lnTo>
                    <a:pt x="19" y="120"/>
                  </a:lnTo>
                  <a:lnTo>
                    <a:pt x="29" y="125"/>
                  </a:lnTo>
                  <a:lnTo>
                    <a:pt x="39" y="133"/>
                  </a:lnTo>
                  <a:lnTo>
                    <a:pt x="48" y="145"/>
                  </a:lnTo>
                  <a:lnTo>
                    <a:pt x="52" y="161"/>
                  </a:lnTo>
                  <a:lnTo>
                    <a:pt x="52" y="52"/>
                  </a:lnTo>
                  <a:lnTo>
                    <a:pt x="53" y="50"/>
                  </a:lnTo>
                  <a:lnTo>
                    <a:pt x="53" y="44"/>
                  </a:lnTo>
                  <a:lnTo>
                    <a:pt x="54" y="36"/>
                  </a:lnTo>
                  <a:lnTo>
                    <a:pt x="58" y="26"/>
                  </a:lnTo>
                  <a:lnTo>
                    <a:pt x="65" y="17"/>
                  </a:lnTo>
                  <a:lnTo>
                    <a:pt x="75" y="9"/>
                  </a:lnTo>
                  <a:lnTo>
                    <a:pt x="87" y="3"/>
                  </a:lnTo>
                  <a:lnTo>
                    <a:pt x="104" y="0"/>
                  </a:lnTo>
                  <a:lnTo>
                    <a:pt x="103" y="3"/>
                  </a:lnTo>
                  <a:lnTo>
                    <a:pt x="102" y="11"/>
                  </a:lnTo>
                  <a:lnTo>
                    <a:pt x="99" y="21"/>
                  </a:lnTo>
                  <a:lnTo>
                    <a:pt x="92" y="32"/>
                  </a:lnTo>
                  <a:lnTo>
                    <a:pt x="84" y="42"/>
                  </a:lnTo>
                  <a:lnTo>
                    <a:pt x="73" y="49"/>
                  </a:lnTo>
                  <a:lnTo>
                    <a:pt x="58" y="52"/>
                  </a:lnTo>
                  <a:lnTo>
                    <a:pt x="58" y="130"/>
                  </a:lnTo>
                  <a:lnTo>
                    <a:pt x="58" y="127"/>
                  </a:lnTo>
                  <a:lnTo>
                    <a:pt x="60" y="122"/>
                  </a:lnTo>
                  <a:lnTo>
                    <a:pt x="61" y="112"/>
                  </a:lnTo>
                  <a:lnTo>
                    <a:pt x="65" y="103"/>
                  </a:lnTo>
                  <a:lnTo>
                    <a:pt x="72" y="94"/>
                  </a:lnTo>
                  <a:lnTo>
                    <a:pt x="80" y="85"/>
                  </a:lnTo>
                  <a:lnTo>
                    <a:pt x="93" y="80"/>
                  </a:lnTo>
                  <a:lnTo>
                    <a:pt x="110" y="77"/>
                  </a:lnTo>
                  <a:lnTo>
                    <a:pt x="111" y="80"/>
                  </a:lnTo>
                  <a:lnTo>
                    <a:pt x="111" y="84"/>
                  </a:lnTo>
                  <a:lnTo>
                    <a:pt x="111" y="91"/>
                  </a:lnTo>
                  <a:lnTo>
                    <a:pt x="110" y="100"/>
                  </a:lnTo>
                  <a:lnTo>
                    <a:pt x="107" y="108"/>
                  </a:lnTo>
                  <a:lnTo>
                    <a:pt x="100" y="118"/>
                  </a:lnTo>
                  <a:lnTo>
                    <a:pt x="91" y="126"/>
                  </a:lnTo>
                  <a:lnTo>
                    <a:pt x="77" y="133"/>
                  </a:lnTo>
                  <a:lnTo>
                    <a:pt x="58" y="135"/>
                  </a:lnTo>
                  <a:lnTo>
                    <a:pt x="58" y="239"/>
                  </a:lnTo>
                  <a:lnTo>
                    <a:pt x="58" y="236"/>
                  </a:lnTo>
                  <a:lnTo>
                    <a:pt x="60" y="231"/>
                  </a:lnTo>
                  <a:lnTo>
                    <a:pt x="61" y="223"/>
                  </a:lnTo>
                  <a:lnTo>
                    <a:pt x="66" y="215"/>
                  </a:lnTo>
                  <a:lnTo>
                    <a:pt x="73" y="208"/>
                  </a:lnTo>
                  <a:lnTo>
                    <a:pt x="83" y="203"/>
                  </a:lnTo>
                  <a:lnTo>
                    <a:pt x="97" y="200"/>
                  </a:lnTo>
                  <a:lnTo>
                    <a:pt x="97" y="201"/>
                  </a:lnTo>
                  <a:lnTo>
                    <a:pt x="99" y="207"/>
                  </a:lnTo>
                  <a:lnTo>
                    <a:pt x="99" y="212"/>
                  </a:lnTo>
                  <a:lnTo>
                    <a:pt x="97" y="220"/>
                  </a:lnTo>
                  <a:lnTo>
                    <a:pt x="93" y="228"/>
                  </a:lnTo>
                  <a:lnTo>
                    <a:pt x="87" y="235"/>
                  </a:lnTo>
                  <a:lnTo>
                    <a:pt x="75" y="242"/>
                  </a:lnTo>
                  <a:lnTo>
                    <a:pt x="58" y="245"/>
                  </a:lnTo>
                  <a:lnTo>
                    <a:pt x="58" y="425"/>
                  </a:lnTo>
                  <a:lnTo>
                    <a:pt x="52" y="425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91" name="Freeform 19"/>
            <p:cNvSpPr>
              <a:spLocks/>
            </p:cNvSpPr>
            <p:nvPr/>
          </p:nvSpPr>
          <p:spPr bwMode="gray">
            <a:xfrm>
              <a:off x="2065" y="361"/>
              <a:ext cx="100" cy="228"/>
            </a:xfrm>
            <a:custGeom>
              <a:avLst/>
              <a:gdLst/>
              <a:ahLst/>
              <a:cxnLst>
                <a:cxn ang="0">
                  <a:pos x="52" y="176"/>
                </a:cxn>
                <a:cxn ang="0">
                  <a:pos x="59" y="176"/>
                </a:cxn>
                <a:cxn ang="0">
                  <a:pos x="74" y="169"/>
                </a:cxn>
                <a:cxn ang="0">
                  <a:pos x="86" y="154"/>
                </a:cxn>
                <a:cxn ang="0">
                  <a:pos x="86" y="141"/>
                </a:cxn>
                <a:cxn ang="0">
                  <a:pos x="74" y="143"/>
                </a:cxn>
                <a:cxn ang="0">
                  <a:pos x="58" y="158"/>
                </a:cxn>
                <a:cxn ang="0">
                  <a:pos x="52" y="118"/>
                </a:cxn>
                <a:cxn ang="0">
                  <a:pos x="61" y="116"/>
                </a:cxn>
                <a:cxn ang="0">
                  <a:pos x="78" y="110"/>
                </a:cxn>
                <a:cxn ang="0">
                  <a:pos x="92" y="92"/>
                </a:cxn>
                <a:cxn ang="0">
                  <a:pos x="92" y="77"/>
                </a:cxn>
                <a:cxn ang="0">
                  <a:pos x="81" y="79"/>
                </a:cxn>
                <a:cxn ang="0">
                  <a:pos x="65" y="88"/>
                </a:cxn>
                <a:cxn ang="0">
                  <a:pos x="52" y="115"/>
                </a:cxn>
                <a:cxn ang="0">
                  <a:pos x="55" y="48"/>
                </a:cxn>
                <a:cxn ang="0">
                  <a:pos x="67" y="45"/>
                </a:cxn>
                <a:cxn ang="0">
                  <a:pos x="85" y="37"/>
                </a:cxn>
                <a:cxn ang="0">
                  <a:pos x="97" y="17"/>
                </a:cxn>
                <a:cxn ang="0">
                  <a:pos x="97" y="0"/>
                </a:cxn>
                <a:cxn ang="0">
                  <a:pos x="83" y="3"/>
                </a:cxn>
                <a:cxn ang="0">
                  <a:pos x="65" y="14"/>
                </a:cxn>
                <a:cxn ang="0">
                  <a:pos x="50" y="45"/>
                </a:cxn>
                <a:cxn ang="0">
                  <a:pos x="47" y="35"/>
                </a:cxn>
                <a:cxn ang="0">
                  <a:pos x="38" y="18"/>
                </a:cxn>
                <a:cxn ang="0">
                  <a:pos x="16" y="3"/>
                </a:cxn>
                <a:cxn ang="0">
                  <a:pos x="1" y="3"/>
                </a:cxn>
                <a:cxn ang="0">
                  <a:pos x="5" y="19"/>
                </a:cxn>
                <a:cxn ang="0">
                  <a:pos x="19" y="38"/>
                </a:cxn>
                <a:cxn ang="0">
                  <a:pos x="47" y="48"/>
                </a:cxn>
                <a:cxn ang="0">
                  <a:pos x="47" y="132"/>
                </a:cxn>
                <a:cxn ang="0">
                  <a:pos x="42" y="118"/>
                </a:cxn>
                <a:cxn ang="0">
                  <a:pos x="25" y="103"/>
                </a:cxn>
                <a:cxn ang="0">
                  <a:pos x="12" y="103"/>
                </a:cxn>
                <a:cxn ang="0">
                  <a:pos x="16" y="116"/>
                </a:cxn>
                <a:cxn ang="0">
                  <a:pos x="25" y="132"/>
                </a:cxn>
                <a:cxn ang="0">
                  <a:pos x="47" y="141"/>
                </a:cxn>
                <a:cxn ang="0">
                  <a:pos x="52" y="228"/>
                </a:cxn>
              </a:cxnLst>
              <a:rect l="0" t="0" r="r" b="b"/>
              <a:pathLst>
                <a:path w="100" h="228">
                  <a:moveTo>
                    <a:pt x="52" y="228"/>
                  </a:moveTo>
                  <a:lnTo>
                    <a:pt x="52" y="176"/>
                  </a:lnTo>
                  <a:lnTo>
                    <a:pt x="55" y="176"/>
                  </a:lnTo>
                  <a:lnTo>
                    <a:pt x="59" y="176"/>
                  </a:lnTo>
                  <a:lnTo>
                    <a:pt x="67" y="173"/>
                  </a:lnTo>
                  <a:lnTo>
                    <a:pt x="74" y="169"/>
                  </a:lnTo>
                  <a:lnTo>
                    <a:pt x="81" y="163"/>
                  </a:lnTo>
                  <a:lnTo>
                    <a:pt x="86" y="154"/>
                  </a:lnTo>
                  <a:lnTo>
                    <a:pt x="88" y="141"/>
                  </a:lnTo>
                  <a:lnTo>
                    <a:pt x="86" y="141"/>
                  </a:lnTo>
                  <a:lnTo>
                    <a:pt x="81" y="142"/>
                  </a:lnTo>
                  <a:lnTo>
                    <a:pt x="74" y="143"/>
                  </a:lnTo>
                  <a:lnTo>
                    <a:pt x="66" y="149"/>
                  </a:lnTo>
                  <a:lnTo>
                    <a:pt x="58" y="158"/>
                  </a:lnTo>
                  <a:lnTo>
                    <a:pt x="52" y="173"/>
                  </a:lnTo>
                  <a:lnTo>
                    <a:pt x="52" y="118"/>
                  </a:lnTo>
                  <a:lnTo>
                    <a:pt x="55" y="118"/>
                  </a:lnTo>
                  <a:lnTo>
                    <a:pt x="61" y="116"/>
                  </a:lnTo>
                  <a:lnTo>
                    <a:pt x="69" y="115"/>
                  </a:lnTo>
                  <a:lnTo>
                    <a:pt x="78" y="110"/>
                  </a:lnTo>
                  <a:lnTo>
                    <a:pt x="86" y="103"/>
                  </a:lnTo>
                  <a:lnTo>
                    <a:pt x="92" y="92"/>
                  </a:lnTo>
                  <a:lnTo>
                    <a:pt x="94" y="77"/>
                  </a:lnTo>
                  <a:lnTo>
                    <a:pt x="92" y="77"/>
                  </a:lnTo>
                  <a:lnTo>
                    <a:pt x="88" y="77"/>
                  </a:lnTo>
                  <a:lnTo>
                    <a:pt x="81" y="79"/>
                  </a:lnTo>
                  <a:lnTo>
                    <a:pt x="73" y="81"/>
                  </a:lnTo>
                  <a:lnTo>
                    <a:pt x="65" y="88"/>
                  </a:lnTo>
                  <a:lnTo>
                    <a:pt x="58" y="99"/>
                  </a:lnTo>
                  <a:lnTo>
                    <a:pt x="52" y="115"/>
                  </a:lnTo>
                  <a:lnTo>
                    <a:pt x="52" y="48"/>
                  </a:lnTo>
                  <a:lnTo>
                    <a:pt x="55" y="48"/>
                  </a:lnTo>
                  <a:lnTo>
                    <a:pt x="61" y="48"/>
                  </a:lnTo>
                  <a:lnTo>
                    <a:pt x="67" y="45"/>
                  </a:lnTo>
                  <a:lnTo>
                    <a:pt x="77" y="42"/>
                  </a:lnTo>
                  <a:lnTo>
                    <a:pt x="85" y="37"/>
                  </a:lnTo>
                  <a:lnTo>
                    <a:pt x="92" y="27"/>
                  </a:lnTo>
                  <a:lnTo>
                    <a:pt x="97" y="17"/>
                  </a:lnTo>
                  <a:lnTo>
                    <a:pt x="100" y="0"/>
                  </a:lnTo>
                  <a:lnTo>
                    <a:pt x="97" y="0"/>
                  </a:lnTo>
                  <a:lnTo>
                    <a:pt x="92" y="0"/>
                  </a:lnTo>
                  <a:lnTo>
                    <a:pt x="83" y="3"/>
                  </a:lnTo>
                  <a:lnTo>
                    <a:pt x="74" y="7"/>
                  </a:lnTo>
                  <a:lnTo>
                    <a:pt x="65" y="14"/>
                  </a:lnTo>
                  <a:lnTo>
                    <a:pt x="56" y="27"/>
                  </a:lnTo>
                  <a:lnTo>
                    <a:pt x="50" y="45"/>
                  </a:lnTo>
                  <a:lnTo>
                    <a:pt x="50" y="42"/>
                  </a:lnTo>
                  <a:lnTo>
                    <a:pt x="47" y="35"/>
                  </a:lnTo>
                  <a:lnTo>
                    <a:pt x="43" y="27"/>
                  </a:lnTo>
                  <a:lnTo>
                    <a:pt x="38" y="18"/>
                  </a:lnTo>
                  <a:lnTo>
                    <a:pt x="28" y="10"/>
                  </a:lnTo>
                  <a:lnTo>
                    <a:pt x="16" y="3"/>
                  </a:lnTo>
                  <a:lnTo>
                    <a:pt x="0" y="0"/>
                  </a:lnTo>
                  <a:lnTo>
                    <a:pt x="1" y="3"/>
                  </a:lnTo>
                  <a:lnTo>
                    <a:pt x="3" y="10"/>
                  </a:lnTo>
                  <a:lnTo>
                    <a:pt x="5" y="19"/>
                  </a:lnTo>
                  <a:lnTo>
                    <a:pt x="11" y="29"/>
                  </a:lnTo>
                  <a:lnTo>
                    <a:pt x="19" y="38"/>
                  </a:lnTo>
                  <a:lnTo>
                    <a:pt x="31" y="45"/>
                  </a:lnTo>
                  <a:lnTo>
                    <a:pt x="47" y="48"/>
                  </a:lnTo>
                  <a:lnTo>
                    <a:pt x="47" y="135"/>
                  </a:lnTo>
                  <a:lnTo>
                    <a:pt x="47" y="132"/>
                  </a:lnTo>
                  <a:lnTo>
                    <a:pt x="46" y="126"/>
                  </a:lnTo>
                  <a:lnTo>
                    <a:pt x="42" y="118"/>
                  </a:lnTo>
                  <a:lnTo>
                    <a:pt x="35" y="110"/>
                  </a:lnTo>
                  <a:lnTo>
                    <a:pt x="25" y="103"/>
                  </a:lnTo>
                  <a:lnTo>
                    <a:pt x="12" y="100"/>
                  </a:lnTo>
                  <a:lnTo>
                    <a:pt x="12" y="103"/>
                  </a:lnTo>
                  <a:lnTo>
                    <a:pt x="13" y="108"/>
                  </a:lnTo>
                  <a:lnTo>
                    <a:pt x="16" y="116"/>
                  </a:lnTo>
                  <a:lnTo>
                    <a:pt x="20" y="124"/>
                  </a:lnTo>
                  <a:lnTo>
                    <a:pt x="25" y="132"/>
                  </a:lnTo>
                  <a:lnTo>
                    <a:pt x="35" y="139"/>
                  </a:lnTo>
                  <a:lnTo>
                    <a:pt x="47" y="141"/>
                  </a:lnTo>
                  <a:lnTo>
                    <a:pt x="47" y="228"/>
                  </a:lnTo>
                  <a:lnTo>
                    <a:pt x="52" y="228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92" name="Freeform 20"/>
            <p:cNvSpPr>
              <a:spLocks/>
            </p:cNvSpPr>
            <p:nvPr/>
          </p:nvSpPr>
          <p:spPr bwMode="gray">
            <a:xfrm>
              <a:off x="2921" y="361"/>
              <a:ext cx="100" cy="228"/>
            </a:xfrm>
            <a:custGeom>
              <a:avLst/>
              <a:gdLst/>
              <a:ahLst/>
              <a:cxnLst>
                <a:cxn ang="0">
                  <a:pos x="53" y="176"/>
                </a:cxn>
                <a:cxn ang="0">
                  <a:pos x="60" y="176"/>
                </a:cxn>
                <a:cxn ang="0">
                  <a:pos x="74" y="169"/>
                </a:cxn>
                <a:cxn ang="0">
                  <a:pos x="87" y="154"/>
                </a:cxn>
                <a:cxn ang="0">
                  <a:pos x="87" y="141"/>
                </a:cxn>
                <a:cxn ang="0">
                  <a:pos x="74" y="143"/>
                </a:cxn>
                <a:cxn ang="0">
                  <a:pos x="60" y="158"/>
                </a:cxn>
                <a:cxn ang="0">
                  <a:pos x="53" y="118"/>
                </a:cxn>
                <a:cxn ang="0">
                  <a:pos x="61" y="116"/>
                </a:cxn>
                <a:cxn ang="0">
                  <a:pos x="78" y="110"/>
                </a:cxn>
                <a:cxn ang="0">
                  <a:pos x="92" y="92"/>
                </a:cxn>
                <a:cxn ang="0">
                  <a:pos x="92" y="77"/>
                </a:cxn>
                <a:cxn ang="0">
                  <a:pos x="81" y="79"/>
                </a:cxn>
                <a:cxn ang="0">
                  <a:pos x="65" y="88"/>
                </a:cxn>
                <a:cxn ang="0">
                  <a:pos x="53" y="115"/>
                </a:cxn>
                <a:cxn ang="0">
                  <a:pos x="56" y="48"/>
                </a:cxn>
                <a:cxn ang="0">
                  <a:pos x="68" y="45"/>
                </a:cxn>
                <a:cxn ang="0">
                  <a:pos x="85" y="37"/>
                </a:cxn>
                <a:cxn ang="0">
                  <a:pos x="97" y="17"/>
                </a:cxn>
                <a:cxn ang="0">
                  <a:pos x="97" y="0"/>
                </a:cxn>
                <a:cxn ang="0">
                  <a:pos x="84" y="3"/>
                </a:cxn>
                <a:cxn ang="0">
                  <a:pos x="65" y="14"/>
                </a:cxn>
                <a:cxn ang="0">
                  <a:pos x="50" y="45"/>
                </a:cxn>
                <a:cxn ang="0">
                  <a:pos x="47" y="35"/>
                </a:cxn>
                <a:cxn ang="0">
                  <a:pos x="38" y="18"/>
                </a:cxn>
                <a:cxn ang="0">
                  <a:pos x="16" y="3"/>
                </a:cxn>
                <a:cxn ang="0">
                  <a:pos x="2" y="3"/>
                </a:cxn>
                <a:cxn ang="0">
                  <a:pos x="6" y="19"/>
                </a:cxn>
                <a:cxn ang="0">
                  <a:pos x="19" y="38"/>
                </a:cxn>
                <a:cxn ang="0">
                  <a:pos x="47" y="48"/>
                </a:cxn>
                <a:cxn ang="0">
                  <a:pos x="47" y="132"/>
                </a:cxn>
                <a:cxn ang="0">
                  <a:pos x="42" y="118"/>
                </a:cxn>
                <a:cxn ang="0">
                  <a:pos x="26" y="103"/>
                </a:cxn>
                <a:cxn ang="0">
                  <a:pos x="12" y="103"/>
                </a:cxn>
                <a:cxn ang="0">
                  <a:pos x="16" y="116"/>
                </a:cxn>
                <a:cxn ang="0">
                  <a:pos x="26" y="132"/>
                </a:cxn>
                <a:cxn ang="0">
                  <a:pos x="47" y="141"/>
                </a:cxn>
                <a:cxn ang="0">
                  <a:pos x="53" y="228"/>
                </a:cxn>
              </a:cxnLst>
              <a:rect l="0" t="0" r="r" b="b"/>
              <a:pathLst>
                <a:path w="100" h="228">
                  <a:moveTo>
                    <a:pt x="53" y="228"/>
                  </a:moveTo>
                  <a:lnTo>
                    <a:pt x="53" y="176"/>
                  </a:lnTo>
                  <a:lnTo>
                    <a:pt x="56" y="176"/>
                  </a:lnTo>
                  <a:lnTo>
                    <a:pt x="60" y="176"/>
                  </a:lnTo>
                  <a:lnTo>
                    <a:pt x="68" y="173"/>
                  </a:lnTo>
                  <a:lnTo>
                    <a:pt x="74" y="169"/>
                  </a:lnTo>
                  <a:lnTo>
                    <a:pt x="81" y="163"/>
                  </a:lnTo>
                  <a:lnTo>
                    <a:pt x="87" y="154"/>
                  </a:lnTo>
                  <a:lnTo>
                    <a:pt x="88" y="141"/>
                  </a:lnTo>
                  <a:lnTo>
                    <a:pt x="87" y="141"/>
                  </a:lnTo>
                  <a:lnTo>
                    <a:pt x="81" y="142"/>
                  </a:lnTo>
                  <a:lnTo>
                    <a:pt x="74" y="143"/>
                  </a:lnTo>
                  <a:lnTo>
                    <a:pt x="66" y="149"/>
                  </a:lnTo>
                  <a:lnTo>
                    <a:pt x="60" y="158"/>
                  </a:lnTo>
                  <a:lnTo>
                    <a:pt x="53" y="173"/>
                  </a:lnTo>
                  <a:lnTo>
                    <a:pt x="53" y="118"/>
                  </a:lnTo>
                  <a:lnTo>
                    <a:pt x="56" y="118"/>
                  </a:lnTo>
                  <a:lnTo>
                    <a:pt x="61" y="116"/>
                  </a:lnTo>
                  <a:lnTo>
                    <a:pt x="69" y="115"/>
                  </a:lnTo>
                  <a:lnTo>
                    <a:pt x="78" y="110"/>
                  </a:lnTo>
                  <a:lnTo>
                    <a:pt x="87" y="103"/>
                  </a:lnTo>
                  <a:lnTo>
                    <a:pt x="92" y="92"/>
                  </a:lnTo>
                  <a:lnTo>
                    <a:pt x="95" y="77"/>
                  </a:lnTo>
                  <a:lnTo>
                    <a:pt x="92" y="77"/>
                  </a:lnTo>
                  <a:lnTo>
                    <a:pt x="88" y="77"/>
                  </a:lnTo>
                  <a:lnTo>
                    <a:pt x="81" y="79"/>
                  </a:lnTo>
                  <a:lnTo>
                    <a:pt x="73" y="81"/>
                  </a:lnTo>
                  <a:lnTo>
                    <a:pt x="65" y="88"/>
                  </a:lnTo>
                  <a:lnTo>
                    <a:pt x="58" y="99"/>
                  </a:lnTo>
                  <a:lnTo>
                    <a:pt x="53" y="115"/>
                  </a:lnTo>
                  <a:lnTo>
                    <a:pt x="53" y="48"/>
                  </a:lnTo>
                  <a:lnTo>
                    <a:pt x="56" y="48"/>
                  </a:lnTo>
                  <a:lnTo>
                    <a:pt x="61" y="48"/>
                  </a:lnTo>
                  <a:lnTo>
                    <a:pt x="68" y="45"/>
                  </a:lnTo>
                  <a:lnTo>
                    <a:pt x="77" y="42"/>
                  </a:lnTo>
                  <a:lnTo>
                    <a:pt x="85" y="37"/>
                  </a:lnTo>
                  <a:lnTo>
                    <a:pt x="93" y="27"/>
                  </a:lnTo>
                  <a:lnTo>
                    <a:pt x="97" y="17"/>
                  </a:lnTo>
                  <a:lnTo>
                    <a:pt x="100" y="0"/>
                  </a:lnTo>
                  <a:lnTo>
                    <a:pt x="97" y="0"/>
                  </a:lnTo>
                  <a:lnTo>
                    <a:pt x="92" y="0"/>
                  </a:lnTo>
                  <a:lnTo>
                    <a:pt x="84" y="3"/>
                  </a:lnTo>
                  <a:lnTo>
                    <a:pt x="74" y="7"/>
                  </a:lnTo>
                  <a:lnTo>
                    <a:pt x="65" y="14"/>
                  </a:lnTo>
                  <a:lnTo>
                    <a:pt x="57" y="27"/>
                  </a:lnTo>
                  <a:lnTo>
                    <a:pt x="50" y="45"/>
                  </a:lnTo>
                  <a:lnTo>
                    <a:pt x="50" y="42"/>
                  </a:lnTo>
                  <a:lnTo>
                    <a:pt x="47" y="35"/>
                  </a:lnTo>
                  <a:lnTo>
                    <a:pt x="43" y="27"/>
                  </a:lnTo>
                  <a:lnTo>
                    <a:pt x="38" y="18"/>
                  </a:lnTo>
                  <a:lnTo>
                    <a:pt x="29" y="10"/>
                  </a:lnTo>
                  <a:lnTo>
                    <a:pt x="16" y="3"/>
                  </a:lnTo>
                  <a:lnTo>
                    <a:pt x="0" y="0"/>
                  </a:lnTo>
                  <a:lnTo>
                    <a:pt x="2" y="3"/>
                  </a:lnTo>
                  <a:lnTo>
                    <a:pt x="3" y="10"/>
                  </a:lnTo>
                  <a:lnTo>
                    <a:pt x="6" y="19"/>
                  </a:lnTo>
                  <a:lnTo>
                    <a:pt x="11" y="29"/>
                  </a:lnTo>
                  <a:lnTo>
                    <a:pt x="19" y="38"/>
                  </a:lnTo>
                  <a:lnTo>
                    <a:pt x="31" y="45"/>
                  </a:lnTo>
                  <a:lnTo>
                    <a:pt x="47" y="48"/>
                  </a:lnTo>
                  <a:lnTo>
                    <a:pt x="47" y="135"/>
                  </a:lnTo>
                  <a:lnTo>
                    <a:pt x="47" y="132"/>
                  </a:lnTo>
                  <a:lnTo>
                    <a:pt x="46" y="126"/>
                  </a:lnTo>
                  <a:lnTo>
                    <a:pt x="42" y="118"/>
                  </a:lnTo>
                  <a:lnTo>
                    <a:pt x="35" y="110"/>
                  </a:lnTo>
                  <a:lnTo>
                    <a:pt x="26" y="103"/>
                  </a:lnTo>
                  <a:lnTo>
                    <a:pt x="12" y="100"/>
                  </a:lnTo>
                  <a:lnTo>
                    <a:pt x="12" y="103"/>
                  </a:lnTo>
                  <a:lnTo>
                    <a:pt x="14" y="108"/>
                  </a:lnTo>
                  <a:lnTo>
                    <a:pt x="16" y="116"/>
                  </a:lnTo>
                  <a:lnTo>
                    <a:pt x="20" y="124"/>
                  </a:lnTo>
                  <a:lnTo>
                    <a:pt x="26" y="132"/>
                  </a:lnTo>
                  <a:lnTo>
                    <a:pt x="35" y="139"/>
                  </a:lnTo>
                  <a:lnTo>
                    <a:pt x="47" y="141"/>
                  </a:lnTo>
                  <a:lnTo>
                    <a:pt x="47" y="228"/>
                  </a:lnTo>
                  <a:lnTo>
                    <a:pt x="53" y="228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93" name="Freeform 21"/>
            <p:cNvSpPr>
              <a:spLocks/>
            </p:cNvSpPr>
            <p:nvPr/>
          </p:nvSpPr>
          <p:spPr bwMode="gray">
            <a:xfrm>
              <a:off x="2273" y="187"/>
              <a:ext cx="175" cy="402"/>
            </a:xfrm>
            <a:custGeom>
              <a:avLst/>
              <a:gdLst/>
              <a:ahLst/>
              <a:cxnLst>
                <a:cxn ang="0">
                  <a:pos x="93" y="309"/>
                </a:cxn>
                <a:cxn ang="0">
                  <a:pos x="101" y="309"/>
                </a:cxn>
                <a:cxn ang="0">
                  <a:pos x="118" y="304"/>
                </a:cxn>
                <a:cxn ang="0">
                  <a:pos x="138" y="292"/>
                </a:cxn>
                <a:cxn ang="0">
                  <a:pos x="152" y="266"/>
                </a:cxn>
                <a:cxn ang="0">
                  <a:pos x="152" y="247"/>
                </a:cxn>
                <a:cxn ang="0">
                  <a:pos x="138" y="250"/>
                </a:cxn>
                <a:cxn ang="0">
                  <a:pos x="120" y="259"/>
                </a:cxn>
                <a:cxn ang="0">
                  <a:pos x="99" y="285"/>
                </a:cxn>
                <a:cxn ang="0">
                  <a:pos x="93" y="207"/>
                </a:cxn>
                <a:cxn ang="0">
                  <a:pos x="102" y="205"/>
                </a:cxn>
                <a:cxn ang="0">
                  <a:pos x="122" y="200"/>
                </a:cxn>
                <a:cxn ang="0">
                  <a:pos x="147" y="185"/>
                </a:cxn>
                <a:cxn ang="0">
                  <a:pos x="163" y="155"/>
                </a:cxn>
                <a:cxn ang="0">
                  <a:pos x="163" y="134"/>
                </a:cxn>
                <a:cxn ang="0">
                  <a:pos x="149" y="135"/>
                </a:cxn>
                <a:cxn ang="0">
                  <a:pos x="129" y="142"/>
                </a:cxn>
                <a:cxn ang="0">
                  <a:pos x="107" y="162"/>
                </a:cxn>
                <a:cxn ang="0">
                  <a:pos x="93" y="201"/>
                </a:cxn>
                <a:cxn ang="0">
                  <a:pos x="95" y="83"/>
                </a:cxn>
                <a:cxn ang="0">
                  <a:pos x="110" y="81"/>
                </a:cxn>
                <a:cxn ang="0">
                  <a:pos x="134" y="73"/>
                </a:cxn>
                <a:cxn ang="0">
                  <a:pos x="157" y="54"/>
                </a:cxn>
                <a:cxn ang="0">
                  <a:pos x="174" y="23"/>
                </a:cxn>
                <a:cxn ang="0">
                  <a:pos x="174" y="0"/>
                </a:cxn>
                <a:cxn ang="0">
                  <a:pos x="157" y="2"/>
                </a:cxn>
                <a:cxn ang="0">
                  <a:pos x="133" y="10"/>
                </a:cxn>
                <a:cxn ang="0">
                  <a:pos x="107" y="33"/>
                </a:cxn>
                <a:cxn ang="0">
                  <a:pos x="87" y="77"/>
                </a:cxn>
                <a:cxn ang="0">
                  <a:pos x="85" y="68"/>
                </a:cxn>
                <a:cxn ang="0">
                  <a:pos x="75" y="46"/>
                </a:cxn>
                <a:cxn ang="0">
                  <a:pos x="55" y="21"/>
                </a:cxn>
                <a:cxn ang="0">
                  <a:pos x="22" y="3"/>
                </a:cxn>
                <a:cxn ang="0">
                  <a:pos x="1" y="3"/>
                </a:cxn>
                <a:cxn ang="0">
                  <a:pos x="4" y="18"/>
                </a:cxn>
                <a:cxn ang="0">
                  <a:pos x="12" y="42"/>
                </a:cxn>
                <a:cxn ang="0">
                  <a:pos x="31" y="65"/>
                </a:cxn>
                <a:cxn ang="0">
                  <a:pos x="62" y="81"/>
                </a:cxn>
                <a:cxn ang="0">
                  <a:pos x="82" y="238"/>
                </a:cxn>
                <a:cxn ang="0">
                  <a:pos x="80" y="228"/>
                </a:cxn>
                <a:cxn ang="0">
                  <a:pos x="72" y="207"/>
                </a:cxn>
                <a:cxn ang="0">
                  <a:pos x="55" y="185"/>
                </a:cxn>
                <a:cxn ang="0">
                  <a:pos x="21" y="176"/>
                </a:cxn>
                <a:cxn ang="0">
                  <a:pos x="22" y="185"/>
                </a:cxn>
                <a:cxn ang="0">
                  <a:pos x="28" y="205"/>
                </a:cxn>
                <a:cxn ang="0">
                  <a:pos x="41" y="230"/>
                </a:cxn>
                <a:cxn ang="0">
                  <a:pos x="66" y="246"/>
                </a:cxn>
                <a:cxn ang="0">
                  <a:pos x="82" y="402"/>
                </a:cxn>
              </a:cxnLst>
              <a:rect l="0" t="0" r="r" b="b"/>
              <a:pathLst>
                <a:path w="175" h="402">
                  <a:moveTo>
                    <a:pt x="93" y="402"/>
                  </a:moveTo>
                  <a:lnTo>
                    <a:pt x="93" y="309"/>
                  </a:lnTo>
                  <a:lnTo>
                    <a:pt x="95" y="309"/>
                  </a:lnTo>
                  <a:lnTo>
                    <a:pt x="101" y="309"/>
                  </a:lnTo>
                  <a:lnTo>
                    <a:pt x="109" y="308"/>
                  </a:lnTo>
                  <a:lnTo>
                    <a:pt x="118" y="304"/>
                  </a:lnTo>
                  <a:lnTo>
                    <a:pt x="129" y="298"/>
                  </a:lnTo>
                  <a:lnTo>
                    <a:pt x="138" y="292"/>
                  </a:lnTo>
                  <a:lnTo>
                    <a:pt x="147" y="281"/>
                  </a:lnTo>
                  <a:lnTo>
                    <a:pt x="152" y="266"/>
                  </a:lnTo>
                  <a:lnTo>
                    <a:pt x="155" y="247"/>
                  </a:lnTo>
                  <a:lnTo>
                    <a:pt x="152" y="247"/>
                  </a:lnTo>
                  <a:lnTo>
                    <a:pt x="147" y="249"/>
                  </a:lnTo>
                  <a:lnTo>
                    <a:pt x="138" y="250"/>
                  </a:lnTo>
                  <a:lnTo>
                    <a:pt x="129" y="253"/>
                  </a:lnTo>
                  <a:lnTo>
                    <a:pt x="120" y="259"/>
                  </a:lnTo>
                  <a:lnTo>
                    <a:pt x="109" y="270"/>
                  </a:lnTo>
                  <a:lnTo>
                    <a:pt x="99" y="285"/>
                  </a:lnTo>
                  <a:lnTo>
                    <a:pt x="93" y="304"/>
                  </a:lnTo>
                  <a:lnTo>
                    <a:pt x="93" y="207"/>
                  </a:lnTo>
                  <a:lnTo>
                    <a:pt x="95" y="207"/>
                  </a:lnTo>
                  <a:lnTo>
                    <a:pt x="102" y="205"/>
                  </a:lnTo>
                  <a:lnTo>
                    <a:pt x="111" y="204"/>
                  </a:lnTo>
                  <a:lnTo>
                    <a:pt x="122" y="200"/>
                  </a:lnTo>
                  <a:lnTo>
                    <a:pt x="134" y="195"/>
                  </a:lnTo>
                  <a:lnTo>
                    <a:pt x="147" y="185"/>
                  </a:lnTo>
                  <a:lnTo>
                    <a:pt x="156" y="173"/>
                  </a:lnTo>
                  <a:lnTo>
                    <a:pt x="163" y="155"/>
                  </a:lnTo>
                  <a:lnTo>
                    <a:pt x="165" y="134"/>
                  </a:lnTo>
                  <a:lnTo>
                    <a:pt x="163" y="134"/>
                  </a:lnTo>
                  <a:lnTo>
                    <a:pt x="157" y="134"/>
                  </a:lnTo>
                  <a:lnTo>
                    <a:pt x="149" y="135"/>
                  </a:lnTo>
                  <a:lnTo>
                    <a:pt x="140" y="137"/>
                  </a:lnTo>
                  <a:lnTo>
                    <a:pt x="129" y="142"/>
                  </a:lnTo>
                  <a:lnTo>
                    <a:pt x="118" y="150"/>
                  </a:lnTo>
                  <a:lnTo>
                    <a:pt x="107" y="162"/>
                  </a:lnTo>
                  <a:lnTo>
                    <a:pt x="99" y="178"/>
                  </a:lnTo>
                  <a:lnTo>
                    <a:pt x="93" y="201"/>
                  </a:lnTo>
                  <a:lnTo>
                    <a:pt x="93" y="83"/>
                  </a:lnTo>
                  <a:lnTo>
                    <a:pt x="95" y="83"/>
                  </a:lnTo>
                  <a:lnTo>
                    <a:pt x="101" y="83"/>
                  </a:lnTo>
                  <a:lnTo>
                    <a:pt x="110" y="81"/>
                  </a:lnTo>
                  <a:lnTo>
                    <a:pt x="122" y="77"/>
                  </a:lnTo>
                  <a:lnTo>
                    <a:pt x="134" y="73"/>
                  </a:lnTo>
                  <a:lnTo>
                    <a:pt x="147" y="65"/>
                  </a:lnTo>
                  <a:lnTo>
                    <a:pt x="157" y="54"/>
                  </a:lnTo>
                  <a:lnTo>
                    <a:pt x="167" y="41"/>
                  </a:lnTo>
                  <a:lnTo>
                    <a:pt x="174" y="23"/>
                  </a:lnTo>
                  <a:lnTo>
                    <a:pt x="175" y="0"/>
                  </a:lnTo>
                  <a:lnTo>
                    <a:pt x="174" y="0"/>
                  </a:lnTo>
                  <a:lnTo>
                    <a:pt x="167" y="0"/>
                  </a:lnTo>
                  <a:lnTo>
                    <a:pt x="157" y="2"/>
                  </a:lnTo>
                  <a:lnTo>
                    <a:pt x="145" y="4"/>
                  </a:lnTo>
                  <a:lnTo>
                    <a:pt x="133" y="10"/>
                  </a:lnTo>
                  <a:lnTo>
                    <a:pt x="120" y="19"/>
                  </a:lnTo>
                  <a:lnTo>
                    <a:pt x="107" y="33"/>
                  </a:lnTo>
                  <a:lnTo>
                    <a:pt x="97" y="52"/>
                  </a:lnTo>
                  <a:lnTo>
                    <a:pt x="87" y="77"/>
                  </a:lnTo>
                  <a:lnTo>
                    <a:pt x="87" y="75"/>
                  </a:lnTo>
                  <a:lnTo>
                    <a:pt x="85" y="68"/>
                  </a:lnTo>
                  <a:lnTo>
                    <a:pt x="80" y="58"/>
                  </a:lnTo>
                  <a:lnTo>
                    <a:pt x="75" y="46"/>
                  </a:lnTo>
                  <a:lnTo>
                    <a:pt x="66" y="33"/>
                  </a:lnTo>
                  <a:lnTo>
                    <a:pt x="55" y="21"/>
                  </a:lnTo>
                  <a:lnTo>
                    <a:pt x="40" y="10"/>
                  </a:lnTo>
                  <a:lnTo>
                    <a:pt x="22" y="3"/>
                  </a:lnTo>
                  <a:lnTo>
                    <a:pt x="0" y="0"/>
                  </a:lnTo>
                  <a:lnTo>
                    <a:pt x="1" y="3"/>
                  </a:lnTo>
                  <a:lnTo>
                    <a:pt x="1" y="10"/>
                  </a:lnTo>
                  <a:lnTo>
                    <a:pt x="4" y="18"/>
                  </a:lnTo>
                  <a:lnTo>
                    <a:pt x="6" y="30"/>
                  </a:lnTo>
                  <a:lnTo>
                    <a:pt x="12" y="42"/>
                  </a:lnTo>
                  <a:lnTo>
                    <a:pt x="20" y="54"/>
                  </a:lnTo>
                  <a:lnTo>
                    <a:pt x="31" y="65"/>
                  </a:lnTo>
                  <a:lnTo>
                    <a:pt x="44" y="75"/>
                  </a:lnTo>
                  <a:lnTo>
                    <a:pt x="62" y="81"/>
                  </a:lnTo>
                  <a:lnTo>
                    <a:pt x="82" y="83"/>
                  </a:lnTo>
                  <a:lnTo>
                    <a:pt x="82" y="238"/>
                  </a:lnTo>
                  <a:lnTo>
                    <a:pt x="82" y="235"/>
                  </a:lnTo>
                  <a:lnTo>
                    <a:pt x="80" y="228"/>
                  </a:lnTo>
                  <a:lnTo>
                    <a:pt x="78" y="217"/>
                  </a:lnTo>
                  <a:lnTo>
                    <a:pt x="72" y="207"/>
                  </a:lnTo>
                  <a:lnTo>
                    <a:pt x="66" y="196"/>
                  </a:lnTo>
                  <a:lnTo>
                    <a:pt x="55" y="185"/>
                  </a:lnTo>
                  <a:lnTo>
                    <a:pt x="40" y="178"/>
                  </a:lnTo>
                  <a:lnTo>
                    <a:pt x="21" y="176"/>
                  </a:lnTo>
                  <a:lnTo>
                    <a:pt x="21" y="178"/>
                  </a:lnTo>
                  <a:lnTo>
                    <a:pt x="22" y="185"/>
                  </a:lnTo>
                  <a:lnTo>
                    <a:pt x="24" y="195"/>
                  </a:lnTo>
                  <a:lnTo>
                    <a:pt x="28" y="205"/>
                  </a:lnTo>
                  <a:lnTo>
                    <a:pt x="33" y="217"/>
                  </a:lnTo>
                  <a:lnTo>
                    <a:pt x="41" y="230"/>
                  </a:lnTo>
                  <a:lnTo>
                    <a:pt x="52" y="239"/>
                  </a:lnTo>
                  <a:lnTo>
                    <a:pt x="66" y="246"/>
                  </a:lnTo>
                  <a:lnTo>
                    <a:pt x="82" y="247"/>
                  </a:lnTo>
                  <a:lnTo>
                    <a:pt x="82" y="402"/>
                  </a:lnTo>
                  <a:lnTo>
                    <a:pt x="93" y="402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94" name="Freeform 22"/>
            <p:cNvSpPr>
              <a:spLocks/>
            </p:cNvSpPr>
            <p:nvPr/>
          </p:nvSpPr>
          <p:spPr bwMode="gray">
            <a:xfrm>
              <a:off x="2161" y="216"/>
              <a:ext cx="97" cy="373"/>
            </a:xfrm>
            <a:custGeom>
              <a:avLst/>
              <a:gdLst/>
              <a:ahLst/>
              <a:cxnLst>
                <a:cxn ang="0">
                  <a:pos x="52" y="237"/>
                </a:cxn>
                <a:cxn ang="0">
                  <a:pos x="59" y="237"/>
                </a:cxn>
                <a:cxn ang="0">
                  <a:pos x="74" y="232"/>
                </a:cxn>
                <a:cxn ang="0">
                  <a:pos x="90" y="218"/>
                </a:cxn>
                <a:cxn ang="0">
                  <a:pos x="97" y="193"/>
                </a:cxn>
                <a:cxn ang="0">
                  <a:pos x="89" y="193"/>
                </a:cxn>
                <a:cxn ang="0">
                  <a:pos x="71" y="197"/>
                </a:cxn>
                <a:cxn ang="0">
                  <a:pos x="56" y="215"/>
                </a:cxn>
                <a:cxn ang="0">
                  <a:pos x="52" y="147"/>
                </a:cxn>
                <a:cxn ang="0">
                  <a:pos x="59" y="147"/>
                </a:cxn>
                <a:cxn ang="0">
                  <a:pos x="74" y="141"/>
                </a:cxn>
                <a:cxn ang="0">
                  <a:pos x="90" y="128"/>
                </a:cxn>
                <a:cxn ang="0">
                  <a:pos x="97" y="102"/>
                </a:cxn>
                <a:cxn ang="0">
                  <a:pos x="89" y="102"/>
                </a:cxn>
                <a:cxn ang="0">
                  <a:pos x="71" y="109"/>
                </a:cxn>
                <a:cxn ang="0">
                  <a:pos x="56" y="126"/>
                </a:cxn>
                <a:cxn ang="0">
                  <a:pos x="52" y="46"/>
                </a:cxn>
                <a:cxn ang="0">
                  <a:pos x="51" y="37"/>
                </a:cxn>
                <a:cxn ang="0">
                  <a:pos x="45" y="23"/>
                </a:cxn>
                <a:cxn ang="0">
                  <a:pos x="32" y="6"/>
                </a:cxn>
                <a:cxn ang="0">
                  <a:pos x="6" y="0"/>
                </a:cxn>
                <a:cxn ang="0">
                  <a:pos x="8" y="9"/>
                </a:cxn>
                <a:cxn ang="0">
                  <a:pos x="16" y="27"/>
                </a:cxn>
                <a:cxn ang="0">
                  <a:pos x="33" y="43"/>
                </a:cxn>
                <a:cxn ang="0">
                  <a:pos x="45" y="113"/>
                </a:cxn>
                <a:cxn ang="0">
                  <a:pos x="45" y="106"/>
                </a:cxn>
                <a:cxn ang="0">
                  <a:pos x="40" y="90"/>
                </a:cxn>
                <a:cxn ang="0">
                  <a:pos x="27" y="75"/>
                </a:cxn>
                <a:cxn ang="0">
                  <a:pos x="1" y="67"/>
                </a:cxn>
                <a:cxn ang="0">
                  <a:pos x="0" y="75"/>
                </a:cxn>
                <a:cxn ang="0">
                  <a:pos x="2" y="91"/>
                </a:cxn>
                <a:cxn ang="0">
                  <a:pos x="14" y="109"/>
                </a:cxn>
                <a:cxn ang="0">
                  <a:pos x="45" y="118"/>
                </a:cxn>
                <a:cxn ang="0">
                  <a:pos x="45" y="207"/>
                </a:cxn>
                <a:cxn ang="0">
                  <a:pos x="43" y="195"/>
                </a:cxn>
                <a:cxn ang="0">
                  <a:pos x="33" y="182"/>
                </a:cxn>
                <a:cxn ang="0">
                  <a:pos x="12" y="175"/>
                </a:cxn>
                <a:cxn ang="0">
                  <a:pos x="10" y="182"/>
                </a:cxn>
                <a:cxn ang="0">
                  <a:pos x="13" y="197"/>
                </a:cxn>
                <a:cxn ang="0">
                  <a:pos x="29" y="211"/>
                </a:cxn>
                <a:cxn ang="0">
                  <a:pos x="45" y="373"/>
                </a:cxn>
              </a:cxnLst>
              <a:rect l="0" t="0" r="r" b="b"/>
              <a:pathLst>
                <a:path w="97" h="373">
                  <a:moveTo>
                    <a:pt x="52" y="373"/>
                  </a:moveTo>
                  <a:lnTo>
                    <a:pt x="52" y="237"/>
                  </a:lnTo>
                  <a:lnTo>
                    <a:pt x="54" y="237"/>
                  </a:lnTo>
                  <a:lnTo>
                    <a:pt x="59" y="237"/>
                  </a:lnTo>
                  <a:lnTo>
                    <a:pt x="66" y="236"/>
                  </a:lnTo>
                  <a:lnTo>
                    <a:pt x="74" y="232"/>
                  </a:lnTo>
                  <a:lnTo>
                    <a:pt x="82" y="226"/>
                  </a:lnTo>
                  <a:lnTo>
                    <a:pt x="90" y="218"/>
                  </a:lnTo>
                  <a:lnTo>
                    <a:pt x="95" y="207"/>
                  </a:lnTo>
                  <a:lnTo>
                    <a:pt x="97" y="193"/>
                  </a:lnTo>
                  <a:lnTo>
                    <a:pt x="94" y="193"/>
                  </a:lnTo>
                  <a:lnTo>
                    <a:pt x="89" y="193"/>
                  </a:lnTo>
                  <a:lnTo>
                    <a:pt x="81" y="194"/>
                  </a:lnTo>
                  <a:lnTo>
                    <a:pt x="71" y="197"/>
                  </a:lnTo>
                  <a:lnTo>
                    <a:pt x="63" y="205"/>
                  </a:lnTo>
                  <a:lnTo>
                    <a:pt x="56" y="215"/>
                  </a:lnTo>
                  <a:lnTo>
                    <a:pt x="52" y="232"/>
                  </a:lnTo>
                  <a:lnTo>
                    <a:pt x="52" y="147"/>
                  </a:lnTo>
                  <a:lnTo>
                    <a:pt x="54" y="147"/>
                  </a:lnTo>
                  <a:lnTo>
                    <a:pt x="59" y="147"/>
                  </a:lnTo>
                  <a:lnTo>
                    <a:pt x="66" y="144"/>
                  </a:lnTo>
                  <a:lnTo>
                    <a:pt x="74" y="141"/>
                  </a:lnTo>
                  <a:lnTo>
                    <a:pt x="82" y="136"/>
                  </a:lnTo>
                  <a:lnTo>
                    <a:pt x="90" y="128"/>
                  </a:lnTo>
                  <a:lnTo>
                    <a:pt x="95" y="117"/>
                  </a:lnTo>
                  <a:lnTo>
                    <a:pt x="97" y="102"/>
                  </a:lnTo>
                  <a:lnTo>
                    <a:pt x="94" y="102"/>
                  </a:lnTo>
                  <a:lnTo>
                    <a:pt x="89" y="102"/>
                  </a:lnTo>
                  <a:lnTo>
                    <a:pt x="81" y="105"/>
                  </a:lnTo>
                  <a:lnTo>
                    <a:pt x="71" y="109"/>
                  </a:lnTo>
                  <a:lnTo>
                    <a:pt x="63" y="116"/>
                  </a:lnTo>
                  <a:lnTo>
                    <a:pt x="56" y="126"/>
                  </a:lnTo>
                  <a:lnTo>
                    <a:pt x="52" y="141"/>
                  </a:lnTo>
                  <a:lnTo>
                    <a:pt x="52" y="46"/>
                  </a:lnTo>
                  <a:lnTo>
                    <a:pt x="51" y="43"/>
                  </a:lnTo>
                  <a:lnTo>
                    <a:pt x="51" y="37"/>
                  </a:lnTo>
                  <a:lnTo>
                    <a:pt x="49" y="31"/>
                  </a:lnTo>
                  <a:lnTo>
                    <a:pt x="45" y="23"/>
                  </a:lnTo>
                  <a:lnTo>
                    <a:pt x="40" y="15"/>
                  </a:lnTo>
                  <a:lnTo>
                    <a:pt x="32" y="6"/>
                  </a:lnTo>
                  <a:lnTo>
                    <a:pt x="21" y="2"/>
                  </a:lnTo>
                  <a:lnTo>
                    <a:pt x="6" y="0"/>
                  </a:lnTo>
                  <a:lnTo>
                    <a:pt x="6" y="2"/>
                  </a:lnTo>
                  <a:lnTo>
                    <a:pt x="8" y="9"/>
                  </a:lnTo>
                  <a:lnTo>
                    <a:pt x="12" y="17"/>
                  </a:lnTo>
                  <a:lnTo>
                    <a:pt x="16" y="27"/>
                  </a:lnTo>
                  <a:lnTo>
                    <a:pt x="23" y="36"/>
                  </a:lnTo>
                  <a:lnTo>
                    <a:pt x="33" y="43"/>
                  </a:lnTo>
                  <a:lnTo>
                    <a:pt x="45" y="46"/>
                  </a:lnTo>
                  <a:lnTo>
                    <a:pt x="45" y="113"/>
                  </a:lnTo>
                  <a:lnTo>
                    <a:pt x="45" y="112"/>
                  </a:lnTo>
                  <a:lnTo>
                    <a:pt x="45" y="106"/>
                  </a:lnTo>
                  <a:lnTo>
                    <a:pt x="44" y="98"/>
                  </a:lnTo>
                  <a:lnTo>
                    <a:pt x="40" y="90"/>
                  </a:lnTo>
                  <a:lnTo>
                    <a:pt x="35" y="82"/>
                  </a:lnTo>
                  <a:lnTo>
                    <a:pt x="27" y="75"/>
                  </a:lnTo>
                  <a:lnTo>
                    <a:pt x="16" y="70"/>
                  </a:lnTo>
                  <a:lnTo>
                    <a:pt x="1" y="67"/>
                  </a:lnTo>
                  <a:lnTo>
                    <a:pt x="0" y="70"/>
                  </a:lnTo>
                  <a:lnTo>
                    <a:pt x="0" y="75"/>
                  </a:lnTo>
                  <a:lnTo>
                    <a:pt x="0" y="82"/>
                  </a:lnTo>
                  <a:lnTo>
                    <a:pt x="2" y="91"/>
                  </a:lnTo>
                  <a:lnTo>
                    <a:pt x="6" y="100"/>
                  </a:lnTo>
                  <a:lnTo>
                    <a:pt x="14" y="109"/>
                  </a:lnTo>
                  <a:lnTo>
                    <a:pt x="28" y="114"/>
                  </a:lnTo>
                  <a:lnTo>
                    <a:pt x="45" y="118"/>
                  </a:lnTo>
                  <a:lnTo>
                    <a:pt x="45" y="209"/>
                  </a:lnTo>
                  <a:lnTo>
                    <a:pt x="45" y="207"/>
                  </a:lnTo>
                  <a:lnTo>
                    <a:pt x="45" y="202"/>
                  </a:lnTo>
                  <a:lnTo>
                    <a:pt x="43" y="195"/>
                  </a:lnTo>
                  <a:lnTo>
                    <a:pt x="40" y="188"/>
                  </a:lnTo>
                  <a:lnTo>
                    <a:pt x="33" y="182"/>
                  </a:lnTo>
                  <a:lnTo>
                    <a:pt x="24" y="178"/>
                  </a:lnTo>
                  <a:lnTo>
                    <a:pt x="12" y="175"/>
                  </a:lnTo>
                  <a:lnTo>
                    <a:pt x="12" y="178"/>
                  </a:lnTo>
                  <a:lnTo>
                    <a:pt x="10" y="182"/>
                  </a:lnTo>
                  <a:lnTo>
                    <a:pt x="10" y="188"/>
                  </a:lnTo>
                  <a:lnTo>
                    <a:pt x="13" y="197"/>
                  </a:lnTo>
                  <a:lnTo>
                    <a:pt x="20" y="205"/>
                  </a:lnTo>
                  <a:lnTo>
                    <a:pt x="29" y="211"/>
                  </a:lnTo>
                  <a:lnTo>
                    <a:pt x="45" y="215"/>
                  </a:lnTo>
                  <a:lnTo>
                    <a:pt x="45" y="373"/>
                  </a:lnTo>
                  <a:lnTo>
                    <a:pt x="52" y="373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95" name="Freeform 23"/>
            <p:cNvSpPr>
              <a:spLocks/>
            </p:cNvSpPr>
            <p:nvPr/>
          </p:nvSpPr>
          <p:spPr bwMode="gray">
            <a:xfrm>
              <a:off x="2708" y="216"/>
              <a:ext cx="97" cy="373"/>
            </a:xfrm>
            <a:custGeom>
              <a:avLst/>
              <a:gdLst/>
              <a:ahLst/>
              <a:cxnLst>
                <a:cxn ang="0">
                  <a:pos x="51" y="237"/>
                </a:cxn>
                <a:cxn ang="0">
                  <a:pos x="60" y="237"/>
                </a:cxn>
                <a:cxn ang="0">
                  <a:pos x="74" y="232"/>
                </a:cxn>
                <a:cxn ang="0">
                  <a:pos x="91" y="218"/>
                </a:cxn>
                <a:cxn ang="0">
                  <a:pos x="97" y="193"/>
                </a:cxn>
                <a:cxn ang="0">
                  <a:pos x="89" y="193"/>
                </a:cxn>
                <a:cxn ang="0">
                  <a:pos x="72" y="197"/>
                </a:cxn>
                <a:cxn ang="0">
                  <a:pos x="55" y="215"/>
                </a:cxn>
                <a:cxn ang="0">
                  <a:pos x="51" y="147"/>
                </a:cxn>
                <a:cxn ang="0">
                  <a:pos x="60" y="147"/>
                </a:cxn>
                <a:cxn ang="0">
                  <a:pos x="74" y="141"/>
                </a:cxn>
                <a:cxn ang="0">
                  <a:pos x="91" y="128"/>
                </a:cxn>
                <a:cxn ang="0">
                  <a:pos x="97" y="102"/>
                </a:cxn>
                <a:cxn ang="0">
                  <a:pos x="89" y="102"/>
                </a:cxn>
                <a:cxn ang="0">
                  <a:pos x="72" y="109"/>
                </a:cxn>
                <a:cxn ang="0">
                  <a:pos x="55" y="126"/>
                </a:cxn>
                <a:cxn ang="0">
                  <a:pos x="51" y="46"/>
                </a:cxn>
                <a:cxn ang="0">
                  <a:pos x="51" y="37"/>
                </a:cxn>
                <a:cxn ang="0">
                  <a:pos x="46" y="23"/>
                </a:cxn>
                <a:cxn ang="0">
                  <a:pos x="33" y="6"/>
                </a:cxn>
                <a:cxn ang="0">
                  <a:pos x="7" y="0"/>
                </a:cxn>
                <a:cxn ang="0">
                  <a:pos x="8" y="9"/>
                </a:cxn>
                <a:cxn ang="0">
                  <a:pos x="16" y="27"/>
                </a:cxn>
                <a:cxn ang="0">
                  <a:pos x="34" y="43"/>
                </a:cxn>
                <a:cxn ang="0">
                  <a:pos x="46" y="113"/>
                </a:cxn>
                <a:cxn ang="0">
                  <a:pos x="46" y="106"/>
                </a:cxn>
                <a:cxn ang="0">
                  <a:pos x="41" y="90"/>
                </a:cxn>
                <a:cxn ang="0">
                  <a:pos x="27" y="75"/>
                </a:cxn>
                <a:cxn ang="0">
                  <a:pos x="0" y="67"/>
                </a:cxn>
                <a:cxn ang="0">
                  <a:pos x="0" y="75"/>
                </a:cxn>
                <a:cxn ang="0">
                  <a:pos x="3" y="91"/>
                </a:cxn>
                <a:cxn ang="0">
                  <a:pos x="15" y="109"/>
                </a:cxn>
                <a:cxn ang="0">
                  <a:pos x="46" y="118"/>
                </a:cxn>
                <a:cxn ang="0">
                  <a:pos x="46" y="207"/>
                </a:cxn>
                <a:cxn ang="0">
                  <a:pos x="43" y="195"/>
                </a:cxn>
                <a:cxn ang="0">
                  <a:pos x="34" y="182"/>
                </a:cxn>
                <a:cxn ang="0">
                  <a:pos x="12" y="175"/>
                </a:cxn>
                <a:cxn ang="0">
                  <a:pos x="11" y="182"/>
                </a:cxn>
                <a:cxn ang="0">
                  <a:pos x="14" y="197"/>
                </a:cxn>
                <a:cxn ang="0">
                  <a:pos x="30" y="211"/>
                </a:cxn>
                <a:cxn ang="0">
                  <a:pos x="46" y="373"/>
                </a:cxn>
              </a:cxnLst>
              <a:rect l="0" t="0" r="r" b="b"/>
              <a:pathLst>
                <a:path w="97" h="373">
                  <a:moveTo>
                    <a:pt x="51" y="373"/>
                  </a:moveTo>
                  <a:lnTo>
                    <a:pt x="51" y="237"/>
                  </a:lnTo>
                  <a:lnTo>
                    <a:pt x="54" y="237"/>
                  </a:lnTo>
                  <a:lnTo>
                    <a:pt x="60" y="237"/>
                  </a:lnTo>
                  <a:lnTo>
                    <a:pt x="66" y="236"/>
                  </a:lnTo>
                  <a:lnTo>
                    <a:pt x="74" y="232"/>
                  </a:lnTo>
                  <a:lnTo>
                    <a:pt x="82" y="226"/>
                  </a:lnTo>
                  <a:lnTo>
                    <a:pt x="91" y="218"/>
                  </a:lnTo>
                  <a:lnTo>
                    <a:pt x="95" y="207"/>
                  </a:lnTo>
                  <a:lnTo>
                    <a:pt x="97" y="193"/>
                  </a:lnTo>
                  <a:lnTo>
                    <a:pt x="95" y="193"/>
                  </a:lnTo>
                  <a:lnTo>
                    <a:pt x="89" y="193"/>
                  </a:lnTo>
                  <a:lnTo>
                    <a:pt x="81" y="194"/>
                  </a:lnTo>
                  <a:lnTo>
                    <a:pt x="72" y="197"/>
                  </a:lnTo>
                  <a:lnTo>
                    <a:pt x="64" y="205"/>
                  </a:lnTo>
                  <a:lnTo>
                    <a:pt x="55" y="215"/>
                  </a:lnTo>
                  <a:lnTo>
                    <a:pt x="51" y="232"/>
                  </a:lnTo>
                  <a:lnTo>
                    <a:pt x="51" y="147"/>
                  </a:lnTo>
                  <a:lnTo>
                    <a:pt x="54" y="147"/>
                  </a:lnTo>
                  <a:lnTo>
                    <a:pt x="60" y="147"/>
                  </a:lnTo>
                  <a:lnTo>
                    <a:pt x="66" y="144"/>
                  </a:lnTo>
                  <a:lnTo>
                    <a:pt x="74" y="141"/>
                  </a:lnTo>
                  <a:lnTo>
                    <a:pt x="82" y="136"/>
                  </a:lnTo>
                  <a:lnTo>
                    <a:pt x="91" y="128"/>
                  </a:lnTo>
                  <a:lnTo>
                    <a:pt x="95" y="117"/>
                  </a:lnTo>
                  <a:lnTo>
                    <a:pt x="97" y="102"/>
                  </a:lnTo>
                  <a:lnTo>
                    <a:pt x="95" y="102"/>
                  </a:lnTo>
                  <a:lnTo>
                    <a:pt x="89" y="102"/>
                  </a:lnTo>
                  <a:lnTo>
                    <a:pt x="81" y="105"/>
                  </a:lnTo>
                  <a:lnTo>
                    <a:pt x="72" y="109"/>
                  </a:lnTo>
                  <a:lnTo>
                    <a:pt x="64" y="116"/>
                  </a:lnTo>
                  <a:lnTo>
                    <a:pt x="55" y="126"/>
                  </a:lnTo>
                  <a:lnTo>
                    <a:pt x="51" y="141"/>
                  </a:lnTo>
                  <a:lnTo>
                    <a:pt x="51" y="46"/>
                  </a:lnTo>
                  <a:lnTo>
                    <a:pt x="51" y="43"/>
                  </a:lnTo>
                  <a:lnTo>
                    <a:pt x="51" y="37"/>
                  </a:lnTo>
                  <a:lnTo>
                    <a:pt x="49" y="31"/>
                  </a:lnTo>
                  <a:lnTo>
                    <a:pt x="46" y="23"/>
                  </a:lnTo>
                  <a:lnTo>
                    <a:pt x="41" y="15"/>
                  </a:lnTo>
                  <a:lnTo>
                    <a:pt x="33" y="6"/>
                  </a:lnTo>
                  <a:lnTo>
                    <a:pt x="22" y="2"/>
                  </a:lnTo>
                  <a:lnTo>
                    <a:pt x="7" y="0"/>
                  </a:lnTo>
                  <a:lnTo>
                    <a:pt x="7" y="2"/>
                  </a:lnTo>
                  <a:lnTo>
                    <a:pt x="8" y="9"/>
                  </a:lnTo>
                  <a:lnTo>
                    <a:pt x="11" y="17"/>
                  </a:lnTo>
                  <a:lnTo>
                    <a:pt x="16" y="27"/>
                  </a:lnTo>
                  <a:lnTo>
                    <a:pt x="23" y="36"/>
                  </a:lnTo>
                  <a:lnTo>
                    <a:pt x="34" y="43"/>
                  </a:lnTo>
                  <a:lnTo>
                    <a:pt x="46" y="46"/>
                  </a:lnTo>
                  <a:lnTo>
                    <a:pt x="46" y="113"/>
                  </a:lnTo>
                  <a:lnTo>
                    <a:pt x="46" y="112"/>
                  </a:lnTo>
                  <a:lnTo>
                    <a:pt x="46" y="106"/>
                  </a:lnTo>
                  <a:lnTo>
                    <a:pt x="43" y="98"/>
                  </a:lnTo>
                  <a:lnTo>
                    <a:pt x="41" y="90"/>
                  </a:lnTo>
                  <a:lnTo>
                    <a:pt x="35" y="82"/>
                  </a:lnTo>
                  <a:lnTo>
                    <a:pt x="27" y="75"/>
                  </a:lnTo>
                  <a:lnTo>
                    <a:pt x="16" y="70"/>
                  </a:lnTo>
                  <a:lnTo>
                    <a:pt x="0" y="67"/>
                  </a:lnTo>
                  <a:lnTo>
                    <a:pt x="0" y="70"/>
                  </a:lnTo>
                  <a:lnTo>
                    <a:pt x="0" y="75"/>
                  </a:lnTo>
                  <a:lnTo>
                    <a:pt x="0" y="82"/>
                  </a:lnTo>
                  <a:lnTo>
                    <a:pt x="3" y="91"/>
                  </a:lnTo>
                  <a:lnTo>
                    <a:pt x="7" y="100"/>
                  </a:lnTo>
                  <a:lnTo>
                    <a:pt x="15" y="109"/>
                  </a:lnTo>
                  <a:lnTo>
                    <a:pt x="28" y="114"/>
                  </a:lnTo>
                  <a:lnTo>
                    <a:pt x="46" y="118"/>
                  </a:lnTo>
                  <a:lnTo>
                    <a:pt x="46" y="209"/>
                  </a:lnTo>
                  <a:lnTo>
                    <a:pt x="46" y="207"/>
                  </a:lnTo>
                  <a:lnTo>
                    <a:pt x="45" y="202"/>
                  </a:lnTo>
                  <a:lnTo>
                    <a:pt x="43" y="195"/>
                  </a:lnTo>
                  <a:lnTo>
                    <a:pt x="39" y="188"/>
                  </a:lnTo>
                  <a:lnTo>
                    <a:pt x="34" y="182"/>
                  </a:lnTo>
                  <a:lnTo>
                    <a:pt x="24" y="178"/>
                  </a:lnTo>
                  <a:lnTo>
                    <a:pt x="12" y="175"/>
                  </a:lnTo>
                  <a:lnTo>
                    <a:pt x="12" y="178"/>
                  </a:lnTo>
                  <a:lnTo>
                    <a:pt x="11" y="182"/>
                  </a:lnTo>
                  <a:lnTo>
                    <a:pt x="11" y="188"/>
                  </a:lnTo>
                  <a:lnTo>
                    <a:pt x="14" y="197"/>
                  </a:lnTo>
                  <a:lnTo>
                    <a:pt x="19" y="205"/>
                  </a:lnTo>
                  <a:lnTo>
                    <a:pt x="30" y="211"/>
                  </a:lnTo>
                  <a:lnTo>
                    <a:pt x="46" y="215"/>
                  </a:lnTo>
                  <a:lnTo>
                    <a:pt x="46" y="373"/>
                  </a:lnTo>
                  <a:lnTo>
                    <a:pt x="51" y="373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3099" name="Freeform 27" descr="Dark upward diagonal"/>
          <p:cNvSpPr>
            <a:spLocks/>
          </p:cNvSpPr>
          <p:nvPr/>
        </p:nvSpPr>
        <p:spPr bwMode="gray">
          <a:xfrm>
            <a:off x="85725" y="76200"/>
            <a:ext cx="8977313" cy="500063"/>
          </a:xfrm>
          <a:custGeom>
            <a:avLst/>
            <a:gdLst/>
            <a:ahLst/>
            <a:cxnLst>
              <a:cxn ang="0">
                <a:pos x="0" y="1"/>
              </a:cxn>
              <a:cxn ang="0">
                <a:pos x="5546" y="0"/>
              </a:cxn>
              <a:cxn ang="0">
                <a:pos x="5655" y="84"/>
              </a:cxn>
              <a:cxn ang="0">
                <a:pos x="5649" y="315"/>
              </a:cxn>
              <a:cxn ang="0">
                <a:pos x="1" y="314"/>
              </a:cxn>
              <a:cxn ang="0">
                <a:pos x="0" y="1"/>
              </a:cxn>
            </a:cxnLst>
            <a:rect l="0" t="0" r="r" b="b"/>
            <a:pathLst>
              <a:path w="5655" h="315">
                <a:moveTo>
                  <a:pt x="0" y="1"/>
                </a:moveTo>
                <a:lnTo>
                  <a:pt x="5546" y="0"/>
                </a:lnTo>
                <a:cubicBezTo>
                  <a:pt x="5652" y="0"/>
                  <a:pt x="5655" y="84"/>
                  <a:pt x="5655" y="84"/>
                </a:cubicBezTo>
                <a:lnTo>
                  <a:pt x="5649" y="315"/>
                </a:lnTo>
                <a:lnTo>
                  <a:pt x="1" y="314"/>
                </a:lnTo>
                <a:lnTo>
                  <a:pt x="0" y="1"/>
                </a:lnTo>
                <a:close/>
              </a:path>
            </a:pathLst>
          </a:custGeom>
          <a:pattFill prst="dkUpDiag">
            <a:fgClr>
              <a:schemeClr val="bg1">
                <a:alpha val="77000"/>
              </a:schemeClr>
            </a:fgClr>
            <a:bgClr>
              <a:schemeClr val="tx1">
                <a:alpha val="77000"/>
              </a:schemeClr>
            </a:bgClr>
          </a:patt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3100" name="Rectangle 28"/>
          <p:cNvSpPr>
            <a:spLocks noChangeArrowheads="1"/>
          </p:cNvSpPr>
          <p:nvPr/>
        </p:nvSpPr>
        <p:spPr bwMode="gray">
          <a:xfrm>
            <a:off x="114300" y="6610350"/>
            <a:ext cx="8931275" cy="163513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grpSp>
        <p:nvGrpSpPr>
          <p:cNvPr id="3146" name="Group 74"/>
          <p:cNvGrpSpPr>
            <a:grpSpLocks/>
          </p:cNvGrpSpPr>
          <p:nvPr/>
        </p:nvGrpSpPr>
        <p:grpSpPr bwMode="auto">
          <a:xfrm>
            <a:off x="85725" y="854075"/>
            <a:ext cx="8982075" cy="1131888"/>
            <a:chOff x="54" y="538"/>
            <a:chExt cx="5658" cy="713"/>
          </a:xfrm>
        </p:grpSpPr>
        <p:sp>
          <p:nvSpPr>
            <p:cNvPr id="3102" name="Freeform 30"/>
            <p:cNvSpPr>
              <a:spLocks/>
            </p:cNvSpPr>
            <p:nvPr userDrawn="1"/>
          </p:nvSpPr>
          <p:spPr bwMode="gray">
            <a:xfrm>
              <a:off x="54" y="736"/>
              <a:ext cx="5658" cy="51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446" y="0"/>
                </a:cxn>
                <a:cxn ang="0">
                  <a:pos x="5446" y="312"/>
                </a:cxn>
                <a:cxn ang="0">
                  <a:pos x="5446" y="451"/>
                </a:cxn>
                <a:cxn ang="0">
                  <a:pos x="1512" y="443"/>
                </a:cxn>
                <a:cxn ang="0">
                  <a:pos x="1288" y="584"/>
                </a:cxn>
                <a:cxn ang="0">
                  <a:pos x="0" y="590"/>
                </a:cxn>
                <a:cxn ang="0">
                  <a:pos x="0" y="0"/>
                </a:cxn>
              </a:cxnLst>
              <a:rect l="0" t="0" r="r" b="b"/>
              <a:pathLst>
                <a:path w="5446" h="590">
                  <a:moveTo>
                    <a:pt x="0" y="0"/>
                  </a:moveTo>
                  <a:lnTo>
                    <a:pt x="5446" y="0"/>
                  </a:lnTo>
                  <a:lnTo>
                    <a:pt x="5446" y="312"/>
                  </a:lnTo>
                  <a:lnTo>
                    <a:pt x="5446" y="451"/>
                  </a:lnTo>
                  <a:cubicBezTo>
                    <a:pt x="4790" y="473"/>
                    <a:pt x="2205" y="421"/>
                    <a:pt x="1512" y="443"/>
                  </a:cubicBezTo>
                  <a:lnTo>
                    <a:pt x="1288" y="584"/>
                  </a:lnTo>
                  <a:lnTo>
                    <a:pt x="0" y="5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103" name="Freeform 31"/>
            <p:cNvSpPr>
              <a:spLocks/>
            </p:cNvSpPr>
            <p:nvPr userDrawn="1"/>
          </p:nvSpPr>
          <p:spPr bwMode="gray">
            <a:xfrm>
              <a:off x="54" y="538"/>
              <a:ext cx="5658" cy="655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5657" y="0"/>
                </a:cxn>
                <a:cxn ang="0">
                  <a:pos x="5658" y="534"/>
                </a:cxn>
                <a:cxn ang="0">
                  <a:pos x="1553" y="528"/>
                </a:cxn>
                <a:cxn ang="0">
                  <a:pos x="1317" y="651"/>
                </a:cxn>
                <a:cxn ang="0">
                  <a:pos x="0" y="655"/>
                </a:cxn>
                <a:cxn ang="0">
                  <a:pos x="1" y="0"/>
                </a:cxn>
              </a:cxnLst>
              <a:rect l="0" t="0" r="r" b="b"/>
              <a:pathLst>
                <a:path w="5658" h="655">
                  <a:moveTo>
                    <a:pt x="1" y="0"/>
                  </a:moveTo>
                  <a:lnTo>
                    <a:pt x="5657" y="0"/>
                  </a:lnTo>
                  <a:lnTo>
                    <a:pt x="5658" y="534"/>
                  </a:lnTo>
                  <a:lnTo>
                    <a:pt x="1553" y="528"/>
                  </a:lnTo>
                  <a:lnTo>
                    <a:pt x="1317" y="651"/>
                  </a:lnTo>
                  <a:lnTo>
                    <a:pt x="0" y="65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104" name="Freeform 32"/>
            <p:cNvSpPr>
              <a:spLocks/>
            </p:cNvSpPr>
            <p:nvPr userDrawn="1"/>
          </p:nvSpPr>
          <p:spPr bwMode="gray">
            <a:xfrm>
              <a:off x="54" y="1062"/>
              <a:ext cx="1496" cy="98"/>
            </a:xfrm>
            <a:custGeom>
              <a:avLst/>
              <a:gdLst/>
              <a:ahLst/>
              <a:cxnLst>
                <a:cxn ang="0">
                  <a:pos x="1440" y="1"/>
                </a:cxn>
                <a:cxn ang="0">
                  <a:pos x="1261" y="112"/>
                </a:cxn>
                <a:cxn ang="0">
                  <a:pos x="0" y="110"/>
                </a:cxn>
                <a:cxn ang="0">
                  <a:pos x="0" y="49"/>
                </a:cxn>
                <a:cxn ang="0">
                  <a:pos x="1069" y="50"/>
                </a:cxn>
                <a:cxn ang="0">
                  <a:pos x="1142" y="0"/>
                </a:cxn>
                <a:cxn ang="0">
                  <a:pos x="1440" y="1"/>
                </a:cxn>
              </a:cxnLst>
              <a:rect l="0" t="0" r="r" b="b"/>
              <a:pathLst>
                <a:path w="1440" h="112">
                  <a:moveTo>
                    <a:pt x="1440" y="1"/>
                  </a:moveTo>
                  <a:lnTo>
                    <a:pt x="1261" y="112"/>
                  </a:lnTo>
                  <a:lnTo>
                    <a:pt x="0" y="110"/>
                  </a:lnTo>
                  <a:lnTo>
                    <a:pt x="0" y="49"/>
                  </a:lnTo>
                  <a:lnTo>
                    <a:pt x="1069" y="50"/>
                  </a:lnTo>
                  <a:lnTo>
                    <a:pt x="1142" y="0"/>
                  </a:lnTo>
                  <a:lnTo>
                    <a:pt x="1440" y="1"/>
                  </a:ln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3105" name="Rectangle 33"/>
          <p:cNvSpPr>
            <a:spLocks noChangeArrowheads="1"/>
          </p:cNvSpPr>
          <p:nvPr/>
        </p:nvSpPr>
        <p:spPr bwMode="gray">
          <a:xfrm>
            <a:off x="85725" y="609600"/>
            <a:ext cx="8982075" cy="185738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110" name="Rectangle 38" descr="1"/>
          <p:cNvSpPr>
            <a:spLocks noChangeArrowheads="1"/>
          </p:cNvSpPr>
          <p:nvPr/>
        </p:nvSpPr>
        <p:spPr bwMode="gray">
          <a:xfrm>
            <a:off x="4067175" y="4497388"/>
            <a:ext cx="741363" cy="742950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112" name="Rectangle 40" descr="7"/>
          <p:cNvSpPr>
            <a:spLocks noChangeArrowheads="1"/>
          </p:cNvSpPr>
          <p:nvPr/>
        </p:nvSpPr>
        <p:spPr bwMode="gray">
          <a:xfrm>
            <a:off x="3275013" y="5314950"/>
            <a:ext cx="742950" cy="742950"/>
          </a:xfrm>
          <a:prstGeom prst="rect">
            <a:avLst/>
          </a:prstGeom>
          <a:blipFill dpi="0" rotWithShape="1">
            <a:blip r:embed="rId5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114" name="Rectangle 42"/>
          <p:cNvSpPr>
            <a:spLocks noChangeArrowheads="1"/>
          </p:cNvSpPr>
          <p:nvPr/>
        </p:nvSpPr>
        <p:spPr bwMode="gray">
          <a:xfrm>
            <a:off x="3282950" y="4510088"/>
            <a:ext cx="741363" cy="744537"/>
          </a:xfrm>
          <a:prstGeom prst="rect">
            <a:avLst/>
          </a:prstGeom>
          <a:solidFill>
            <a:srgbClr val="D7D7D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109" name="Rectangle 37" descr="6"/>
          <p:cNvSpPr>
            <a:spLocks noChangeArrowheads="1"/>
          </p:cNvSpPr>
          <p:nvPr/>
        </p:nvSpPr>
        <p:spPr bwMode="gray">
          <a:xfrm>
            <a:off x="1703388" y="5314950"/>
            <a:ext cx="742950" cy="742950"/>
          </a:xfrm>
          <a:prstGeom prst="rect">
            <a:avLst/>
          </a:prstGeom>
          <a:blipFill dpi="0" rotWithShape="1">
            <a:blip r:embed="rId6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114800" y="6196013"/>
            <a:ext cx="4811713" cy="403225"/>
          </a:xfrm>
        </p:spPr>
        <p:txBody>
          <a:bodyPr/>
          <a:lstStyle>
            <a:lvl1pPr marL="0" indent="0" algn="r">
              <a:buFontTx/>
              <a:buNone/>
              <a:defRPr sz="1600" i="1">
                <a:solidFill>
                  <a:srgbClr val="FFFFFF"/>
                </a:solidFill>
                <a:latin typeface="Times New Roman" pitchFamily="18" charset="0"/>
              </a:defRPr>
            </a:lvl1pPr>
          </a:lstStyle>
          <a:p>
            <a:r>
              <a:rPr lang="zh-TW" altLang="en-US" smtClean="0"/>
              <a:t>按一下以編輯母片副標題樣式</a:t>
            </a:r>
            <a:endParaRPr lang="en-US" altLang="zh-TW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231775" y="6445250"/>
            <a:ext cx="2205038" cy="317500"/>
          </a:xfrm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2574925" y="6445250"/>
            <a:ext cx="2990850" cy="317500"/>
          </a:xfrm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5700713" y="6445250"/>
            <a:ext cx="2205037" cy="317500"/>
          </a:xfrm>
        </p:spPr>
        <p:txBody>
          <a:bodyPr/>
          <a:lstStyle>
            <a:lvl1pPr>
              <a:defRPr/>
            </a:lvl1pPr>
          </a:lstStyle>
          <a:p>
            <a:fld id="{5041A9D7-FAAD-4A75-BF81-62C6545786A7}" type="slidenum">
              <a:rPr lang="en-US" altLang="zh-TW"/>
              <a:pPr/>
              <a:t>‹#›</a:t>
            </a:fld>
            <a:endParaRPr lang="en-US" altLang="zh-TW"/>
          </a:p>
        </p:txBody>
      </p:sp>
      <p:sp>
        <p:nvSpPr>
          <p:cNvPr id="3117" name="Text Box 45"/>
          <p:cNvSpPr txBox="1">
            <a:spLocks noChangeArrowheads="1"/>
          </p:cNvSpPr>
          <p:nvPr/>
        </p:nvSpPr>
        <p:spPr bwMode="gray">
          <a:xfrm>
            <a:off x="161925" y="842963"/>
            <a:ext cx="1303338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altLang="zh-TW" sz="2200">
                <a:solidFill>
                  <a:srgbClr val="FFFFFF"/>
                </a:solidFill>
                <a:latin typeface="Arial Black" pitchFamily="34" charset="0"/>
                <a:ea typeface="新細明體" charset="-120"/>
              </a:rPr>
              <a:t>L/O/G/O</a:t>
            </a:r>
          </a:p>
        </p:txBody>
      </p:sp>
      <p:sp>
        <p:nvSpPr>
          <p:cNvPr id="3122" name="Rectangle 50"/>
          <p:cNvSpPr>
            <a:spLocks noChangeArrowheads="1"/>
          </p:cNvSpPr>
          <p:nvPr/>
        </p:nvSpPr>
        <p:spPr bwMode="gray">
          <a:xfrm>
            <a:off x="128588" y="4511675"/>
            <a:ext cx="741362" cy="742950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pic>
        <p:nvPicPr>
          <p:cNvPr id="3115" name="Picture 43" descr="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gray">
          <a:xfrm>
            <a:off x="130175" y="2911475"/>
            <a:ext cx="1347788" cy="1531938"/>
          </a:xfrm>
          <a:prstGeom prst="rect">
            <a:avLst/>
          </a:prstGeom>
          <a:noFill/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819400" y="2819400"/>
            <a:ext cx="6019800" cy="1470025"/>
          </a:xfrm>
        </p:spPr>
        <p:txBody>
          <a:bodyPr/>
          <a:lstStyle>
            <a:lvl1pPr algn="r">
              <a:defRPr sz="4800">
                <a:solidFill>
                  <a:srgbClr val="000000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altLang="zh-TW"/>
          </a:p>
        </p:txBody>
      </p:sp>
      <p:sp>
        <p:nvSpPr>
          <p:cNvPr id="3142" name="Rectangle 70" descr="2"/>
          <p:cNvSpPr>
            <a:spLocks noChangeArrowheads="1"/>
          </p:cNvSpPr>
          <p:nvPr/>
        </p:nvSpPr>
        <p:spPr bwMode="gray">
          <a:xfrm>
            <a:off x="1701800" y="3705225"/>
            <a:ext cx="744538" cy="742950"/>
          </a:xfrm>
          <a:prstGeom prst="rect">
            <a:avLst/>
          </a:prstGeom>
          <a:blipFill dpi="0" rotWithShape="1">
            <a:blip r:embed="rId8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866823-5A24-4FA6-9D1A-8B03600472FB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4A1078-D40D-4A93-B62F-B379AFE8A740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438275"/>
            <a:ext cx="4038600" cy="4733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438275"/>
            <a:ext cx="4038600" cy="4733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0BB589-8E45-4A04-AD39-FC3D64DDA8CE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76425F-569E-4395-B8B8-F4335B53EA4E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7FF5F7-0971-4780-AD6C-10FF5C7BC3F4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0C336B-1D8E-4C4A-AD87-8B7470EC0249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A5C9C9-39BF-43D6-A7F5-6C8AD870734C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2A0F12-9DE6-4331-AEFD-AF3B085F36A5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58F9F5-3288-4777-A47E-18B6896CF534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38125"/>
            <a:ext cx="2057400" cy="593407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38125"/>
            <a:ext cx="6019800" cy="593407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C8A97F-F399-4C0E-B92D-542C3C9186E4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38125"/>
            <a:ext cx="6477000" cy="8683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438275"/>
            <a:ext cx="4038600" cy="4733925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438275"/>
            <a:ext cx="4038600" cy="4733925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3048000" y="6311900"/>
            <a:ext cx="1712913" cy="290513"/>
          </a:xfrm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4830763" y="6323013"/>
            <a:ext cx="2311400" cy="290512"/>
          </a:xfrm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7116763" y="6323013"/>
            <a:ext cx="1616075" cy="290512"/>
          </a:xfrm>
        </p:spPr>
        <p:txBody>
          <a:bodyPr/>
          <a:lstStyle>
            <a:lvl1pPr>
              <a:defRPr/>
            </a:lvl1pPr>
          </a:lstStyle>
          <a:p>
            <a:fld id="{40C55074-8159-4BE4-95D6-B17408B53A6B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6553200" y="6013450"/>
            <a:ext cx="2392363" cy="563563"/>
            <a:chOff x="1566" y="164"/>
            <a:chExt cx="1455" cy="425"/>
          </a:xfrm>
        </p:grpSpPr>
        <p:sp>
          <p:nvSpPr>
            <p:cNvPr id="1032" name="Freeform 8"/>
            <p:cNvSpPr>
              <a:spLocks/>
            </p:cNvSpPr>
            <p:nvPr/>
          </p:nvSpPr>
          <p:spPr bwMode="gray">
            <a:xfrm>
              <a:off x="1892" y="468"/>
              <a:ext cx="39" cy="121"/>
            </a:xfrm>
            <a:custGeom>
              <a:avLst/>
              <a:gdLst/>
              <a:ahLst/>
              <a:cxnLst>
                <a:cxn ang="0">
                  <a:pos x="37" y="36"/>
                </a:cxn>
                <a:cxn ang="0">
                  <a:pos x="35" y="36"/>
                </a:cxn>
                <a:cxn ang="0">
                  <a:pos x="30" y="36"/>
                </a:cxn>
                <a:cxn ang="0">
                  <a:pos x="22" y="34"/>
                </a:cxn>
                <a:cxn ang="0">
                  <a:pos x="15" y="30"/>
                </a:cxn>
                <a:cxn ang="0">
                  <a:pos x="7" y="23"/>
                </a:cxn>
                <a:cxn ang="0">
                  <a:pos x="3" y="13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7" y="1"/>
                </a:cxn>
                <a:cxn ang="0">
                  <a:pos x="15" y="3"/>
                </a:cxn>
                <a:cxn ang="0">
                  <a:pos x="23" y="5"/>
                </a:cxn>
                <a:cxn ang="0">
                  <a:pos x="30" y="11"/>
                </a:cxn>
                <a:cxn ang="0">
                  <a:pos x="37" y="20"/>
                </a:cxn>
                <a:cxn ang="0">
                  <a:pos x="39" y="34"/>
                </a:cxn>
                <a:cxn ang="0">
                  <a:pos x="39" y="121"/>
                </a:cxn>
                <a:cxn ang="0">
                  <a:pos x="37" y="121"/>
                </a:cxn>
                <a:cxn ang="0">
                  <a:pos x="37" y="36"/>
                </a:cxn>
              </a:cxnLst>
              <a:rect l="0" t="0" r="r" b="b"/>
              <a:pathLst>
                <a:path w="39" h="121">
                  <a:moveTo>
                    <a:pt x="37" y="36"/>
                  </a:moveTo>
                  <a:lnTo>
                    <a:pt x="35" y="36"/>
                  </a:lnTo>
                  <a:lnTo>
                    <a:pt x="30" y="36"/>
                  </a:lnTo>
                  <a:lnTo>
                    <a:pt x="22" y="34"/>
                  </a:lnTo>
                  <a:lnTo>
                    <a:pt x="15" y="30"/>
                  </a:lnTo>
                  <a:lnTo>
                    <a:pt x="7" y="23"/>
                  </a:lnTo>
                  <a:lnTo>
                    <a:pt x="3" y="13"/>
                  </a:lnTo>
                  <a:lnTo>
                    <a:pt x="0" y="0"/>
                  </a:lnTo>
                  <a:lnTo>
                    <a:pt x="3" y="0"/>
                  </a:lnTo>
                  <a:lnTo>
                    <a:pt x="7" y="1"/>
                  </a:lnTo>
                  <a:lnTo>
                    <a:pt x="15" y="3"/>
                  </a:lnTo>
                  <a:lnTo>
                    <a:pt x="23" y="5"/>
                  </a:lnTo>
                  <a:lnTo>
                    <a:pt x="30" y="11"/>
                  </a:lnTo>
                  <a:lnTo>
                    <a:pt x="37" y="20"/>
                  </a:lnTo>
                  <a:lnTo>
                    <a:pt x="39" y="34"/>
                  </a:lnTo>
                  <a:lnTo>
                    <a:pt x="39" y="121"/>
                  </a:lnTo>
                  <a:lnTo>
                    <a:pt x="37" y="121"/>
                  </a:lnTo>
                  <a:lnTo>
                    <a:pt x="37" y="36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033" name="Freeform 9"/>
            <p:cNvSpPr>
              <a:spLocks/>
            </p:cNvSpPr>
            <p:nvPr/>
          </p:nvSpPr>
          <p:spPr bwMode="gray">
            <a:xfrm>
              <a:off x="2271" y="450"/>
              <a:ext cx="45" cy="139"/>
            </a:xfrm>
            <a:custGeom>
              <a:avLst/>
              <a:gdLst/>
              <a:ahLst/>
              <a:cxnLst>
                <a:cxn ang="0">
                  <a:pos x="3" y="42"/>
                </a:cxn>
                <a:cxn ang="0">
                  <a:pos x="6" y="42"/>
                </a:cxn>
                <a:cxn ang="0">
                  <a:pos x="12" y="42"/>
                </a:cxn>
                <a:cxn ang="0">
                  <a:pos x="20" y="39"/>
                </a:cxn>
                <a:cxn ang="0">
                  <a:pos x="29" y="35"/>
                </a:cxn>
                <a:cxn ang="0">
                  <a:pos x="37" y="27"/>
                </a:cxn>
                <a:cxn ang="0">
                  <a:pos x="43" y="17"/>
                </a:cxn>
                <a:cxn ang="0">
                  <a:pos x="45" y="2"/>
                </a:cxn>
                <a:cxn ang="0">
                  <a:pos x="43" y="0"/>
                </a:cxn>
                <a:cxn ang="0">
                  <a:pos x="37" y="2"/>
                </a:cxn>
                <a:cxn ang="0">
                  <a:pos x="29" y="3"/>
                </a:cxn>
                <a:cxn ang="0">
                  <a:pos x="19" y="7"/>
                </a:cxn>
                <a:cxn ang="0">
                  <a:pos x="11" y="14"/>
                </a:cxn>
                <a:cxn ang="0">
                  <a:pos x="4" y="23"/>
                </a:cxn>
                <a:cxn ang="0">
                  <a:pos x="0" y="39"/>
                </a:cxn>
                <a:cxn ang="0">
                  <a:pos x="0" y="139"/>
                </a:cxn>
                <a:cxn ang="0">
                  <a:pos x="3" y="139"/>
                </a:cxn>
                <a:cxn ang="0">
                  <a:pos x="3" y="42"/>
                </a:cxn>
              </a:cxnLst>
              <a:rect l="0" t="0" r="r" b="b"/>
              <a:pathLst>
                <a:path w="45" h="139">
                  <a:moveTo>
                    <a:pt x="3" y="42"/>
                  </a:moveTo>
                  <a:lnTo>
                    <a:pt x="6" y="42"/>
                  </a:lnTo>
                  <a:lnTo>
                    <a:pt x="12" y="42"/>
                  </a:lnTo>
                  <a:lnTo>
                    <a:pt x="20" y="39"/>
                  </a:lnTo>
                  <a:lnTo>
                    <a:pt x="29" y="35"/>
                  </a:lnTo>
                  <a:lnTo>
                    <a:pt x="37" y="27"/>
                  </a:lnTo>
                  <a:lnTo>
                    <a:pt x="43" y="17"/>
                  </a:lnTo>
                  <a:lnTo>
                    <a:pt x="45" y="2"/>
                  </a:lnTo>
                  <a:lnTo>
                    <a:pt x="43" y="0"/>
                  </a:lnTo>
                  <a:lnTo>
                    <a:pt x="37" y="2"/>
                  </a:lnTo>
                  <a:lnTo>
                    <a:pt x="29" y="3"/>
                  </a:lnTo>
                  <a:lnTo>
                    <a:pt x="19" y="7"/>
                  </a:lnTo>
                  <a:lnTo>
                    <a:pt x="11" y="14"/>
                  </a:lnTo>
                  <a:lnTo>
                    <a:pt x="4" y="23"/>
                  </a:lnTo>
                  <a:lnTo>
                    <a:pt x="0" y="39"/>
                  </a:lnTo>
                  <a:lnTo>
                    <a:pt x="0" y="139"/>
                  </a:lnTo>
                  <a:lnTo>
                    <a:pt x="3" y="139"/>
                  </a:lnTo>
                  <a:lnTo>
                    <a:pt x="3" y="42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034" name="Freeform 10"/>
            <p:cNvSpPr>
              <a:spLocks/>
            </p:cNvSpPr>
            <p:nvPr/>
          </p:nvSpPr>
          <p:spPr bwMode="gray">
            <a:xfrm>
              <a:off x="1765" y="378"/>
              <a:ext cx="146" cy="211"/>
            </a:xfrm>
            <a:custGeom>
              <a:avLst/>
              <a:gdLst/>
              <a:ahLst/>
              <a:cxnLst>
                <a:cxn ang="0">
                  <a:pos x="68" y="67"/>
                </a:cxn>
                <a:cxn ang="0">
                  <a:pos x="67" y="67"/>
                </a:cxn>
                <a:cxn ang="0">
                  <a:pos x="60" y="66"/>
                </a:cxn>
                <a:cxn ang="0">
                  <a:pos x="50" y="64"/>
                </a:cxn>
                <a:cxn ang="0">
                  <a:pos x="41" y="62"/>
                </a:cxn>
                <a:cxn ang="0">
                  <a:pos x="29" y="55"/>
                </a:cxn>
                <a:cxn ang="0">
                  <a:pos x="18" y="47"/>
                </a:cxn>
                <a:cxn ang="0">
                  <a:pos x="10" y="35"/>
                </a:cxn>
                <a:cxn ang="0">
                  <a:pos x="3" y="20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10" y="0"/>
                </a:cxn>
                <a:cxn ang="0">
                  <a:pos x="19" y="0"/>
                </a:cxn>
                <a:cxn ang="0">
                  <a:pos x="30" y="2"/>
                </a:cxn>
                <a:cxn ang="0">
                  <a:pos x="41" y="6"/>
                </a:cxn>
                <a:cxn ang="0">
                  <a:pos x="53" y="14"/>
                </a:cxn>
                <a:cxn ang="0">
                  <a:pos x="62" y="25"/>
                </a:cxn>
                <a:cxn ang="0">
                  <a:pos x="69" y="41"/>
                </a:cxn>
                <a:cxn ang="0">
                  <a:pos x="73" y="62"/>
                </a:cxn>
                <a:cxn ang="0">
                  <a:pos x="73" y="60"/>
                </a:cxn>
                <a:cxn ang="0">
                  <a:pos x="73" y="55"/>
                </a:cxn>
                <a:cxn ang="0">
                  <a:pos x="75" y="45"/>
                </a:cxn>
                <a:cxn ang="0">
                  <a:pos x="79" y="36"/>
                </a:cxn>
                <a:cxn ang="0">
                  <a:pos x="84" y="25"/>
                </a:cxn>
                <a:cxn ang="0">
                  <a:pos x="92" y="16"/>
                </a:cxn>
                <a:cxn ang="0">
                  <a:pos x="106" y="8"/>
                </a:cxn>
                <a:cxn ang="0">
                  <a:pos x="123" y="2"/>
                </a:cxn>
                <a:cxn ang="0">
                  <a:pos x="146" y="0"/>
                </a:cxn>
                <a:cxn ang="0">
                  <a:pos x="145" y="2"/>
                </a:cxn>
                <a:cxn ang="0">
                  <a:pos x="145" y="8"/>
                </a:cxn>
                <a:cxn ang="0">
                  <a:pos x="143" y="17"/>
                </a:cxn>
                <a:cxn ang="0">
                  <a:pos x="139" y="28"/>
                </a:cxn>
                <a:cxn ang="0">
                  <a:pos x="134" y="39"/>
                </a:cxn>
                <a:cxn ang="0">
                  <a:pos x="126" y="49"/>
                </a:cxn>
                <a:cxn ang="0">
                  <a:pos x="114" y="59"/>
                </a:cxn>
                <a:cxn ang="0">
                  <a:pos x="98" y="64"/>
                </a:cxn>
                <a:cxn ang="0">
                  <a:pos x="79" y="67"/>
                </a:cxn>
                <a:cxn ang="0">
                  <a:pos x="79" y="211"/>
                </a:cxn>
                <a:cxn ang="0">
                  <a:pos x="68" y="211"/>
                </a:cxn>
                <a:cxn ang="0">
                  <a:pos x="68" y="67"/>
                </a:cxn>
              </a:cxnLst>
              <a:rect l="0" t="0" r="r" b="b"/>
              <a:pathLst>
                <a:path w="146" h="211">
                  <a:moveTo>
                    <a:pt x="68" y="67"/>
                  </a:moveTo>
                  <a:lnTo>
                    <a:pt x="67" y="67"/>
                  </a:lnTo>
                  <a:lnTo>
                    <a:pt x="60" y="66"/>
                  </a:lnTo>
                  <a:lnTo>
                    <a:pt x="50" y="64"/>
                  </a:lnTo>
                  <a:lnTo>
                    <a:pt x="41" y="62"/>
                  </a:lnTo>
                  <a:lnTo>
                    <a:pt x="29" y="55"/>
                  </a:lnTo>
                  <a:lnTo>
                    <a:pt x="18" y="47"/>
                  </a:lnTo>
                  <a:lnTo>
                    <a:pt x="10" y="35"/>
                  </a:lnTo>
                  <a:lnTo>
                    <a:pt x="3" y="20"/>
                  </a:lnTo>
                  <a:lnTo>
                    <a:pt x="0" y="0"/>
                  </a:lnTo>
                  <a:lnTo>
                    <a:pt x="3" y="0"/>
                  </a:lnTo>
                  <a:lnTo>
                    <a:pt x="10" y="0"/>
                  </a:lnTo>
                  <a:lnTo>
                    <a:pt x="19" y="0"/>
                  </a:lnTo>
                  <a:lnTo>
                    <a:pt x="30" y="2"/>
                  </a:lnTo>
                  <a:lnTo>
                    <a:pt x="41" y="6"/>
                  </a:lnTo>
                  <a:lnTo>
                    <a:pt x="53" y="14"/>
                  </a:lnTo>
                  <a:lnTo>
                    <a:pt x="62" y="25"/>
                  </a:lnTo>
                  <a:lnTo>
                    <a:pt x="69" y="41"/>
                  </a:lnTo>
                  <a:lnTo>
                    <a:pt x="73" y="62"/>
                  </a:lnTo>
                  <a:lnTo>
                    <a:pt x="73" y="60"/>
                  </a:lnTo>
                  <a:lnTo>
                    <a:pt x="73" y="55"/>
                  </a:lnTo>
                  <a:lnTo>
                    <a:pt x="75" y="45"/>
                  </a:lnTo>
                  <a:lnTo>
                    <a:pt x="79" y="36"/>
                  </a:lnTo>
                  <a:lnTo>
                    <a:pt x="84" y="25"/>
                  </a:lnTo>
                  <a:lnTo>
                    <a:pt x="92" y="16"/>
                  </a:lnTo>
                  <a:lnTo>
                    <a:pt x="106" y="8"/>
                  </a:lnTo>
                  <a:lnTo>
                    <a:pt x="123" y="2"/>
                  </a:lnTo>
                  <a:lnTo>
                    <a:pt x="146" y="0"/>
                  </a:lnTo>
                  <a:lnTo>
                    <a:pt x="145" y="2"/>
                  </a:lnTo>
                  <a:lnTo>
                    <a:pt x="145" y="8"/>
                  </a:lnTo>
                  <a:lnTo>
                    <a:pt x="143" y="17"/>
                  </a:lnTo>
                  <a:lnTo>
                    <a:pt x="139" y="28"/>
                  </a:lnTo>
                  <a:lnTo>
                    <a:pt x="134" y="39"/>
                  </a:lnTo>
                  <a:lnTo>
                    <a:pt x="126" y="49"/>
                  </a:lnTo>
                  <a:lnTo>
                    <a:pt x="114" y="59"/>
                  </a:lnTo>
                  <a:lnTo>
                    <a:pt x="98" y="64"/>
                  </a:lnTo>
                  <a:lnTo>
                    <a:pt x="79" y="67"/>
                  </a:lnTo>
                  <a:lnTo>
                    <a:pt x="79" y="211"/>
                  </a:lnTo>
                  <a:lnTo>
                    <a:pt x="68" y="211"/>
                  </a:lnTo>
                  <a:lnTo>
                    <a:pt x="68" y="67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035" name="Freeform 11"/>
            <p:cNvSpPr>
              <a:spLocks/>
            </p:cNvSpPr>
            <p:nvPr/>
          </p:nvSpPr>
          <p:spPr bwMode="gray">
            <a:xfrm>
              <a:off x="2792" y="378"/>
              <a:ext cx="144" cy="211"/>
            </a:xfrm>
            <a:custGeom>
              <a:avLst/>
              <a:gdLst/>
              <a:ahLst/>
              <a:cxnLst>
                <a:cxn ang="0">
                  <a:pos x="67" y="67"/>
                </a:cxn>
                <a:cxn ang="0">
                  <a:pos x="66" y="67"/>
                </a:cxn>
                <a:cxn ang="0">
                  <a:pos x="59" y="66"/>
                </a:cxn>
                <a:cxn ang="0">
                  <a:pos x="50" y="64"/>
                </a:cxn>
                <a:cxn ang="0">
                  <a:pos x="39" y="62"/>
                </a:cxn>
                <a:cxn ang="0">
                  <a:pos x="28" y="55"/>
                </a:cxn>
                <a:cxn ang="0">
                  <a:pos x="17" y="47"/>
                </a:cxn>
                <a:cxn ang="0">
                  <a:pos x="9" y="35"/>
                </a:cxn>
                <a:cxn ang="0">
                  <a:pos x="2" y="2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9" y="0"/>
                </a:cxn>
                <a:cxn ang="0">
                  <a:pos x="17" y="0"/>
                </a:cxn>
                <a:cxn ang="0">
                  <a:pos x="28" y="2"/>
                </a:cxn>
                <a:cxn ang="0">
                  <a:pos x="40" y="6"/>
                </a:cxn>
                <a:cxn ang="0">
                  <a:pos x="51" y="14"/>
                </a:cxn>
                <a:cxn ang="0">
                  <a:pos x="62" y="25"/>
                </a:cxn>
                <a:cxn ang="0">
                  <a:pos x="69" y="41"/>
                </a:cxn>
                <a:cxn ang="0">
                  <a:pos x="73" y="62"/>
                </a:cxn>
                <a:cxn ang="0">
                  <a:pos x="73" y="60"/>
                </a:cxn>
                <a:cxn ang="0">
                  <a:pos x="73" y="55"/>
                </a:cxn>
                <a:cxn ang="0">
                  <a:pos x="74" y="45"/>
                </a:cxn>
                <a:cxn ang="0">
                  <a:pos x="77" y="36"/>
                </a:cxn>
                <a:cxn ang="0">
                  <a:pos x="82" y="25"/>
                </a:cxn>
                <a:cxn ang="0">
                  <a:pos x="91" y="16"/>
                </a:cxn>
                <a:cxn ang="0">
                  <a:pos x="105" y="8"/>
                </a:cxn>
                <a:cxn ang="0">
                  <a:pos x="121" y="2"/>
                </a:cxn>
                <a:cxn ang="0">
                  <a:pos x="144" y="0"/>
                </a:cxn>
                <a:cxn ang="0">
                  <a:pos x="144" y="2"/>
                </a:cxn>
                <a:cxn ang="0">
                  <a:pos x="144" y="8"/>
                </a:cxn>
                <a:cxn ang="0">
                  <a:pos x="141" y="17"/>
                </a:cxn>
                <a:cxn ang="0">
                  <a:pos x="139" y="28"/>
                </a:cxn>
                <a:cxn ang="0">
                  <a:pos x="133" y="39"/>
                </a:cxn>
                <a:cxn ang="0">
                  <a:pos x="125" y="49"/>
                </a:cxn>
                <a:cxn ang="0">
                  <a:pos x="113" y="59"/>
                </a:cxn>
                <a:cxn ang="0">
                  <a:pos x="97" y="64"/>
                </a:cxn>
                <a:cxn ang="0">
                  <a:pos x="77" y="67"/>
                </a:cxn>
                <a:cxn ang="0">
                  <a:pos x="77" y="211"/>
                </a:cxn>
                <a:cxn ang="0">
                  <a:pos x="67" y="211"/>
                </a:cxn>
                <a:cxn ang="0">
                  <a:pos x="67" y="67"/>
                </a:cxn>
              </a:cxnLst>
              <a:rect l="0" t="0" r="r" b="b"/>
              <a:pathLst>
                <a:path w="144" h="211">
                  <a:moveTo>
                    <a:pt x="67" y="67"/>
                  </a:moveTo>
                  <a:lnTo>
                    <a:pt x="66" y="67"/>
                  </a:lnTo>
                  <a:lnTo>
                    <a:pt x="59" y="66"/>
                  </a:lnTo>
                  <a:lnTo>
                    <a:pt x="50" y="64"/>
                  </a:lnTo>
                  <a:lnTo>
                    <a:pt x="39" y="62"/>
                  </a:lnTo>
                  <a:lnTo>
                    <a:pt x="28" y="55"/>
                  </a:lnTo>
                  <a:lnTo>
                    <a:pt x="17" y="47"/>
                  </a:lnTo>
                  <a:lnTo>
                    <a:pt x="9" y="35"/>
                  </a:lnTo>
                  <a:lnTo>
                    <a:pt x="2" y="20"/>
                  </a:lnTo>
                  <a:lnTo>
                    <a:pt x="0" y="0"/>
                  </a:lnTo>
                  <a:lnTo>
                    <a:pt x="2" y="0"/>
                  </a:lnTo>
                  <a:lnTo>
                    <a:pt x="9" y="0"/>
                  </a:lnTo>
                  <a:lnTo>
                    <a:pt x="17" y="0"/>
                  </a:lnTo>
                  <a:lnTo>
                    <a:pt x="28" y="2"/>
                  </a:lnTo>
                  <a:lnTo>
                    <a:pt x="40" y="6"/>
                  </a:lnTo>
                  <a:lnTo>
                    <a:pt x="51" y="14"/>
                  </a:lnTo>
                  <a:lnTo>
                    <a:pt x="62" y="25"/>
                  </a:lnTo>
                  <a:lnTo>
                    <a:pt x="69" y="41"/>
                  </a:lnTo>
                  <a:lnTo>
                    <a:pt x="73" y="62"/>
                  </a:lnTo>
                  <a:lnTo>
                    <a:pt x="73" y="60"/>
                  </a:lnTo>
                  <a:lnTo>
                    <a:pt x="73" y="55"/>
                  </a:lnTo>
                  <a:lnTo>
                    <a:pt x="74" y="45"/>
                  </a:lnTo>
                  <a:lnTo>
                    <a:pt x="77" y="36"/>
                  </a:lnTo>
                  <a:lnTo>
                    <a:pt x="82" y="25"/>
                  </a:lnTo>
                  <a:lnTo>
                    <a:pt x="91" y="16"/>
                  </a:lnTo>
                  <a:lnTo>
                    <a:pt x="105" y="8"/>
                  </a:lnTo>
                  <a:lnTo>
                    <a:pt x="121" y="2"/>
                  </a:lnTo>
                  <a:lnTo>
                    <a:pt x="144" y="0"/>
                  </a:lnTo>
                  <a:lnTo>
                    <a:pt x="144" y="2"/>
                  </a:lnTo>
                  <a:lnTo>
                    <a:pt x="144" y="8"/>
                  </a:lnTo>
                  <a:lnTo>
                    <a:pt x="141" y="17"/>
                  </a:lnTo>
                  <a:lnTo>
                    <a:pt x="139" y="28"/>
                  </a:lnTo>
                  <a:lnTo>
                    <a:pt x="133" y="39"/>
                  </a:lnTo>
                  <a:lnTo>
                    <a:pt x="125" y="49"/>
                  </a:lnTo>
                  <a:lnTo>
                    <a:pt x="113" y="59"/>
                  </a:lnTo>
                  <a:lnTo>
                    <a:pt x="97" y="64"/>
                  </a:lnTo>
                  <a:lnTo>
                    <a:pt x="77" y="67"/>
                  </a:lnTo>
                  <a:lnTo>
                    <a:pt x="77" y="211"/>
                  </a:lnTo>
                  <a:lnTo>
                    <a:pt x="67" y="211"/>
                  </a:lnTo>
                  <a:lnTo>
                    <a:pt x="67" y="67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036" name="Freeform 12"/>
            <p:cNvSpPr>
              <a:spLocks/>
            </p:cNvSpPr>
            <p:nvPr/>
          </p:nvSpPr>
          <p:spPr bwMode="gray">
            <a:xfrm>
              <a:off x="2631" y="457"/>
              <a:ext cx="89" cy="132"/>
            </a:xfrm>
            <a:custGeom>
              <a:avLst/>
              <a:gdLst/>
              <a:ahLst/>
              <a:cxnLst>
                <a:cxn ang="0">
                  <a:pos x="42" y="43"/>
                </a:cxn>
                <a:cxn ang="0">
                  <a:pos x="39" y="42"/>
                </a:cxn>
                <a:cxn ang="0">
                  <a:pos x="33" y="42"/>
                </a:cxn>
                <a:cxn ang="0">
                  <a:pos x="25" y="39"/>
                </a:cxn>
                <a:cxn ang="0">
                  <a:pos x="16" y="35"/>
                </a:cxn>
                <a:cxn ang="0">
                  <a:pos x="8" y="27"/>
                </a:cxn>
                <a:cxn ang="0">
                  <a:pos x="2" y="16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6" y="0"/>
                </a:cxn>
                <a:cxn ang="0">
                  <a:pos x="12" y="1"/>
                </a:cxn>
                <a:cxn ang="0">
                  <a:pos x="21" y="3"/>
                </a:cxn>
                <a:cxn ang="0">
                  <a:pos x="29" y="8"/>
                </a:cxn>
                <a:cxn ang="0">
                  <a:pos x="37" y="15"/>
                </a:cxn>
                <a:cxn ang="0">
                  <a:pos x="42" y="26"/>
                </a:cxn>
                <a:cxn ang="0">
                  <a:pos x="45" y="39"/>
                </a:cxn>
                <a:cxn ang="0">
                  <a:pos x="45" y="38"/>
                </a:cxn>
                <a:cxn ang="0">
                  <a:pos x="45" y="34"/>
                </a:cxn>
                <a:cxn ang="0">
                  <a:pos x="46" y="27"/>
                </a:cxn>
                <a:cxn ang="0">
                  <a:pos x="49" y="20"/>
                </a:cxn>
                <a:cxn ang="0">
                  <a:pos x="54" y="14"/>
                </a:cxn>
                <a:cxn ang="0">
                  <a:pos x="62" y="7"/>
                </a:cxn>
                <a:cxn ang="0">
                  <a:pos x="73" y="3"/>
                </a:cxn>
                <a:cxn ang="0">
                  <a:pos x="89" y="0"/>
                </a:cxn>
                <a:cxn ang="0">
                  <a:pos x="89" y="3"/>
                </a:cxn>
                <a:cxn ang="0">
                  <a:pos x="88" y="10"/>
                </a:cxn>
                <a:cxn ang="0">
                  <a:pos x="87" y="18"/>
                </a:cxn>
                <a:cxn ang="0">
                  <a:pos x="81" y="26"/>
                </a:cxn>
                <a:cxn ang="0">
                  <a:pos x="74" y="34"/>
                </a:cxn>
                <a:cxn ang="0">
                  <a:pos x="64" y="41"/>
                </a:cxn>
                <a:cxn ang="0">
                  <a:pos x="47" y="43"/>
                </a:cxn>
                <a:cxn ang="0">
                  <a:pos x="47" y="132"/>
                </a:cxn>
                <a:cxn ang="0">
                  <a:pos x="42" y="132"/>
                </a:cxn>
                <a:cxn ang="0">
                  <a:pos x="42" y="43"/>
                </a:cxn>
              </a:cxnLst>
              <a:rect l="0" t="0" r="r" b="b"/>
              <a:pathLst>
                <a:path w="89" h="132">
                  <a:moveTo>
                    <a:pt x="42" y="43"/>
                  </a:moveTo>
                  <a:lnTo>
                    <a:pt x="39" y="42"/>
                  </a:lnTo>
                  <a:lnTo>
                    <a:pt x="33" y="42"/>
                  </a:lnTo>
                  <a:lnTo>
                    <a:pt x="25" y="39"/>
                  </a:lnTo>
                  <a:lnTo>
                    <a:pt x="16" y="35"/>
                  </a:lnTo>
                  <a:lnTo>
                    <a:pt x="8" y="27"/>
                  </a:lnTo>
                  <a:lnTo>
                    <a:pt x="2" y="16"/>
                  </a:lnTo>
                  <a:lnTo>
                    <a:pt x="0" y="0"/>
                  </a:lnTo>
                  <a:lnTo>
                    <a:pt x="2" y="0"/>
                  </a:lnTo>
                  <a:lnTo>
                    <a:pt x="6" y="0"/>
                  </a:lnTo>
                  <a:lnTo>
                    <a:pt x="12" y="1"/>
                  </a:lnTo>
                  <a:lnTo>
                    <a:pt x="21" y="3"/>
                  </a:lnTo>
                  <a:lnTo>
                    <a:pt x="29" y="8"/>
                  </a:lnTo>
                  <a:lnTo>
                    <a:pt x="37" y="15"/>
                  </a:lnTo>
                  <a:lnTo>
                    <a:pt x="42" y="26"/>
                  </a:lnTo>
                  <a:lnTo>
                    <a:pt x="45" y="39"/>
                  </a:lnTo>
                  <a:lnTo>
                    <a:pt x="45" y="38"/>
                  </a:lnTo>
                  <a:lnTo>
                    <a:pt x="45" y="34"/>
                  </a:lnTo>
                  <a:lnTo>
                    <a:pt x="46" y="27"/>
                  </a:lnTo>
                  <a:lnTo>
                    <a:pt x="49" y="20"/>
                  </a:lnTo>
                  <a:lnTo>
                    <a:pt x="54" y="14"/>
                  </a:lnTo>
                  <a:lnTo>
                    <a:pt x="62" y="7"/>
                  </a:lnTo>
                  <a:lnTo>
                    <a:pt x="73" y="3"/>
                  </a:lnTo>
                  <a:lnTo>
                    <a:pt x="89" y="0"/>
                  </a:lnTo>
                  <a:lnTo>
                    <a:pt x="89" y="3"/>
                  </a:lnTo>
                  <a:lnTo>
                    <a:pt x="88" y="10"/>
                  </a:lnTo>
                  <a:lnTo>
                    <a:pt x="87" y="18"/>
                  </a:lnTo>
                  <a:lnTo>
                    <a:pt x="81" y="26"/>
                  </a:lnTo>
                  <a:lnTo>
                    <a:pt x="74" y="34"/>
                  </a:lnTo>
                  <a:lnTo>
                    <a:pt x="64" y="41"/>
                  </a:lnTo>
                  <a:lnTo>
                    <a:pt x="47" y="43"/>
                  </a:lnTo>
                  <a:lnTo>
                    <a:pt x="47" y="132"/>
                  </a:lnTo>
                  <a:lnTo>
                    <a:pt x="42" y="132"/>
                  </a:lnTo>
                  <a:lnTo>
                    <a:pt x="42" y="43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037" name="Freeform 13"/>
            <p:cNvSpPr>
              <a:spLocks/>
            </p:cNvSpPr>
            <p:nvPr/>
          </p:nvSpPr>
          <p:spPr bwMode="gray">
            <a:xfrm>
              <a:off x="2430" y="403"/>
              <a:ext cx="88" cy="186"/>
            </a:xfrm>
            <a:custGeom>
              <a:avLst/>
              <a:gdLst/>
              <a:ahLst/>
              <a:cxnLst>
                <a:cxn ang="0">
                  <a:pos x="43" y="43"/>
                </a:cxn>
                <a:cxn ang="0">
                  <a:pos x="41" y="43"/>
                </a:cxn>
                <a:cxn ang="0">
                  <a:pos x="35" y="43"/>
                </a:cxn>
                <a:cxn ang="0">
                  <a:pos x="27" y="41"/>
                </a:cxn>
                <a:cxn ang="0">
                  <a:pos x="18" y="35"/>
                </a:cxn>
                <a:cxn ang="0">
                  <a:pos x="8" y="28"/>
                </a:cxn>
                <a:cxn ang="0">
                  <a:pos x="3" y="16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8" y="0"/>
                </a:cxn>
                <a:cxn ang="0">
                  <a:pos x="17" y="1"/>
                </a:cxn>
                <a:cxn ang="0">
                  <a:pos x="26" y="6"/>
                </a:cxn>
                <a:cxn ang="0">
                  <a:pos x="35" y="12"/>
                </a:cxn>
                <a:cxn ang="0">
                  <a:pos x="42" y="24"/>
                </a:cxn>
                <a:cxn ang="0">
                  <a:pos x="48" y="41"/>
                </a:cxn>
                <a:cxn ang="0">
                  <a:pos x="48" y="90"/>
                </a:cxn>
                <a:cxn ang="0">
                  <a:pos x="48" y="88"/>
                </a:cxn>
                <a:cxn ang="0">
                  <a:pos x="48" y="82"/>
                </a:cxn>
                <a:cxn ang="0">
                  <a:pos x="50" y="74"/>
                </a:cxn>
                <a:cxn ang="0">
                  <a:pos x="54" y="66"/>
                </a:cxn>
                <a:cxn ang="0">
                  <a:pos x="61" y="58"/>
                </a:cxn>
                <a:cxn ang="0">
                  <a:pos x="72" y="53"/>
                </a:cxn>
                <a:cxn ang="0">
                  <a:pos x="87" y="50"/>
                </a:cxn>
                <a:cxn ang="0">
                  <a:pos x="88" y="51"/>
                </a:cxn>
                <a:cxn ang="0">
                  <a:pos x="88" y="57"/>
                </a:cxn>
                <a:cxn ang="0">
                  <a:pos x="87" y="64"/>
                </a:cxn>
                <a:cxn ang="0">
                  <a:pos x="84" y="72"/>
                </a:cxn>
                <a:cxn ang="0">
                  <a:pos x="80" y="80"/>
                </a:cxn>
                <a:cxn ang="0">
                  <a:pos x="73" y="86"/>
                </a:cxn>
                <a:cxn ang="0">
                  <a:pos x="62" y="92"/>
                </a:cxn>
                <a:cxn ang="0">
                  <a:pos x="48" y="93"/>
                </a:cxn>
                <a:cxn ang="0">
                  <a:pos x="48" y="186"/>
                </a:cxn>
                <a:cxn ang="0">
                  <a:pos x="43" y="186"/>
                </a:cxn>
                <a:cxn ang="0">
                  <a:pos x="43" y="143"/>
                </a:cxn>
                <a:cxn ang="0">
                  <a:pos x="42" y="143"/>
                </a:cxn>
                <a:cxn ang="0">
                  <a:pos x="37" y="142"/>
                </a:cxn>
                <a:cxn ang="0">
                  <a:pos x="29" y="140"/>
                </a:cxn>
                <a:cxn ang="0">
                  <a:pos x="22" y="136"/>
                </a:cxn>
                <a:cxn ang="0">
                  <a:pos x="14" y="130"/>
                </a:cxn>
                <a:cxn ang="0">
                  <a:pos x="8" y="120"/>
                </a:cxn>
                <a:cxn ang="0">
                  <a:pos x="7" y="105"/>
                </a:cxn>
                <a:cxn ang="0">
                  <a:pos x="8" y="105"/>
                </a:cxn>
                <a:cxn ang="0">
                  <a:pos x="12" y="107"/>
                </a:cxn>
                <a:cxn ang="0">
                  <a:pos x="19" y="108"/>
                </a:cxn>
                <a:cxn ang="0">
                  <a:pos x="26" y="111"/>
                </a:cxn>
                <a:cxn ang="0">
                  <a:pos x="34" y="117"/>
                </a:cxn>
                <a:cxn ang="0">
                  <a:pos x="39" y="127"/>
                </a:cxn>
                <a:cxn ang="0">
                  <a:pos x="43" y="140"/>
                </a:cxn>
                <a:cxn ang="0">
                  <a:pos x="43" y="43"/>
                </a:cxn>
              </a:cxnLst>
              <a:rect l="0" t="0" r="r" b="b"/>
              <a:pathLst>
                <a:path w="88" h="186">
                  <a:moveTo>
                    <a:pt x="43" y="43"/>
                  </a:moveTo>
                  <a:lnTo>
                    <a:pt x="41" y="43"/>
                  </a:lnTo>
                  <a:lnTo>
                    <a:pt x="35" y="43"/>
                  </a:lnTo>
                  <a:lnTo>
                    <a:pt x="27" y="41"/>
                  </a:lnTo>
                  <a:lnTo>
                    <a:pt x="18" y="35"/>
                  </a:lnTo>
                  <a:lnTo>
                    <a:pt x="8" y="28"/>
                  </a:lnTo>
                  <a:lnTo>
                    <a:pt x="3" y="16"/>
                  </a:lnTo>
                  <a:lnTo>
                    <a:pt x="0" y="0"/>
                  </a:lnTo>
                  <a:lnTo>
                    <a:pt x="3" y="0"/>
                  </a:lnTo>
                  <a:lnTo>
                    <a:pt x="8" y="0"/>
                  </a:lnTo>
                  <a:lnTo>
                    <a:pt x="17" y="1"/>
                  </a:lnTo>
                  <a:lnTo>
                    <a:pt x="26" y="6"/>
                  </a:lnTo>
                  <a:lnTo>
                    <a:pt x="35" y="12"/>
                  </a:lnTo>
                  <a:lnTo>
                    <a:pt x="42" y="24"/>
                  </a:lnTo>
                  <a:lnTo>
                    <a:pt x="48" y="41"/>
                  </a:lnTo>
                  <a:lnTo>
                    <a:pt x="48" y="90"/>
                  </a:lnTo>
                  <a:lnTo>
                    <a:pt x="48" y="88"/>
                  </a:lnTo>
                  <a:lnTo>
                    <a:pt x="48" y="82"/>
                  </a:lnTo>
                  <a:lnTo>
                    <a:pt x="50" y="74"/>
                  </a:lnTo>
                  <a:lnTo>
                    <a:pt x="54" y="66"/>
                  </a:lnTo>
                  <a:lnTo>
                    <a:pt x="61" y="58"/>
                  </a:lnTo>
                  <a:lnTo>
                    <a:pt x="72" y="53"/>
                  </a:lnTo>
                  <a:lnTo>
                    <a:pt x="87" y="50"/>
                  </a:lnTo>
                  <a:lnTo>
                    <a:pt x="88" y="51"/>
                  </a:lnTo>
                  <a:lnTo>
                    <a:pt x="88" y="57"/>
                  </a:lnTo>
                  <a:lnTo>
                    <a:pt x="87" y="64"/>
                  </a:lnTo>
                  <a:lnTo>
                    <a:pt x="84" y="72"/>
                  </a:lnTo>
                  <a:lnTo>
                    <a:pt x="80" y="80"/>
                  </a:lnTo>
                  <a:lnTo>
                    <a:pt x="73" y="86"/>
                  </a:lnTo>
                  <a:lnTo>
                    <a:pt x="62" y="92"/>
                  </a:lnTo>
                  <a:lnTo>
                    <a:pt x="48" y="93"/>
                  </a:lnTo>
                  <a:lnTo>
                    <a:pt x="48" y="186"/>
                  </a:lnTo>
                  <a:lnTo>
                    <a:pt x="43" y="186"/>
                  </a:lnTo>
                  <a:lnTo>
                    <a:pt x="43" y="143"/>
                  </a:lnTo>
                  <a:lnTo>
                    <a:pt x="42" y="143"/>
                  </a:lnTo>
                  <a:lnTo>
                    <a:pt x="37" y="142"/>
                  </a:lnTo>
                  <a:lnTo>
                    <a:pt x="29" y="140"/>
                  </a:lnTo>
                  <a:lnTo>
                    <a:pt x="22" y="136"/>
                  </a:lnTo>
                  <a:lnTo>
                    <a:pt x="14" y="130"/>
                  </a:lnTo>
                  <a:lnTo>
                    <a:pt x="8" y="120"/>
                  </a:lnTo>
                  <a:lnTo>
                    <a:pt x="7" y="105"/>
                  </a:lnTo>
                  <a:lnTo>
                    <a:pt x="8" y="105"/>
                  </a:lnTo>
                  <a:lnTo>
                    <a:pt x="12" y="107"/>
                  </a:lnTo>
                  <a:lnTo>
                    <a:pt x="19" y="108"/>
                  </a:lnTo>
                  <a:lnTo>
                    <a:pt x="26" y="111"/>
                  </a:lnTo>
                  <a:lnTo>
                    <a:pt x="34" y="117"/>
                  </a:lnTo>
                  <a:lnTo>
                    <a:pt x="39" y="127"/>
                  </a:lnTo>
                  <a:lnTo>
                    <a:pt x="43" y="140"/>
                  </a:lnTo>
                  <a:lnTo>
                    <a:pt x="43" y="43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038" name="Freeform 14"/>
            <p:cNvSpPr>
              <a:spLocks/>
            </p:cNvSpPr>
            <p:nvPr/>
          </p:nvSpPr>
          <p:spPr bwMode="gray">
            <a:xfrm>
              <a:off x="1914" y="233"/>
              <a:ext cx="166" cy="356"/>
            </a:xfrm>
            <a:custGeom>
              <a:avLst/>
              <a:gdLst/>
              <a:ahLst/>
              <a:cxnLst>
                <a:cxn ang="0">
                  <a:pos x="85" y="84"/>
                </a:cxn>
                <a:cxn ang="0">
                  <a:pos x="101" y="81"/>
                </a:cxn>
                <a:cxn ang="0">
                  <a:pos x="124" y="73"/>
                </a:cxn>
                <a:cxn ang="0">
                  <a:pos x="148" y="56"/>
                </a:cxn>
                <a:cxn ang="0">
                  <a:pos x="163" y="23"/>
                </a:cxn>
                <a:cxn ang="0">
                  <a:pos x="163" y="0"/>
                </a:cxn>
                <a:cxn ang="0">
                  <a:pos x="148" y="0"/>
                </a:cxn>
                <a:cxn ang="0">
                  <a:pos x="125" y="6"/>
                </a:cxn>
                <a:cxn ang="0">
                  <a:pos x="101" y="22"/>
                </a:cxn>
                <a:cxn ang="0">
                  <a:pos x="82" y="54"/>
                </a:cxn>
                <a:cxn ang="0">
                  <a:pos x="77" y="173"/>
                </a:cxn>
                <a:cxn ang="0">
                  <a:pos x="77" y="165"/>
                </a:cxn>
                <a:cxn ang="0">
                  <a:pos x="71" y="146"/>
                </a:cxn>
                <a:cxn ang="0">
                  <a:pos x="60" y="123"/>
                </a:cxn>
                <a:cxn ang="0">
                  <a:pos x="38" y="104"/>
                </a:cxn>
                <a:cxn ang="0">
                  <a:pos x="0" y="96"/>
                </a:cxn>
                <a:cxn ang="0">
                  <a:pos x="0" y="103"/>
                </a:cxn>
                <a:cxn ang="0">
                  <a:pos x="0" y="120"/>
                </a:cxn>
                <a:cxn ang="0">
                  <a:pos x="8" y="143"/>
                </a:cxn>
                <a:cxn ang="0">
                  <a:pos x="24" y="163"/>
                </a:cxn>
                <a:cxn ang="0">
                  <a:pos x="55" y="177"/>
                </a:cxn>
                <a:cxn ang="0">
                  <a:pos x="77" y="356"/>
                </a:cxn>
                <a:cxn ang="0">
                  <a:pos x="82" y="274"/>
                </a:cxn>
                <a:cxn ang="0">
                  <a:pos x="91" y="273"/>
                </a:cxn>
                <a:cxn ang="0">
                  <a:pos x="112" y="267"/>
                </a:cxn>
                <a:cxn ang="0">
                  <a:pos x="135" y="252"/>
                </a:cxn>
                <a:cxn ang="0">
                  <a:pos x="151" y="224"/>
                </a:cxn>
                <a:cxn ang="0">
                  <a:pos x="152" y="203"/>
                </a:cxn>
                <a:cxn ang="0">
                  <a:pos x="137" y="204"/>
                </a:cxn>
                <a:cxn ang="0">
                  <a:pos x="117" y="211"/>
                </a:cxn>
                <a:cxn ang="0">
                  <a:pos x="97" y="231"/>
                </a:cxn>
                <a:cxn ang="0">
                  <a:pos x="82" y="267"/>
                </a:cxn>
              </a:cxnLst>
              <a:rect l="0" t="0" r="r" b="b"/>
              <a:pathLst>
                <a:path w="166" h="356">
                  <a:moveTo>
                    <a:pt x="82" y="84"/>
                  </a:moveTo>
                  <a:lnTo>
                    <a:pt x="85" y="84"/>
                  </a:lnTo>
                  <a:lnTo>
                    <a:pt x="91" y="84"/>
                  </a:lnTo>
                  <a:lnTo>
                    <a:pt x="101" y="81"/>
                  </a:lnTo>
                  <a:lnTo>
                    <a:pt x="112" y="78"/>
                  </a:lnTo>
                  <a:lnTo>
                    <a:pt x="124" y="73"/>
                  </a:lnTo>
                  <a:lnTo>
                    <a:pt x="136" y="66"/>
                  </a:lnTo>
                  <a:lnTo>
                    <a:pt x="148" y="56"/>
                  </a:lnTo>
                  <a:lnTo>
                    <a:pt x="156" y="42"/>
                  </a:lnTo>
                  <a:lnTo>
                    <a:pt x="163" y="23"/>
                  </a:lnTo>
                  <a:lnTo>
                    <a:pt x="166" y="2"/>
                  </a:lnTo>
                  <a:lnTo>
                    <a:pt x="163" y="0"/>
                  </a:lnTo>
                  <a:lnTo>
                    <a:pt x="158" y="0"/>
                  </a:lnTo>
                  <a:lnTo>
                    <a:pt x="148" y="0"/>
                  </a:lnTo>
                  <a:lnTo>
                    <a:pt x="137" y="3"/>
                  </a:lnTo>
                  <a:lnTo>
                    <a:pt x="125" y="6"/>
                  </a:lnTo>
                  <a:lnTo>
                    <a:pt x="113" y="12"/>
                  </a:lnTo>
                  <a:lnTo>
                    <a:pt x="101" y="22"/>
                  </a:lnTo>
                  <a:lnTo>
                    <a:pt x="90" y="35"/>
                  </a:lnTo>
                  <a:lnTo>
                    <a:pt x="82" y="54"/>
                  </a:lnTo>
                  <a:lnTo>
                    <a:pt x="77" y="78"/>
                  </a:lnTo>
                  <a:lnTo>
                    <a:pt x="77" y="173"/>
                  </a:lnTo>
                  <a:lnTo>
                    <a:pt x="77" y="170"/>
                  </a:lnTo>
                  <a:lnTo>
                    <a:pt x="77" y="165"/>
                  </a:lnTo>
                  <a:lnTo>
                    <a:pt x="74" y="157"/>
                  </a:lnTo>
                  <a:lnTo>
                    <a:pt x="71" y="146"/>
                  </a:lnTo>
                  <a:lnTo>
                    <a:pt x="67" y="134"/>
                  </a:lnTo>
                  <a:lnTo>
                    <a:pt x="60" y="123"/>
                  </a:lnTo>
                  <a:lnTo>
                    <a:pt x="50" y="112"/>
                  </a:lnTo>
                  <a:lnTo>
                    <a:pt x="38" y="104"/>
                  </a:lnTo>
                  <a:lnTo>
                    <a:pt x="20" y="97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0" y="103"/>
                  </a:lnTo>
                  <a:lnTo>
                    <a:pt x="0" y="111"/>
                  </a:lnTo>
                  <a:lnTo>
                    <a:pt x="0" y="120"/>
                  </a:lnTo>
                  <a:lnTo>
                    <a:pt x="2" y="131"/>
                  </a:lnTo>
                  <a:lnTo>
                    <a:pt x="8" y="143"/>
                  </a:lnTo>
                  <a:lnTo>
                    <a:pt x="15" y="154"/>
                  </a:lnTo>
                  <a:lnTo>
                    <a:pt x="24" y="163"/>
                  </a:lnTo>
                  <a:lnTo>
                    <a:pt x="38" y="171"/>
                  </a:lnTo>
                  <a:lnTo>
                    <a:pt x="55" y="177"/>
                  </a:lnTo>
                  <a:lnTo>
                    <a:pt x="77" y="178"/>
                  </a:lnTo>
                  <a:lnTo>
                    <a:pt x="77" y="356"/>
                  </a:lnTo>
                  <a:lnTo>
                    <a:pt x="82" y="356"/>
                  </a:lnTo>
                  <a:lnTo>
                    <a:pt x="82" y="274"/>
                  </a:lnTo>
                  <a:lnTo>
                    <a:pt x="85" y="273"/>
                  </a:lnTo>
                  <a:lnTo>
                    <a:pt x="91" y="273"/>
                  </a:lnTo>
                  <a:lnTo>
                    <a:pt x="101" y="271"/>
                  </a:lnTo>
                  <a:lnTo>
                    <a:pt x="112" y="267"/>
                  </a:lnTo>
                  <a:lnTo>
                    <a:pt x="124" y="262"/>
                  </a:lnTo>
                  <a:lnTo>
                    <a:pt x="135" y="252"/>
                  </a:lnTo>
                  <a:lnTo>
                    <a:pt x="144" y="240"/>
                  </a:lnTo>
                  <a:lnTo>
                    <a:pt x="151" y="224"/>
                  </a:lnTo>
                  <a:lnTo>
                    <a:pt x="154" y="203"/>
                  </a:lnTo>
                  <a:lnTo>
                    <a:pt x="152" y="203"/>
                  </a:lnTo>
                  <a:lnTo>
                    <a:pt x="145" y="203"/>
                  </a:lnTo>
                  <a:lnTo>
                    <a:pt x="137" y="204"/>
                  </a:lnTo>
                  <a:lnTo>
                    <a:pt x="128" y="207"/>
                  </a:lnTo>
                  <a:lnTo>
                    <a:pt x="117" y="211"/>
                  </a:lnTo>
                  <a:lnTo>
                    <a:pt x="106" y="219"/>
                  </a:lnTo>
                  <a:lnTo>
                    <a:pt x="97" y="231"/>
                  </a:lnTo>
                  <a:lnTo>
                    <a:pt x="89" y="247"/>
                  </a:lnTo>
                  <a:lnTo>
                    <a:pt x="82" y="267"/>
                  </a:lnTo>
                  <a:lnTo>
                    <a:pt x="82" y="84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039" name="Freeform 15"/>
            <p:cNvSpPr>
              <a:spLocks/>
            </p:cNvSpPr>
            <p:nvPr/>
          </p:nvSpPr>
          <p:spPr bwMode="gray">
            <a:xfrm>
              <a:off x="2514" y="379"/>
              <a:ext cx="92" cy="210"/>
            </a:xfrm>
            <a:custGeom>
              <a:avLst/>
              <a:gdLst/>
              <a:ahLst/>
              <a:cxnLst>
                <a:cxn ang="0">
                  <a:pos x="43" y="162"/>
                </a:cxn>
                <a:cxn ang="0">
                  <a:pos x="36" y="160"/>
                </a:cxn>
                <a:cxn ang="0">
                  <a:pos x="23" y="155"/>
                </a:cxn>
                <a:cxn ang="0">
                  <a:pos x="12" y="141"/>
                </a:cxn>
                <a:cxn ang="0">
                  <a:pos x="12" y="129"/>
                </a:cxn>
                <a:cxn ang="0">
                  <a:pos x="23" y="132"/>
                </a:cxn>
                <a:cxn ang="0">
                  <a:pos x="38" y="145"/>
                </a:cxn>
                <a:cxn ang="0">
                  <a:pos x="43" y="108"/>
                </a:cxn>
                <a:cxn ang="0">
                  <a:pos x="35" y="106"/>
                </a:cxn>
                <a:cxn ang="0">
                  <a:pos x="20" y="101"/>
                </a:cxn>
                <a:cxn ang="0">
                  <a:pos x="7" y="83"/>
                </a:cxn>
                <a:cxn ang="0">
                  <a:pos x="7" y="70"/>
                </a:cxn>
                <a:cxn ang="0">
                  <a:pos x="17" y="71"/>
                </a:cxn>
                <a:cxn ang="0">
                  <a:pos x="31" y="81"/>
                </a:cxn>
                <a:cxn ang="0">
                  <a:pos x="43" y="105"/>
                </a:cxn>
                <a:cxn ang="0">
                  <a:pos x="40" y="43"/>
                </a:cxn>
                <a:cxn ang="0">
                  <a:pos x="26" y="39"/>
                </a:cxn>
                <a:cxn ang="0">
                  <a:pos x="8" y="27"/>
                </a:cxn>
                <a:cxn ang="0">
                  <a:pos x="0" y="0"/>
                </a:cxn>
                <a:cxn ang="0">
                  <a:pos x="7" y="0"/>
                </a:cxn>
                <a:cxn ang="0">
                  <a:pos x="23" y="5"/>
                </a:cxn>
                <a:cxn ang="0">
                  <a:pos x="39" y="23"/>
                </a:cxn>
                <a:cxn ang="0">
                  <a:pos x="46" y="38"/>
                </a:cxn>
                <a:cxn ang="0">
                  <a:pos x="51" y="24"/>
                </a:cxn>
                <a:cxn ang="0">
                  <a:pos x="66" y="8"/>
                </a:cxn>
                <a:cxn ang="0">
                  <a:pos x="92" y="0"/>
                </a:cxn>
                <a:cxn ang="0">
                  <a:pos x="90" y="8"/>
                </a:cxn>
                <a:cxn ang="0">
                  <a:pos x="82" y="25"/>
                </a:cxn>
                <a:cxn ang="0">
                  <a:pos x="63" y="40"/>
                </a:cxn>
                <a:cxn ang="0">
                  <a:pos x="49" y="124"/>
                </a:cxn>
                <a:cxn ang="0">
                  <a:pos x="50" y="116"/>
                </a:cxn>
                <a:cxn ang="0">
                  <a:pos x="59" y="100"/>
                </a:cxn>
                <a:cxn ang="0">
                  <a:pos x="81" y="92"/>
                </a:cxn>
                <a:cxn ang="0">
                  <a:pos x="80" y="98"/>
                </a:cxn>
                <a:cxn ang="0">
                  <a:pos x="73" y="114"/>
                </a:cxn>
                <a:cxn ang="0">
                  <a:pos x="59" y="127"/>
                </a:cxn>
                <a:cxn ang="0">
                  <a:pos x="49" y="210"/>
                </a:cxn>
              </a:cxnLst>
              <a:rect l="0" t="0" r="r" b="b"/>
              <a:pathLst>
                <a:path w="92" h="210">
                  <a:moveTo>
                    <a:pt x="43" y="210"/>
                  </a:moveTo>
                  <a:lnTo>
                    <a:pt x="43" y="162"/>
                  </a:lnTo>
                  <a:lnTo>
                    <a:pt x="40" y="162"/>
                  </a:lnTo>
                  <a:lnTo>
                    <a:pt x="36" y="160"/>
                  </a:lnTo>
                  <a:lnTo>
                    <a:pt x="30" y="159"/>
                  </a:lnTo>
                  <a:lnTo>
                    <a:pt x="23" y="155"/>
                  </a:lnTo>
                  <a:lnTo>
                    <a:pt x="16" y="150"/>
                  </a:lnTo>
                  <a:lnTo>
                    <a:pt x="12" y="141"/>
                  </a:lnTo>
                  <a:lnTo>
                    <a:pt x="11" y="129"/>
                  </a:lnTo>
                  <a:lnTo>
                    <a:pt x="12" y="129"/>
                  </a:lnTo>
                  <a:lnTo>
                    <a:pt x="16" y="129"/>
                  </a:lnTo>
                  <a:lnTo>
                    <a:pt x="23" y="132"/>
                  </a:lnTo>
                  <a:lnTo>
                    <a:pt x="31" y="137"/>
                  </a:lnTo>
                  <a:lnTo>
                    <a:pt x="38" y="145"/>
                  </a:lnTo>
                  <a:lnTo>
                    <a:pt x="43" y="159"/>
                  </a:lnTo>
                  <a:lnTo>
                    <a:pt x="43" y="108"/>
                  </a:lnTo>
                  <a:lnTo>
                    <a:pt x="40" y="108"/>
                  </a:lnTo>
                  <a:lnTo>
                    <a:pt x="35" y="106"/>
                  </a:lnTo>
                  <a:lnTo>
                    <a:pt x="28" y="105"/>
                  </a:lnTo>
                  <a:lnTo>
                    <a:pt x="20" y="101"/>
                  </a:lnTo>
                  <a:lnTo>
                    <a:pt x="12" y="94"/>
                  </a:lnTo>
                  <a:lnTo>
                    <a:pt x="7" y="83"/>
                  </a:lnTo>
                  <a:lnTo>
                    <a:pt x="5" y="70"/>
                  </a:lnTo>
                  <a:lnTo>
                    <a:pt x="7" y="70"/>
                  </a:lnTo>
                  <a:lnTo>
                    <a:pt x="11" y="70"/>
                  </a:lnTo>
                  <a:lnTo>
                    <a:pt x="17" y="71"/>
                  </a:lnTo>
                  <a:lnTo>
                    <a:pt x="24" y="74"/>
                  </a:lnTo>
                  <a:lnTo>
                    <a:pt x="31" y="81"/>
                  </a:lnTo>
                  <a:lnTo>
                    <a:pt x="38" y="90"/>
                  </a:lnTo>
                  <a:lnTo>
                    <a:pt x="43" y="105"/>
                  </a:lnTo>
                  <a:lnTo>
                    <a:pt x="43" y="43"/>
                  </a:lnTo>
                  <a:lnTo>
                    <a:pt x="40" y="43"/>
                  </a:lnTo>
                  <a:lnTo>
                    <a:pt x="34" y="42"/>
                  </a:lnTo>
                  <a:lnTo>
                    <a:pt x="26" y="39"/>
                  </a:lnTo>
                  <a:lnTo>
                    <a:pt x="16" y="35"/>
                  </a:lnTo>
                  <a:lnTo>
                    <a:pt x="8" y="27"/>
                  </a:lnTo>
                  <a:lnTo>
                    <a:pt x="1" y="16"/>
                  </a:lnTo>
                  <a:lnTo>
                    <a:pt x="0" y="0"/>
                  </a:lnTo>
                  <a:lnTo>
                    <a:pt x="1" y="0"/>
                  </a:lnTo>
                  <a:lnTo>
                    <a:pt x="7" y="0"/>
                  </a:lnTo>
                  <a:lnTo>
                    <a:pt x="13" y="1"/>
                  </a:lnTo>
                  <a:lnTo>
                    <a:pt x="23" y="5"/>
                  </a:lnTo>
                  <a:lnTo>
                    <a:pt x="31" y="12"/>
                  </a:lnTo>
                  <a:lnTo>
                    <a:pt x="39" y="23"/>
                  </a:lnTo>
                  <a:lnTo>
                    <a:pt x="46" y="40"/>
                  </a:lnTo>
                  <a:lnTo>
                    <a:pt x="46" y="38"/>
                  </a:lnTo>
                  <a:lnTo>
                    <a:pt x="49" y="32"/>
                  </a:lnTo>
                  <a:lnTo>
                    <a:pt x="51" y="24"/>
                  </a:lnTo>
                  <a:lnTo>
                    <a:pt x="58" y="15"/>
                  </a:lnTo>
                  <a:lnTo>
                    <a:pt x="66" y="8"/>
                  </a:lnTo>
                  <a:lnTo>
                    <a:pt x="77" y="1"/>
                  </a:lnTo>
                  <a:lnTo>
                    <a:pt x="92" y="0"/>
                  </a:lnTo>
                  <a:lnTo>
                    <a:pt x="92" y="1"/>
                  </a:lnTo>
                  <a:lnTo>
                    <a:pt x="90" y="8"/>
                  </a:lnTo>
                  <a:lnTo>
                    <a:pt x="88" y="16"/>
                  </a:lnTo>
                  <a:lnTo>
                    <a:pt x="82" y="25"/>
                  </a:lnTo>
                  <a:lnTo>
                    <a:pt x="74" y="34"/>
                  </a:lnTo>
                  <a:lnTo>
                    <a:pt x="63" y="40"/>
                  </a:lnTo>
                  <a:lnTo>
                    <a:pt x="49" y="43"/>
                  </a:lnTo>
                  <a:lnTo>
                    <a:pt x="49" y="124"/>
                  </a:lnTo>
                  <a:lnTo>
                    <a:pt x="49" y="121"/>
                  </a:lnTo>
                  <a:lnTo>
                    <a:pt x="50" y="116"/>
                  </a:lnTo>
                  <a:lnTo>
                    <a:pt x="53" y="108"/>
                  </a:lnTo>
                  <a:lnTo>
                    <a:pt x="59" y="100"/>
                  </a:lnTo>
                  <a:lnTo>
                    <a:pt x="67" y="94"/>
                  </a:lnTo>
                  <a:lnTo>
                    <a:pt x="81" y="92"/>
                  </a:lnTo>
                  <a:lnTo>
                    <a:pt x="81" y="93"/>
                  </a:lnTo>
                  <a:lnTo>
                    <a:pt x="80" y="98"/>
                  </a:lnTo>
                  <a:lnTo>
                    <a:pt x="77" y="106"/>
                  </a:lnTo>
                  <a:lnTo>
                    <a:pt x="73" y="114"/>
                  </a:lnTo>
                  <a:lnTo>
                    <a:pt x="67" y="121"/>
                  </a:lnTo>
                  <a:lnTo>
                    <a:pt x="59" y="127"/>
                  </a:lnTo>
                  <a:lnTo>
                    <a:pt x="49" y="129"/>
                  </a:lnTo>
                  <a:lnTo>
                    <a:pt x="49" y="210"/>
                  </a:lnTo>
                  <a:lnTo>
                    <a:pt x="43" y="210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040" name="Freeform 16"/>
            <p:cNvSpPr>
              <a:spLocks/>
            </p:cNvSpPr>
            <p:nvPr/>
          </p:nvSpPr>
          <p:spPr bwMode="gray">
            <a:xfrm>
              <a:off x="1566" y="297"/>
              <a:ext cx="128" cy="292"/>
            </a:xfrm>
            <a:custGeom>
              <a:avLst/>
              <a:gdLst/>
              <a:ahLst/>
              <a:cxnLst>
                <a:cxn ang="0">
                  <a:pos x="61" y="225"/>
                </a:cxn>
                <a:cxn ang="0">
                  <a:pos x="54" y="225"/>
                </a:cxn>
                <a:cxn ang="0">
                  <a:pos x="38" y="219"/>
                </a:cxn>
                <a:cxn ang="0">
                  <a:pos x="23" y="206"/>
                </a:cxn>
                <a:cxn ang="0">
                  <a:pos x="15" y="180"/>
                </a:cxn>
                <a:cxn ang="0">
                  <a:pos x="23" y="180"/>
                </a:cxn>
                <a:cxn ang="0">
                  <a:pos x="38" y="186"/>
                </a:cxn>
                <a:cxn ang="0">
                  <a:pos x="54" y="205"/>
                </a:cxn>
                <a:cxn ang="0">
                  <a:pos x="61" y="151"/>
                </a:cxn>
                <a:cxn ang="0">
                  <a:pos x="52" y="149"/>
                </a:cxn>
                <a:cxn ang="0">
                  <a:pos x="34" y="144"/>
                </a:cxn>
                <a:cxn ang="0">
                  <a:pos x="16" y="128"/>
                </a:cxn>
                <a:cxn ang="0">
                  <a:pos x="8" y="98"/>
                </a:cxn>
                <a:cxn ang="0">
                  <a:pos x="15" y="97"/>
                </a:cxn>
                <a:cxn ang="0">
                  <a:pos x="29" y="101"/>
                </a:cxn>
                <a:cxn ang="0">
                  <a:pos x="47" y="116"/>
                </a:cxn>
                <a:cxn ang="0">
                  <a:pos x="61" y="147"/>
                </a:cxn>
                <a:cxn ang="0">
                  <a:pos x="58" y="60"/>
                </a:cxn>
                <a:cxn ang="0">
                  <a:pos x="44" y="58"/>
                </a:cxn>
                <a:cxn ang="0">
                  <a:pos x="25" y="50"/>
                </a:cxn>
                <a:cxn ang="0">
                  <a:pos x="8" y="32"/>
                </a:cxn>
                <a:cxn ang="0">
                  <a:pos x="0" y="0"/>
                </a:cxn>
                <a:cxn ang="0">
                  <a:pos x="8" y="0"/>
                </a:cxn>
                <a:cxn ang="0">
                  <a:pos x="27" y="5"/>
                </a:cxn>
                <a:cxn ang="0">
                  <a:pos x="48" y="21"/>
                </a:cxn>
                <a:cxn ang="0">
                  <a:pos x="65" y="56"/>
                </a:cxn>
                <a:cxn ang="0">
                  <a:pos x="66" y="48"/>
                </a:cxn>
                <a:cxn ang="0">
                  <a:pos x="77" y="28"/>
                </a:cxn>
                <a:cxn ang="0">
                  <a:pos x="96" y="9"/>
                </a:cxn>
                <a:cxn ang="0">
                  <a:pos x="128" y="0"/>
                </a:cxn>
                <a:cxn ang="0">
                  <a:pos x="127" y="9"/>
                </a:cxn>
                <a:cxn ang="0">
                  <a:pos x="119" y="31"/>
                </a:cxn>
                <a:cxn ang="0">
                  <a:pos x="101" y="51"/>
                </a:cxn>
                <a:cxn ang="0">
                  <a:pos x="67" y="60"/>
                </a:cxn>
                <a:cxn ang="0">
                  <a:pos x="69" y="170"/>
                </a:cxn>
                <a:cxn ang="0">
                  <a:pos x="73" y="155"/>
                </a:cxn>
                <a:cxn ang="0">
                  <a:pos x="86" y="136"/>
                </a:cxn>
                <a:cxn ang="0">
                  <a:pos x="113" y="128"/>
                </a:cxn>
                <a:cxn ang="0">
                  <a:pos x="112" y="136"/>
                </a:cxn>
                <a:cxn ang="0">
                  <a:pos x="105" y="153"/>
                </a:cxn>
                <a:cxn ang="0">
                  <a:pos x="92" y="172"/>
                </a:cxn>
                <a:cxn ang="0">
                  <a:pos x="67" y="180"/>
                </a:cxn>
                <a:cxn ang="0">
                  <a:pos x="61" y="292"/>
                </a:cxn>
              </a:cxnLst>
              <a:rect l="0" t="0" r="r" b="b"/>
              <a:pathLst>
                <a:path w="128" h="292">
                  <a:moveTo>
                    <a:pt x="61" y="292"/>
                  </a:moveTo>
                  <a:lnTo>
                    <a:pt x="61" y="225"/>
                  </a:lnTo>
                  <a:lnTo>
                    <a:pt x="58" y="225"/>
                  </a:lnTo>
                  <a:lnTo>
                    <a:pt x="54" y="225"/>
                  </a:lnTo>
                  <a:lnTo>
                    <a:pt x="46" y="222"/>
                  </a:lnTo>
                  <a:lnTo>
                    <a:pt x="38" y="219"/>
                  </a:lnTo>
                  <a:lnTo>
                    <a:pt x="29" y="214"/>
                  </a:lnTo>
                  <a:lnTo>
                    <a:pt x="23" y="206"/>
                  </a:lnTo>
                  <a:lnTo>
                    <a:pt x="17" y="195"/>
                  </a:lnTo>
                  <a:lnTo>
                    <a:pt x="15" y="180"/>
                  </a:lnTo>
                  <a:lnTo>
                    <a:pt x="17" y="180"/>
                  </a:lnTo>
                  <a:lnTo>
                    <a:pt x="23" y="180"/>
                  </a:lnTo>
                  <a:lnTo>
                    <a:pt x="29" y="182"/>
                  </a:lnTo>
                  <a:lnTo>
                    <a:pt x="38" y="186"/>
                  </a:lnTo>
                  <a:lnTo>
                    <a:pt x="47" y="194"/>
                  </a:lnTo>
                  <a:lnTo>
                    <a:pt x="54" y="205"/>
                  </a:lnTo>
                  <a:lnTo>
                    <a:pt x="61" y="221"/>
                  </a:lnTo>
                  <a:lnTo>
                    <a:pt x="61" y="151"/>
                  </a:lnTo>
                  <a:lnTo>
                    <a:pt x="58" y="149"/>
                  </a:lnTo>
                  <a:lnTo>
                    <a:pt x="52" y="149"/>
                  </a:lnTo>
                  <a:lnTo>
                    <a:pt x="44" y="147"/>
                  </a:lnTo>
                  <a:lnTo>
                    <a:pt x="34" y="144"/>
                  </a:lnTo>
                  <a:lnTo>
                    <a:pt x="24" y="137"/>
                  </a:lnTo>
                  <a:lnTo>
                    <a:pt x="16" y="128"/>
                  </a:lnTo>
                  <a:lnTo>
                    <a:pt x="11" y="114"/>
                  </a:lnTo>
                  <a:lnTo>
                    <a:pt x="8" y="98"/>
                  </a:lnTo>
                  <a:lnTo>
                    <a:pt x="9" y="97"/>
                  </a:lnTo>
                  <a:lnTo>
                    <a:pt x="15" y="97"/>
                  </a:lnTo>
                  <a:lnTo>
                    <a:pt x="21" y="98"/>
                  </a:lnTo>
                  <a:lnTo>
                    <a:pt x="29" y="101"/>
                  </a:lnTo>
                  <a:lnTo>
                    <a:pt x="39" y="106"/>
                  </a:lnTo>
                  <a:lnTo>
                    <a:pt x="47" y="116"/>
                  </a:lnTo>
                  <a:lnTo>
                    <a:pt x="55" y="128"/>
                  </a:lnTo>
                  <a:lnTo>
                    <a:pt x="61" y="147"/>
                  </a:lnTo>
                  <a:lnTo>
                    <a:pt x="61" y="60"/>
                  </a:lnTo>
                  <a:lnTo>
                    <a:pt x="58" y="60"/>
                  </a:lnTo>
                  <a:lnTo>
                    <a:pt x="52" y="59"/>
                  </a:lnTo>
                  <a:lnTo>
                    <a:pt x="44" y="58"/>
                  </a:lnTo>
                  <a:lnTo>
                    <a:pt x="35" y="55"/>
                  </a:lnTo>
                  <a:lnTo>
                    <a:pt x="25" y="50"/>
                  </a:lnTo>
                  <a:lnTo>
                    <a:pt x="16" y="43"/>
                  </a:lnTo>
                  <a:lnTo>
                    <a:pt x="8" y="32"/>
                  </a:lnTo>
                  <a:lnTo>
                    <a:pt x="3" y="19"/>
                  </a:lnTo>
                  <a:lnTo>
                    <a:pt x="0" y="0"/>
                  </a:lnTo>
                  <a:lnTo>
                    <a:pt x="3" y="0"/>
                  </a:lnTo>
                  <a:lnTo>
                    <a:pt x="8" y="0"/>
                  </a:lnTo>
                  <a:lnTo>
                    <a:pt x="16" y="1"/>
                  </a:lnTo>
                  <a:lnTo>
                    <a:pt x="27" y="5"/>
                  </a:lnTo>
                  <a:lnTo>
                    <a:pt x="38" y="10"/>
                  </a:lnTo>
                  <a:lnTo>
                    <a:pt x="48" y="21"/>
                  </a:lnTo>
                  <a:lnTo>
                    <a:pt x="56" y="36"/>
                  </a:lnTo>
                  <a:lnTo>
                    <a:pt x="65" y="56"/>
                  </a:lnTo>
                  <a:lnTo>
                    <a:pt x="65" y="54"/>
                  </a:lnTo>
                  <a:lnTo>
                    <a:pt x="66" y="48"/>
                  </a:lnTo>
                  <a:lnTo>
                    <a:pt x="70" y="39"/>
                  </a:lnTo>
                  <a:lnTo>
                    <a:pt x="77" y="28"/>
                  </a:lnTo>
                  <a:lnTo>
                    <a:pt x="85" y="19"/>
                  </a:lnTo>
                  <a:lnTo>
                    <a:pt x="96" y="9"/>
                  </a:lnTo>
                  <a:lnTo>
                    <a:pt x="110" y="2"/>
                  </a:lnTo>
                  <a:lnTo>
                    <a:pt x="128" y="0"/>
                  </a:lnTo>
                  <a:lnTo>
                    <a:pt x="128" y="2"/>
                  </a:lnTo>
                  <a:lnTo>
                    <a:pt x="127" y="9"/>
                  </a:lnTo>
                  <a:lnTo>
                    <a:pt x="124" y="19"/>
                  </a:lnTo>
                  <a:lnTo>
                    <a:pt x="119" y="31"/>
                  </a:lnTo>
                  <a:lnTo>
                    <a:pt x="112" y="41"/>
                  </a:lnTo>
                  <a:lnTo>
                    <a:pt x="101" y="51"/>
                  </a:lnTo>
                  <a:lnTo>
                    <a:pt x="86" y="58"/>
                  </a:lnTo>
                  <a:lnTo>
                    <a:pt x="67" y="60"/>
                  </a:lnTo>
                  <a:lnTo>
                    <a:pt x="67" y="172"/>
                  </a:lnTo>
                  <a:lnTo>
                    <a:pt x="69" y="170"/>
                  </a:lnTo>
                  <a:lnTo>
                    <a:pt x="70" y="164"/>
                  </a:lnTo>
                  <a:lnTo>
                    <a:pt x="73" y="155"/>
                  </a:lnTo>
                  <a:lnTo>
                    <a:pt x="78" y="145"/>
                  </a:lnTo>
                  <a:lnTo>
                    <a:pt x="86" y="136"/>
                  </a:lnTo>
                  <a:lnTo>
                    <a:pt x="97" y="130"/>
                  </a:lnTo>
                  <a:lnTo>
                    <a:pt x="113" y="128"/>
                  </a:lnTo>
                  <a:lnTo>
                    <a:pt x="113" y="130"/>
                  </a:lnTo>
                  <a:lnTo>
                    <a:pt x="112" y="136"/>
                  </a:lnTo>
                  <a:lnTo>
                    <a:pt x="109" y="144"/>
                  </a:lnTo>
                  <a:lnTo>
                    <a:pt x="105" y="153"/>
                  </a:lnTo>
                  <a:lnTo>
                    <a:pt x="100" y="163"/>
                  </a:lnTo>
                  <a:lnTo>
                    <a:pt x="92" y="172"/>
                  </a:lnTo>
                  <a:lnTo>
                    <a:pt x="82" y="178"/>
                  </a:lnTo>
                  <a:lnTo>
                    <a:pt x="67" y="180"/>
                  </a:lnTo>
                  <a:lnTo>
                    <a:pt x="67" y="292"/>
                  </a:lnTo>
                  <a:lnTo>
                    <a:pt x="61" y="292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041" name="Freeform 17"/>
            <p:cNvSpPr>
              <a:spLocks/>
            </p:cNvSpPr>
            <p:nvPr/>
          </p:nvSpPr>
          <p:spPr bwMode="gray">
            <a:xfrm>
              <a:off x="2596" y="332"/>
              <a:ext cx="68" cy="257"/>
            </a:xfrm>
            <a:custGeom>
              <a:avLst/>
              <a:gdLst/>
              <a:ahLst/>
              <a:cxnLst>
                <a:cxn ang="0">
                  <a:pos x="31" y="164"/>
                </a:cxn>
                <a:cxn ang="0">
                  <a:pos x="23" y="163"/>
                </a:cxn>
                <a:cxn ang="0">
                  <a:pos x="8" y="155"/>
                </a:cxn>
                <a:cxn ang="0">
                  <a:pos x="0" y="132"/>
                </a:cxn>
                <a:cxn ang="0">
                  <a:pos x="7" y="132"/>
                </a:cxn>
                <a:cxn ang="0">
                  <a:pos x="22" y="139"/>
                </a:cxn>
                <a:cxn ang="0">
                  <a:pos x="31" y="160"/>
                </a:cxn>
                <a:cxn ang="0">
                  <a:pos x="29" y="101"/>
                </a:cxn>
                <a:cxn ang="0">
                  <a:pos x="16" y="97"/>
                </a:cxn>
                <a:cxn ang="0">
                  <a:pos x="3" y="83"/>
                </a:cxn>
                <a:cxn ang="0">
                  <a:pos x="3" y="70"/>
                </a:cxn>
                <a:cxn ang="0">
                  <a:pos x="15" y="74"/>
                </a:cxn>
                <a:cxn ang="0">
                  <a:pos x="27" y="86"/>
                </a:cxn>
                <a:cxn ang="0">
                  <a:pos x="31" y="31"/>
                </a:cxn>
                <a:cxn ang="0">
                  <a:pos x="33" y="23"/>
                </a:cxn>
                <a:cxn ang="0">
                  <a:pos x="41" y="8"/>
                </a:cxn>
                <a:cxn ang="0">
                  <a:pos x="62" y="0"/>
                </a:cxn>
                <a:cxn ang="0">
                  <a:pos x="61" y="8"/>
                </a:cxn>
                <a:cxn ang="0">
                  <a:pos x="53" y="23"/>
                </a:cxn>
                <a:cxn ang="0">
                  <a:pos x="35" y="31"/>
                </a:cxn>
                <a:cxn ang="0">
                  <a:pos x="35" y="75"/>
                </a:cxn>
                <a:cxn ang="0">
                  <a:pos x="39" y="62"/>
                </a:cxn>
                <a:cxn ang="0">
                  <a:pos x="54" y="48"/>
                </a:cxn>
                <a:cxn ang="0">
                  <a:pos x="68" y="48"/>
                </a:cxn>
                <a:cxn ang="0">
                  <a:pos x="66" y="59"/>
                </a:cxn>
                <a:cxn ang="0">
                  <a:pos x="58" y="72"/>
                </a:cxn>
                <a:cxn ang="0">
                  <a:pos x="35" y="82"/>
                </a:cxn>
                <a:cxn ang="0">
                  <a:pos x="35" y="143"/>
                </a:cxn>
                <a:cxn ang="0">
                  <a:pos x="38" y="132"/>
                </a:cxn>
                <a:cxn ang="0">
                  <a:pos x="49" y="122"/>
                </a:cxn>
                <a:cxn ang="0">
                  <a:pos x="60" y="122"/>
                </a:cxn>
                <a:cxn ang="0">
                  <a:pos x="58" y="133"/>
                </a:cxn>
                <a:cxn ang="0">
                  <a:pos x="47" y="144"/>
                </a:cxn>
                <a:cxn ang="0">
                  <a:pos x="35" y="257"/>
                </a:cxn>
              </a:cxnLst>
              <a:rect l="0" t="0" r="r" b="b"/>
              <a:pathLst>
                <a:path w="68" h="257">
                  <a:moveTo>
                    <a:pt x="31" y="257"/>
                  </a:moveTo>
                  <a:lnTo>
                    <a:pt x="31" y="164"/>
                  </a:lnTo>
                  <a:lnTo>
                    <a:pt x="29" y="163"/>
                  </a:lnTo>
                  <a:lnTo>
                    <a:pt x="23" y="163"/>
                  </a:lnTo>
                  <a:lnTo>
                    <a:pt x="16" y="160"/>
                  </a:lnTo>
                  <a:lnTo>
                    <a:pt x="8" y="155"/>
                  </a:lnTo>
                  <a:lnTo>
                    <a:pt x="3" y="145"/>
                  </a:lnTo>
                  <a:lnTo>
                    <a:pt x="0" y="132"/>
                  </a:lnTo>
                  <a:lnTo>
                    <a:pt x="3" y="132"/>
                  </a:lnTo>
                  <a:lnTo>
                    <a:pt x="7" y="132"/>
                  </a:lnTo>
                  <a:lnTo>
                    <a:pt x="15" y="135"/>
                  </a:lnTo>
                  <a:lnTo>
                    <a:pt x="22" y="139"/>
                  </a:lnTo>
                  <a:lnTo>
                    <a:pt x="27" y="147"/>
                  </a:lnTo>
                  <a:lnTo>
                    <a:pt x="31" y="160"/>
                  </a:lnTo>
                  <a:lnTo>
                    <a:pt x="31" y="101"/>
                  </a:lnTo>
                  <a:lnTo>
                    <a:pt x="29" y="101"/>
                  </a:lnTo>
                  <a:lnTo>
                    <a:pt x="23" y="99"/>
                  </a:lnTo>
                  <a:lnTo>
                    <a:pt x="16" y="97"/>
                  </a:lnTo>
                  <a:lnTo>
                    <a:pt x="8" y="91"/>
                  </a:lnTo>
                  <a:lnTo>
                    <a:pt x="3" y="83"/>
                  </a:lnTo>
                  <a:lnTo>
                    <a:pt x="0" y="70"/>
                  </a:lnTo>
                  <a:lnTo>
                    <a:pt x="3" y="70"/>
                  </a:lnTo>
                  <a:lnTo>
                    <a:pt x="7" y="71"/>
                  </a:lnTo>
                  <a:lnTo>
                    <a:pt x="15" y="74"/>
                  </a:lnTo>
                  <a:lnTo>
                    <a:pt x="22" y="78"/>
                  </a:lnTo>
                  <a:lnTo>
                    <a:pt x="27" y="86"/>
                  </a:lnTo>
                  <a:lnTo>
                    <a:pt x="31" y="97"/>
                  </a:lnTo>
                  <a:lnTo>
                    <a:pt x="31" y="31"/>
                  </a:lnTo>
                  <a:lnTo>
                    <a:pt x="31" y="28"/>
                  </a:lnTo>
                  <a:lnTo>
                    <a:pt x="33" y="23"/>
                  </a:lnTo>
                  <a:lnTo>
                    <a:pt x="35" y="15"/>
                  </a:lnTo>
                  <a:lnTo>
                    <a:pt x="41" y="8"/>
                  </a:lnTo>
                  <a:lnTo>
                    <a:pt x="50" y="2"/>
                  </a:lnTo>
                  <a:lnTo>
                    <a:pt x="62" y="0"/>
                  </a:lnTo>
                  <a:lnTo>
                    <a:pt x="62" y="2"/>
                  </a:lnTo>
                  <a:lnTo>
                    <a:pt x="61" y="8"/>
                  </a:lnTo>
                  <a:lnTo>
                    <a:pt x="58" y="15"/>
                  </a:lnTo>
                  <a:lnTo>
                    <a:pt x="53" y="23"/>
                  </a:lnTo>
                  <a:lnTo>
                    <a:pt x="46" y="28"/>
                  </a:lnTo>
                  <a:lnTo>
                    <a:pt x="35" y="31"/>
                  </a:lnTo>
                  <a:lnTo>
                    <a:pt x="35" y="78"/>
                  </a:lnTo>
                  <a:lnTo>
                    <a:pt x="35" y="75"/>
                  </a:lnTo>
                  <a:lnTo>
                    <a:pt x="37" y="70"/>
                  </a:lnTo>
                  <a:lnTo>
                    <a:pt x="39" y="62"/>
                  </a:lnTo>
                  <a:lnTo>
                    <a:pt x="45" y="55"/>
                  </a:lnTo>
                  <a:lnTo>
                    <a:pt x="54" y="48"/>
                  </a:lnTo>
                  <a:lnTo>
                    <a:pt x="66" y="47"/>
                  </a:lnTo>
                  <a:lnTo>
                    <a:pt x="68" y="48"/>
                  </a:lnTo>
                  <a:lnTo>
                    <a:pt x="68" y="52"/>
                  </a:lnTo>
                  <a:lnTo>
                    <a:pt x="66" y="59"/>
                  </a:lnTo>
                  <a:lnTo>
                    <a:pt x="64" y="66"/>
                  </a:lnTo>
                  <a:lnTo>
                    <a:pt x="58" y="72"/>
                  </a:lnTo>
                  <a:lnTo>
                    <a:pt x="50" y="78"/>
                  </a:lnTo>
                  <a:lnTo>
                    <a:pt x="35" y="82"/>
                  </a:lnTo>
                  <a:lnTo>
                    <a:pt x="35" y="144"/>
                  </a:lnTo>
                  <a:lnTo>
                    <a:pt x="35" y="143"/>
                  </a:lnTo>
                  <a:lnTo>
                    <a:pt x="37" y="139"/>
                  </a:lnTo>
                  <a:lnTo>
                    <a:pt x="38" y="132"/>
                  </a:lnTo>
                  <a:lnTo>
                    <a:pt x="42" y="126"/>
                  </a:lnTo>
                  <a:lnTo>
                    <a:pt x="49" y="122"/>
                  </a:lnTo>
                  <a:lnTo>
                    <a:pt x="58" y="121"/>
                  </a:lnTo>
                  <a:lnTo>
                    <a:pt x="60" y="122"/>
                  </a:lnTo>
                  <a:lnTo>
                    <a:pt x="60" y="126"/>
                  </a:lnTo>
                  <a:lnTo>
                    <a:pt x="58" y="133"/>
                  </a:lnTo>
                  <a:lnTo>
                    <a:pt x="56" y="139"/>
                  </a:lnTo>
                  <a:lnTo>
                    <a:pt x="47" y="144"/>
                  </a:lnTo>
                  <a:lnTo>
                    <a:pt x="35" y="148"/>
                  </a:lnTo>
                  <a:lnTo>
                    <a:pt x="35" y="257"/>
                  </a:lnTo>
                  <a:lnTo>
                    <a:pt x="31" y="257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042" name="Freeform 18"/>
            <p:cNvSpPr>
              <a:spLocks/>
            </p:cNvSpPr>
            <p:nvPr/>
          </p:nvSpPr>
          <p:spPr bwMode="gray">
            <a:xfrm>
              <a:off x="1672" y="164"/>
              <a:ext cx="111" cy="425"/>
            </a:xfrm>
            <a:custGeom>
              <a:avLst/>
              <a:gdLst/>
              <a:ahLst/>
              <a:cxnLst>
                <a:cxn ang="0">
                  <a:pos x="52" y="272"/>
                </a:cxn>
                <a:cxn ang="0">
                  <a:pos x="44" y="270"/>
                </a:cxn>
                <a:cxn ang="0">
                  <a:pos x="26" y="265"/>
                </a:cxn>
                <a:cxn ang="0">
                  <a:pos x="8" y="249"/>
                </a:cxn>
                <a:cxn ang="0">
                  <a:pos x="0" y="219"/>
                </a:cxn>
                <a:cxn ang="0">
                  <a:pos x="8" y="219"/>
                </a:cxn>
                <a:cxn ang="0">
                  <a:pos x="25" y="223"/>
                </a:cxn>
                <a:cxn ang="0">
                  <a:pos x="41" y="235"/>
                </a:cxn>
                <a:cxn ang="0">
                  <a:pos x="52" y="265"/>
                </a:cxn>
                <a:cxn ang="0">
                  <a:pos x="50" y="168"/>
                </a:cxn>
                <a:cxn ang="0">
                  <a:pos x="35" y="165"/>
                </a:cxn>
                <a:cxn ang="0">
                  <a:pos x="17" y="156"/>
                </a:cxn>
                <a:cxn ang="0">
                  <a:pos x="3" y="134"/>
                </a:cxn>
                <a:cxn ang="0">
                  <a:pos x="3" y="116"/>
                </a:cxn>
                <a:cxn ang="0">
                  <a:pos x="19" y="120"/>
                </a:cxn>
                <a:cxn ang="0">
                  <a:pos x="39" y="133"/>
                </a:cxn>
                <a:cxn ang="0">
                  <a:pos x="52" y="161"/>
                </a:cxn>
                <a:cxn ang="0">
                  <a:pos x="53" y="50"/>
                </a:cxn>
                <a:cxn ang="0">
                  <a:pos x="54" y="36"/>
                </a:cxn>
                <a:cxn ang="0">
                  <a:pos x="65" y="17"/>
                </a:cxn>
                <a:cxn ang="0">
                  <a:pos x="87" y="3"/>
                </a:cxn>
                <a:cxn ang="0">
                  <a:pos x="103" y="3"/>
                </a:cxn>
                <a:cxn ang="0">
                  <a:pos x="99" y="21"/>
                </a:cxn>
                <a:cxn ang="0">
                  <a:pos x="84" y="42"/>
                </a:cxn>
                <a:cxn ang="0">
                  <a:pos x="58" y="52"/>
                </a:cxn>
                <a:cxn ang="0">
                  <a:pos x="58" y="127"/>
                </a:cxn>
                <a:cxn ang="0">
                  <a:pos x="61" y="112"/>
                </a:cxn>
                <a:cxn ang="0">
                  <a:pos x="72" y="94"/>
                </a:cxn>
                <a:cxn ang="0">
                  <a:pos x="93" y="80"/>
                </a:cxn>
                <a:cxn ang="0">
                  <a:pos x="111" y="80"/>
                </a:cxn>
                <a:cxn ang="0">
                  <a:pos x="111" y="91"/>
                </a:cxn>
                <a:cxn ang="0">
                  <a:pos x="107" y="108"/>
                </a:cxn>
                <a:cxn ang="0">
                  <a:pos x="91" y="126"/>
                </a:cxn>
                <a:cxn ang="0">
                  <a:pos x="58" y="135"/>
                </a:cxn>
                <a:cxn ang="0">
                  <a:pos x="58" y="236"/>
                </a:cxn>
                <a:cxn ang="0">
                  <a:pos x="61" y="223"/>
                </a:cxn>
                <a:cxn ang="0">
                  <a:pos x="73" y="208"/>
                </a:cxn>
                <a:cxn ang="0">
                  <a:pos x="97" y="200"/>
                </a:cxn>
                <a:cxn ang="0">
                  <a:pos x="99" y="207"/>
                </a:cxn>
                <a:cxn ang="0">
                  <a:pos x="97" y="220"/>
                </a:cxn>
                <a:cxn ang="0">
                  <a:pos x="87" y="235"/>
                </a:cxn>
                <a:cxn ang="0">
                  <a:pos x="58" y="245"/>
                </a:cxn>
                <a:cxn ang="0">
                  <a:pos x="52" y="425"/>
                </a:cxn>
              </a:cxnLst>
              <a:rect l="0" t="0" r="r" b="b"/>
              <a:pathLst>
                <a:path w="111" h="425">
                  <a:moveTo>
                    <a:pt x="52" y="425"/>
                  </a:moveTo>
                  <a:lnTo>
                    <a:pt x="52" y="272"/>
                  </a:lnTo>
                  <a:lnTo>
                    <a:pt x="50" y="270"/>
                  </a:lnTo>
                  <a:lnTo>
                    <a:pt x="44" y="270"/>
                  </a:lnTo>
                  <a:lnTo>
                    <a:pt x="35" y="269"/>
                  </a:lnTo>
                  <a:lnTo>
                    <a:pt x="26" y="265"/>
                  </a:lnTo>
                  <a:lnTo>
                    <a:pt x="17" y="258"/>
                  </a:lnTo>
                  <a:lnTo>
                    <a:pt x="8" y="249"/>
                  </a:lnTo>
                  <a:lnTo>
                    <a:pt x="3" y="236"/>
                  </a:lnTo>
                  <a:lnTo>
                    <a:pt x="0" y="219"/>
                  </a:lnTo>
                  <a:lnTo>
                    <a:pt x="3" y="219"/>
                  </a:lnTo>
                  <a:lnTo>
                    <a:pt x="8" y="219"/>
                  </a:lnTo>
                  <a:lnTo>
                    <a:pt x="15" y="220"/>
                  </a:lnTo>
                  <a:lnTo>
                    <a:pt x="25" y="223"/>
                  </a:lnTo>
                  <a:lnTo>
                    <a:pt x="33" y="227"/>
                  </a:lnTo>
                  <a:lnTo>
                    <a:pt x="41" y="235"/>
                  </a:lnTo>
                  <a:lnTo>
                    <a:pt x="48" y="247"/>
                  </a:lnTo>
                  <a:lnTo>
                    <a:pt x="52" y="265"/>
                  </a:lnTo>
                  <a:lnTo>
                    <a:pt x="52" y="168"/>
                  </a:lnTo>
                  <a:lnTo>
                    <a:pt x="50" y="168"/>
                  </a:lnTo>
                  <a:lnTo>
                    <a:pt x="44" y="168"/>
                  </a:lnTo>
                  <a:lnTo>
                    <a:pt x="35" y="165"/>
                  </a:lnTo>
                  <a:lnTo>
                    <a:pt x="26" y="161"/>
                  </a:lnTo>
                  <a:lnTo>
                    <a:pt x="17" y="156"/>
                  </a:lnTo>
                  <a:lnTo>
                    <a:pt x="8" y="146"/>
                  </a:lnTo>
                  <a:lnTo>
                    <a:pt x="3" y="134"/>
                  </a:lnTo>
                  <a:lnTo>
                    <a:pt x="0" y="116"/>
                  </a:lnTo>
                  <a:lnTo>
                    <a:pt x="3" y="116"/>
                  </a:lnTo>
                  <a:lnTo>
                    <a:pt x="10" y="118"/>
                  </a:lnTo>
                  <a:lnTo>
                    <a:pt x="19" y="120"/>
                  </a:lnTo>
                  <a:lnTo>
                    <a:pt x="29" y="125"/>
                  </a:lnTo>
                  <a:lnTo>
                    <a:pt x="39" y="133"/>
                  </a:lnTo>
                  <a:lnTo>
                    <a:pt x="48" y="145"/>
                  </a:lnTo>
                  <a:lnTo>
                    <a:pt x="52" y="161"/>
                  </a:lnTo>
                  <a:lnTo>
                    <a:pt x="52" y="52"/>
                  </a:lnTo>
                  <a:lnTo>
                    <a:pt x="53" y="50"/>
                  </a:lnTo>
                  <a:lnTo>
                    <a:pt x="53" y="44"/>
                  </a:lnTo>
                  <a:lnTo>
                    <a:pt x="54" y="36"/>
                  </a:lnTo>
                  <a:lnTo>
                    <a:pt x="58" y="26"/>
                  </a:lnTo>
                  <a:lnTo>
                    <a:pt x="65" y="17"/>
                  </a:lnTo>
                  <a:lnTo>
                    <a:pt x="75" y="9"/>
                  </a:lnTo>
                  <a:lnTo>
                    <a:pt x="87" y="3"/>
                  </a:lnTo>
                  <a:lnTo>
                    <a:pt x="104" y="0"/>
                  </a:lnTo>
                  <a:lnTo>
                    <a:pt x="103" y="3"/>
                  </a:lnTo>
                  <a:lnTo>
                    <a:pt x="102" y="11"/>
                  </a:lnTo>
                  <a:lnTo>
                    <a:pt x="99" y="21"/>
                  </a:lnTo>
                  <a:lnTo>
                    <a:pt x="92" y="32"/>
                  </a:lnTo>
                  <a:lnTo>
                    <a:pt x="84" y="42"/>
                  </a:lnTo>
                  <a:lnTo>
                    <a:pt x="73" y="49"/>
                  </a:lnTo>
                  <a:lnTo>
                    <a:pt x="58" y="52"/>
                  </a:lnTo>
                  <a:lnTo>
                    <a:pt x="58" y="130"/>
                  </a:lnTo>
                  <a:lnTo>
                    <a:pt x="58" y="127"/>
                  </a:lnTo>
                  <a:lnTo>
                    <a:pt x="60" y="122"/>
                  </a:lnTo>
                  <a:lnTo>
                    <a:pt x="61" y="112"/>
                  </a:lnTo>
                  <a:lnTo>
                    <a:pt x="65" y="103"/>
                  </a:lnTo>
                  <a:lnTo>
                    <a:pt x="72" y="94"/>
                  </a:lnTo>
                  <a:lnTo>
                    <a:pt x="80" y="85"/>
                  </a:lnTo>
                  <a:lnTo>
                    <a:pt x="93" y="80"/>
                  </a:lnTo>
                  <a:lnTo>
                    <a:pt x="110" y="77"/>
                  </a:lnTo>
                  <a:lnTo>
                    <a:pt x="111" y="80"/>
                  </a:lnTo>
                  <a:lnTo>
                    <a:pt x="111" y="84"/>
                  </a:lnTo>
                  <a:lnTo>
                    <a:pt x="111" y="91"/>
                  </a:lnTo>
                  <a:lnTo>
                    <a:pt x="110" y="100"/>
                  </a:lnTo>
                  <a:lnTo>
                    <a:pt x="107" y="108"/>
                  </a:lnTo>
                  <a:lnTo>
                    <a:pt x="100" y="118"/>
                  </a:lnTo>
                  <a:lnTo>
                    <a:pt x="91" y="126"/>
                  </a:lnTo>
                  <a:lnTo>
                    <a:pt x="77" y="133"/>
                  </a:lnTo>
                  <a:lnTo>
                    <a:pt x="58" y="135"/>
                  </a:lnTo>
                  <a:lnTo>
                    <a:pt x="58" y="239"/>
                  </a:lnTo>
                  <a:lnTo>
                    <a:pt x="58" y="236"/>
                  </a:lnTo>
                  <a:lnTo>
                    <a:pt x="60" y="231"/>
                  </a:lnTo>
                  <a:lnTo>
                    <a:pt x="61" y="223"/>
                  </a:lnTo>
                  <a:lnTo>
                    <a:pt x="66" y="215"/>
                  </a:lnTo>
                  <a:lnTo>
                    <a:pt x="73" y="208"/>
                  </a:lnTo>
                  <a:lnTo>
                    <a:pt x="83" y="203"/>
                  </a:lnTo>
                  <a:lnTo>
                    <a:pt x="97" y="200"/>
                  </a:lnTo>
                  <a:lnTo>
                    <a:pt x="97" y="201"/>
                  </a:lnTo>
                  <a:lnTo>
                    <a:pt x="99" y="207"/>
                  </a:lnTo>
                  <a:lnTo>
                    <a:pt x="99" y="212"/>
                  </a:lnTo>
                  <a:lnTo>
                    <a:pt x="97" y="220"/>
                  </a:lnTo>
                  <a:lnTo>
                    <a:pt x="93" y="228"/>
                  </a:lnTo>
                  <a:lnTo>
                    <a:pt x="87" y="235"/>
                  </a:lnTo>
                  <a:lnTo>
                    <a:pt x="75" y="242"/>
                  </a:lnTo>
                  <a:lnTo>
                    <a:pt x="58" y="245"/>
                  </a:lnTo>
                  <a:lnTo>
                    <a:pt x="58" y="425"/>
                  </a:lnTo>
                  <a:lnTo>
                    <a:pt x="52" y="425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043" name="Freeform 19"/>
            <p:cNvSpPr>
              <a:spLocks/>
            </p:cNvSpPr>
            <p:nvPr/>
          </p:nvSpPr>
          <p:spPr bwMode="gray">
            <a:xfrm>
              <a:off x="2065" y="361"/>
              <a:ext cx="100" cy="228"/>
            </a:xfrm>
            <a:custGeom>
              <a:avLst/>
              <a:gdLst/>
              <a:ahLst/>
              <a:cxnLst>
                <a:cxn ang="0">
                  <a:pos x="52" y="176"/>
                </a:cxn>
                <a:cxn ang="0">
                  <a:pos x="59" y="176"/>
                </a:cxn>
                <a:cxn ang="0">
                  <a:pos x="74" y="169"/>
                </a:cxn>
                <a:cxn ang="0">
                  <a:pos x="86" y="154"/>
                </a:cxn>
                <a:cxn ang="0">
                  <a:pos x="86" y="141"/>
                </a:cxn>
                <a:cxn ang="0">
                  <a:pos x="74" y="143"/>
                </a:cxn>
                <a:cxn ang="0">
                  <a:pos x="58" y="158"/>
                </a:cxn>
                <a:cxn ang="0">
                  <a:pos x="52" y="118"/>
                </a:cxn>
                <a:cxn ang="0">
                  <a:pos x="61" y="116"/>
                </a:cxn>
                <a:cxn ang="0">
                  <a:pos x="78" y="110"/>
                </a:cxn>
                <a:cxn ang="0">
                  <a:pos x="92" y="92"/>
                </a:cxn>
                <a:cxn ang="0">
                  <a:pos x="92" y="77"/>
                </a:cxn>
                <a:cxn ang="0">
                  <a:pos x="81" y="79"/>
                </a:cxn>
                <a:cxn ang="0">
                  <a:pos x="65" y="88"/>
                </a:cxn>
                <a:cxn ang="0">
                  <a:pos x="52" y="115"/>
                </a:cxn>
                <a:cxn ang="0">
                  <a:pos x="55" y="48"/>
                </a:cxn>
                <a:cxn ang="0">
                  <a:pos x="67" y="45"/>
                </a:cxn>
                <a:cxn ang="0">
                  <a:pos x="85" y="37"/>
                </a:cxn>
                <a:cxn ang="0">
                  <a:pos x="97" y="17"/>
                </a:cxn>
                <a:cxn ang="0">
                  <a:pos x="97" y="0"/>
                </a:cxn>
                <a:cxn ang="0">
                  <a:pos x="83" y="3"/>
                </a:cxn>
                <a:cxn ang="0">
                  <a:pos x="65" y="14"/>
                </a:cxn>
                <a:cxn ang="0">
                  <a:pos x="50" y="45"/>
                </a:cxn>
                <a:cxn ang="0">
                  <a:pos x="47" y="35"/>
                </a:cxn>
                <a:cxn ang="0">
                  <a:pos x="38" y="18"/>
                </a:cxn>
                <a:cxn ang="0">
                  <a:pos x="16" y="3"/>
                </a:cxn>
                <a:cxn ang="0">
                  <a:pos x="1" y="3"/>
                </a:cxn>
                <a:cxn ang="0">
                  <a:pos x="5" y="19"/>
                </a:cxn>
                <a:cxn ang="0">
                  <a:pos x="19" y="38"/>
                </a:cxn>
                <a:cxn ang="0">
                  <a:pos x="47" y="48"/>
                </a:cxn>
                <a:cxn ang="0">
                  <a:pos x="47" y="132"/>
                </a:cxn>
                <a:cxn ang="0">
                  <a:pos x="42" y="118"/>
                </a:cxn>
                <a:cxn ang="0">
                  <a:pos x="25" y="103"/>
                </a:cxn>
                <a:cxn ang="0">
                  <a:pos x="12" y="103"/>
                </a:cxn>
                <a:cxn ang="0">
                  <a:pos x="16" y="116"/>
                </a:cxn>
                <a:cxn ang="0">
                  <a:pos x="25" y="132"/>
                </a:cxn>
                <a:cxn ang="0">
                  <a:pos x="47" y="141"/>
                </a:cxn>
                <a:cxn ang="0">
                  <a:pos x="52" y="228"/>
                </a:cxn>
              </a:cxnLst>
              <a:rect l="0" t="0" r="r" b="b"/>
              <a:pathLst>
                <a:path w="100" h="228">
                  <a:moveTo>
                    <a:pt x="52" y="228"/>
                  </a:moveTo>
                  <a:lnTo>
                    <a:pt x="52" y="176"/>
                  </a:lnTo>
                  <a:lnTo>
                    <a:pt x="55" y="176"/>
                  </a:lnTo>
                  <a:lnTo>
                    <a:pt x="59" y="176"/>
                  </a:lnTo>
                  <a:lnTo>
                    <a:pt x="67" y="173"/>
                  </a:lnTo>
                  <a:lnTo>
                    <a:pt x="74" y="169"/>
                  </a:lnTo>
                  <a:lnTo>
                    <a:pt x="81" y="163"/>
                  </a:lnTo>
                  <a:lnTo>
                    <a:pt x="86" y="154"/>
                  </a:lnTo>
                  <a:lnTo>
                    <a:pt x="88" y="141"/>
                  </a:lnTo>
                  <a:lnTo>
                    <a:pt x="86" y="141"/>
                  </a:lnTo>
                  <a:lnTo>
                    <a:pt x="81" y="142"/>
                  </a:lnTo>
                  <a:lnTo>
                    <a:pt x="74" y="143"/>
                  </a:lnTo>
                  <a:lnTo>
                    <a:pt x="66" y="149"/>
                  </a:lnTo>
                  <a:lnTo>
                    <a:pt x="58" y="158"/>
                  </a:lnTo>
                  <a:lnTo>
                    <a:pt x="52" y="173"/>
                  </a:lnTo>
                  <a:lnTo>
                    <a:pt x="52" y="118"/>
                  </a:lnTo>
                  <a:lnTo>
                    <a:pt x="55" y="118"/>
                  </a:lnTo>
                  <a:lnTo>
                    <a:pt x="61" y="116"/>
                  </a:lnTo>
                  <a:lnTo>
                    <a:pt x="69" y="115"/>
                  </a:lnTo>
                  <a:lnTo>
                    <a:pt x="78" y="110"/>
                  </a:lnTo>
                  <a:lnTo>
                    <a:pt x="86" y="103"/>
                  </a:lnTo>
                  <a:lnTo>
                    <a:pt x="92" y="92"/>
                  </a:lnTo>
                  <a:lnTo>
                    <a:pt x="94" y="77"/>
                  </a:lnTo>
                  <a:lnTo>
                    <a:pt x="92" y="77"/>
                  </a:lnTo>
                  <a:lnTo>
                    <a:pt x="88" y="77"/>
                  </a:lnTo>
                  <a:lnTo>
                    <a:pt x="81" y="79"/>
                  </a:lnTo>
                  <a:lnTo>
                    <a:pt x="73" y="81"/>
                  </a:lnTo>
                  <a:lnTo>
                    <a:pt x="65" y="88"/>
                  </a:lnTo>
                  <a:lnTo>
                    <a:pt x="58" y="99"/>
                  </a:lnTo>
                  <a:lnTo>
                    <a:pt x="52" y="115"/>
                  </a:lnTo>
                  <a:lnTo>
                    <a:pt x="52" y="48"/>
                  </a:lnTo>
                  <a:lnTo>
                    <a:pt x="55" y="48"/>
                  </a:lnTo>
                  <a:lnTo>
                    <a:pt x="61" y="48"/>
                  </a:lnTo>
                  <a:lnTo>
                    <a:pt x="67" y="45"/>
                  </a:lnTo>
                  <a:lnTo>
                    <a:pt x="77" y="42"/>
                  </a:lnTo>
                  <a:lnTo>
                    <a:pt x="85" y="37"/>
                  </a:lnTo>
                  <a:lnTo>
                    <a:pt x="92" y="27"/>
                  </a:lnTo>
                  <a:lnTo>
                    <a:pt x="97" y="17"/>
                  </a:lnTo>
                  <a:lnTo>
                    <a:pt x="100" y="0"/>
                  </a:lnTo>
                  <a:lnTo>
                    <a:pt x="97" y="0"/>
                  </a:lnTo>
                  <a:lnTo>
                    <a:pt x="92" y="0"/>
                  </a:lnTo>
                  <a:lnTo>
                    <a:pt x="83" y="3"/>
                  </a:lnTo>
                  <a:lnTo>
                    <a:pt x="74" y="7"/>
                  </a:lnTo>
                  <a:lnTo>
                    <a:pt x="65" y="14"/>
                  </a:lnTo>
                  <a:lnTo>
                    <a:pt x="56" y="27"/>
                  </a:lnTo>
                  <a:lnTo>
                    <a:pt x="50" y="45"/>
                  </a:lnTo>
                  <a:lnTo>
                    <a:pt x="50" y="42"/>
                  </a:lnTo>
                  <a:lnTo>
                    <a:pt x="47" y="35"/>
                  </a:lnTo>
                  <a:lnTo>
                    <a:pt x="43" y="27"/>
                  </a:lnTo>
                  <a:lnTo>
                    <a:pt x="38" y="18"/>
                  </a:lnTo>
                  <a:lnTo>
                    <a:pt x="28" y="10"/>
                  </a:lnTo>
                  <a:lnTo>
                    <a:pt x="16" y="3"/>
                  </a:lnTo>
                  <a:lnTo>
                    <a:pt x="0" y="0"/>
                  </a:lnTo>
                  <a:lnTo>
                    <a:pt x="1" y="3"/>
                  </a:lnTo>
                  <a:lnTo>
                    <a:pt x="3" y="10"/>
                  </a:lnTo>
                  <a:lnTo>
                    <a:pt x="5" y="19"/>
                  </a:lnTo>
                  <a:lnTo>
                    <a:pt x="11" y="29"/>
                  </a:lnTo>
                  <a:lnTo>
                    <a:pt x="19" y="38"/>
                  </a:lnTo>
                  <a:lnTo>
                    <a:pt x="31" y="45"/>
                  </a:lnTo>
                  <a:lnTo>
                    <a:pt x="47" y="48"/>
                  </a:lnTo>
                  <a:lnTo>
                    <a:pt x="47" y="135"/>
                  </a:lnTo>
                  <a:lnTo>
                    <a:pt x="47" y="132"/>
                  </a:lnTo>
                  <a:lnTo>
                    <a:pt x="46" y="126"/>
                  </a:lnTo>
                  <a:lnTo>
                    <a:pt x="42" y="118"/>
                  </a:lnTo>
                  <a:lnTo>
                    <a:pt x="35" y="110"/>
                  </a:lnTo>
                  <a:lnTo>
                    <a:pt x="25" y="103"/>
                  </a:lnTo>
                  <a:lnTo>
                    <a:pt x="12" y="100"/>
                  </a:lnTo>
                  <a:lnTo>
                    <a:pt x="12" y="103"/>
                  </a:lnTo>
                  <a:lnTo>
                    <a:pt x="13" y="108"/>
                  </a:lnTo>
                  <a:lnTo>
                    <a:pt x="16" y="116"/>
                  </a:lnTo>
                  <a:lnTo>
                    <a:pt x="20" y="124"/>
                  </a:lnTo>
                  <a:lnTo>
                    <a:pt x="25" y="132"/>
                  </a:lnTo>
                  <a:lnTo>
                    <a:pt x="35" y="139"/>
                  </a:lnTo>
                  <a:lnTo>
                    <a:pt x="47" y="141"/>
                  </a:lnTo>
                  <a:lnTo>
                    <a:pt x="47" y="228"/>
                  </a:lnTo>
                  <a:lnTo>
                    <a:pt x="52" y="228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044" name="Freeform 20"/>
            <p:cNvSpPr>
              <a:spLocks/>
            </p:cNvSpPr>
            <p:nvPr/>
          </p:nvSpPr>
          <p:spPr bwMode="gray">
            <a:xfrm>
              <a:off x="2921" y="361"/>
              <a:ext cx="100" cy="228"/>
            </a:xfrm>
            <a:custGeom>
              <a:avLst/>
              <a:gdLst/>
              <a:ahLst/>
              <a:cxnLst>
                <a:cxn ang="0">
                  <a:pos x="53" y="176"/>
                </a:cxn>
                <a:cxn ang="0">
                  <a:pos x="60" y="176"/>
                </a:cxn>
                <a:cxn ang="0">
                  <a:pos x="74" y="169"/>
                </a:cxn>
                <a:cxn ang="0">
                  <a:pos x="87" y="154"/>
                </a:cxn>
                <a:cxn ang="0">
                  <a:pos x="87" y="141"/>
                </a:cxn>
                <a:cxn ang="0">
                  <a:pos x="74" y="143"/>
                </a:cxn>
                <a:cxn ang="0">
                  <a:pos x="60" y="158"/>
                </a:cxn>
                <a:cxn ang="0">
                  <a:pos x="53" y="118"/>
                </a:cxn>
                <a:cxn ang="0">
                  <a:pos x="61" y="116"/>
                </a:cxn>
                <a:cxn ang="0">
                  <a:pos x="78" y="110"/>
                </a:cxn>
                <a:cxn ang="0">
                  <a:pos x="92" y="92"/>
                </a:cxn>
                <a:cxn ang="0">
                  <a:pos x="92" y="77"/>
                </a:cxn>
                <a:cxn ang="0">
                  <a:pos x="81" y="79"/>
                </a:cxn>
                <a:cxn ang="0">
                  <a:pos x="65" y="88"/>
                </a:cxn>
                <a:cxn ang="0">
                  <a:pos x="53" y="115"/>
                </a:cxn>
                <a:cxn ang="0">
                  <a:pos x="56" y="48"/>
                </a:cxn>
                <a:cxn ang="0">
                  <a:pos x="68" y="45"/>
                </a:cxn>
                <a:cxn ang="0">
                  <a:pos x="85" y="37"/>
                </a:cxn>
                <a:cxn ang="0">
                  <a:pos x="97" y="17"/>
                </a:cxn>
                <a:cxn ang="0">
                  <a:pos x="97" y="0"/>
                </a:cxn>
                <a:cxn ang="0">
                  <a:pos x="84" y="3"/>
                </a:cxn>
                <a:cxn ang="0">
                  <a:pos x="65" y="14"/>
                </a:cxn>
                <a:cxn ang="0">
                  <a:pos x="50" y="45"/>
                </a:cxn>
                <a:cxn ang="0">
                  <a:pos x="47" y="35"/>
                </a:cxn>
                <a:cxn ang="0">
                  <a:pos x="38" y="18"/>
                </a:cxn>
                <a:cxn ang="0">
                  <a:pos x="16" y="3"/>
                </a:cxn>
                <a:cxn ang="0">
                  <a:pos x="2" y="3"/>
                </a:cxn>
                <a:cxn ang="0">
                  <a:pos x="6" y="19"/>
                </a:cxn>
                <a:cxn ang="0">
                  <a:pos x="19" y="38"/>
                </a:cxn>
                <a:cxn ang="0">
                  <a:pos x="47" y="48"/>
                </a:cxn>
                <a:cxn ang="0">
                  <a:pos x="47" y="132"/>
                </a:cxn>
                <a:cxn ang="0">
                  <a:pos x="42" y="118"/>
                </a:cxn>
                <a:cxn ang="0">
                  <a:pos x="26" y="103"/>
                </a:cxn>
                <a:cxn ang="0">
                  <a:pos x="12" y="103"/>
                </a:cxn>
                <a:cxn ang="0">
                  <a:pos x="16" y="116"/>
                </a:cxn>
                <a:cxn ang="0">
                  <a:pos x="26" y="132"/>
                </a:cxn>
                <a:cxn ang="0">
                  <a:pos x="47" y="141"/>
                </a:cxn>
                <a:cxn ang="0">
                  <a:pos x="53" y="228"/>
                </a:cxn>
              </a:cxnLst>
              <a:rect l="0" t="0" r="r" b="b"/>
              <a:pathLst>
                <a:path w="100" h="228">
                  <a:moveTo>
                    <a:pt x="53" y="228"/>
                  </a:moveTo>
                  <a:lnTo>
                    <a:pt x="53" y="176"/>
                  </a:lnTo>
                  <a:lnTo>
                    <a:pt x="56" y="176"/>
                  </a:lnTo>
                  <a:lnTo>
                    <a:pt x="60" y="176"/>
                  </a:lnTo>
                  <a:lnTo>
                    <a:pt x="68" y="173"/>
                  </a:lnTo>
                  <a:lnTo>
                    <a:pt x="74" y="169"/>
                  </a:lnTo>
                  <a:lnTo>
                    <a:pt x="81" y="163"/>
                  </a:lnTo>
                  <a:lnTo>
                    <a:pt x="87" y="154"/>
                  </a:lnTo>
                  <a:lnTo>
                    <a:pt x="88" y="141"/>
                  </a:lnTo>
                  <a:lnTo>
                    <a:pt x="87" y="141"/>
                  </a:lnTo>
                  <a:lnTo>
                    <a:pt x="81" y="142"/>
                  </a:lnTo>
                  <a:lnTo>
                    <a:pt x="74" y="143"/>
                  </a:lnTo>
                  <a:lnTo>
                    <a:pt x="66" y="149"/>
                  </a:lnTo>
                  <a:lnTo>
                    <a:pt x="60" y="158"/>
                  </a:lnTo>
                  <a:lnTo>
                    <a:pt x="53" y="173"/>
                  </a:lnTo>
                  <a:lnTo>
                    <a:pt x="53" y="118"/>
                  </a:lnTo>
                  <a:lnTo>
                    <a:pt x="56" y="118"/>
                  </a:lnTo>
                  <a:lnTo>
                    <a:pt x="61" y="116"/>
                  </a:lnTo>
                  <a:lnTo>
                    <a:pt x="69" y="115"/>
                  </a:lnTo>
                  <a:lnTo>
                    <a:pt x="78" y="110"/>
                  </a:lnTo>
                  <a:lnTo>
                    <a:pt x="87" y="103"/>
                  </a:lnTo>
                  <a:lnTo>
                    <a:pt x="92" y="92"/>
                  </a:lnTo>
                  <a:lnTo>
                    <a:pt x="95" y="77"/>
                  </a:lnTo>
                  <a:lnTo>
                    <a:pt x="92" y="77"/>
                  </a:lnTo>
                  <a:lnTo>
                    <a:pt x="88" y="77"/>
                  </a:lnTo>
                  <a:lnTo>
                    <a:pt x="81" y="79"/>
                  </a:lnTo>
                  <a:lnTo>
                    <a:pt x="73" y="81"/>
                  </a:lnTo>
                  <a:lnTo>
                    <a:pt x="65" y="88"/>
                  </a:lnTo>
                  <a:lnTo>
                    <a:pt x="58" y="99"/>
                  </a:lnTo>
                  <a:lnTo>
                    <a:pt x="53" y="115"/>
                  </a:lnTo>
                  <a:lnTo>
                    <a:pt x="53" y="48"/>
                  </a:lnTo>
                  <a:lnTo>
                    <a:pt x="56" y="48"/>
                  </a:lnTo>
                  <a:lnTo>
                    <a:pt x="61" y="48"/>
                  </a:lnTo>
                  <a:lnTo>
                    <a:pt x="68" y="45"/>
                  </a:lnTo>
                  <a:lnTo>
                    <a:pt x="77" y="42"/>
                  </a:lnTo>
                  <a:lnTo>
                    <a:pt x="85" y="37"/>
                  </a:lnTo>
                  <a:lnTo>
                    <a:pt x="93" y="27"/>
                  </a:lnTo>
                  <a:lnTo>
                    <a:pt x="97" y="17"/>
                  </a:lnTo>
                  <a:lnTo>
                    <a:pt x="100" y="0"/>
                  </a:lnTo>
                  <a:lnTo>
                    <a:pt x="97" y="0"/>
                  </a:lnTo>
                  <a:lnTo>
                    <a:pt x="92" y="0"/>
                  </a:lnTo>
                  <a:lnTo>
                    <a:pt x="84" y="3"/>
                  </a:lnTo>
                  <a:lnTo>
                    <a:pt x="74" y="7"/>
                  </a:lnTo>
                  <a:lnTo>
                    <a:pt x="65" y="14"/>
                  </a:lnTo>
                  <a:lnTo>
                    <a:pt x="57" y="27"/>
                  </a:lnTo>
                  <a:lnTo>
                    <a:pt x="50" y="45"/>
                  </a:lnTo>
                  <a:lnTo>
                    <a:pt x="50" y="42"/>
                  </a:lnTo>
                  <a:lnTo>
                    <a:pt x="47" y="35"/>
                  </a:lnTo>
                  <a:lnTo>
                    <a:pt x="43" y="27"/>
                  </a:lnTo>
                  <a:lnTo>
                    <a:pt x="38" y="18"/>
                  </a:lnTo>
                  <a:lnTo>
                    <a:pt x="29" y="10"/>
                  </a:lnTo>
                  <a:lnTo>
                    <a:pt x="16" y="3"/>
                  </a:lnTo>
                  <a:lnTo>
                    <a:pt x="0" y="0"/>
                  </a:lnTo>
                  <a:lnTo>
                    <a:pt x="2" y="3"/>
                  </a:lnTo>
                  <a:lnTo>
                    <a:pt x="3" y="10"/>
                  </a:lnTo>
                  <a:lnTo>
                    <a:pt x="6" y="19"/>
                  </a:lnTo>
                  <a:lnTo>
                    <a:pt x="11" y="29"/>
                  </a:lnTo>
                  <a:lnTo>
                    <a:pt x="19" y="38"/>
                  </a:lnTo>
                  <a:lnTo>
                    <a:pt x="31" y="45"/>
                  </a:lnTo>
                  <a:lnTo>
                    <a:pt x="47" y="48"/>
                  </a:lnTo>
                  <a:lnTo>
                    <a:pt x="47" y="135"/>
                  </a:lnTo>
                  <a:lnTo>
                    <a:pt x="47" y="132"/>
                  </a:lnTo>
                  <a:lnTo>
                    <a:pt x="46" y="126"/>
                  </a:lnTo>
                  <a:lnTo>
                    <a:pt x="42" y="118"/>
                  </a:lnTo>
                  <a:lnTo>
                    <a:pt x="35" y="110"/>
                  </a:lnTo>
                  <a:lnTo>
                    <a:pt x="26" y="103"/>
                  </a:lnTo>
                  <a:lnTo>
                    <a:pt x="12" y="100"/>
                  </a:lnTo>
                  <a:lnTo>
                    <a:pt x="12" y="103"/>
                  </a:lnTo>
                  <a:lnTo>
                    <a:pt x="14" y="108"/>
                  </a:lnTo>
                  <a:lnTo>
                    <a:pt x="16" y="116"/>
                  </a:lnTo>
                  <a:lnTo>
                    <a:pt x="20" y="124"/>
                  </a:lnTo>
                  <a:lnTo>
                    <a:pt x="26" y="132"/>
                  </a:lnTo>
                  <a:lnTo>
                    <a:pt x="35" y="139"/>
                  </a:lnTo>
                  <a:lnTo>
                    <a:pt x="47" y="141"/>
                  </a:lnTo>
                  <a:lnTo>
                    <a:pt x="47" y="228"/>
                  </a:lnTo>
                  <a:lnTo>
                    <a:pt x="53" y="228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045" name="Freeform 21"/>
            <p:cNvSpPr>
              <a:spLocks/>
            </p:cNvSpPr>
            <p:nvPr/>
          </p:nvSpPr>
          <p:spPr bwMode="gray">
            <a:xfrm>
              <a:off x="2273" y="187"/>
              <a:ext cx="175" cy="402"/>
            </a:xfrm>
            <a:custGeom>
              <a:avLst/>
              <a:gdLst/>
              <a:ahLst/>
              <a:cxnLst>
                <a:cxn ang="0">
                  <a:pos x="93" y="309"/>
                </a:cxn>
                <a:cxn ang="0">
                  <a:pos x="101" y="309"/>
                </a:cxn>
                <a:cxn ang="0">
                  <a:pos x="118" y="304"/>
                </a:cxn>
                <a:cxn ang="0">
                  <a:pos x="138" y="292"/>
                </a:cxn>
                <a:cxn ang="0">
                  <a:pos x="152" y="266"/>
                </a:cxn>
                <a:cxn ang="0">
                  <a:pos x="152" y="247"/>
                </a:cxn>
                <a:cxn ang="0">
                  <a:pos x="138" y="250"/>
                </a:cxn>
                <a:cxn ang="0">
                  <a:pos x="120" y="259"/>
                </a:cxn>
                <a:cxn ang="0">
                  <a:pos x="99" y="285"/>
                </a:cxn>
                <a:cxn ang="0">
                  <a:pos x="93" y="207"/>
                </a:cxn>
                <a:cxn ang="0">
                  <a:pos x="102" y="205"/>
                </a:cxn>
                <a:cxn ang="0">
                  <a:pos x="122" y="200"/>
                </a:cxn>
                <a:cxn ang="0">
                  <a:pos x="147" y="185"/>
                </a:cxn>
                <a:cxn ang="0">
                  <a:pos x="163" y="155"/>
                </a:cxn>
                <a:cxn ang="0">
                  <a:pos x="163" y="134"/>
                </a:cxn>
                <a:cxn ang="0">
                  <a:pos x="149" y="135"/>
                </a:cxn>
                <a:cxn ang="0">
                  <a:pos x="129" y="142"/>
                </a:cxn>
                <a:cxn ang="0">
                  <a:pos x="107" y="162"/>
                </a:cxn>
                <a:cxn ang="0">
                  <a:pos x="93" y="201"/>
                </a:cxn>
                <a:cxn ang="0">
                  <a:pos x="95" y="83"/>
                </a:cxn>
                <a:cxn ang="0">
                  <a:pos x="110" y="81"/>
                </a:cxn>
                <a:cxn ang="0">
                  <a:pos x="134" y="73"/>
                </a:cxn>
                <a:cxn ang="0">
                  <a:pos x="157" y="54"/>
                </a:cxn>
                <a:cxn ang="0">
                  <a:pos x="174" y="23"/>
                </a:cxn>
                <a:cxn ang="0">
                  <a:pos x="174" y="0"/>
                </a:cxn>
                <a:cxn ang="0">
                  <a:pos x="157" y="2"/>
                </a:cxn>
                <a:cxn ang="0">
                  <a:pos x="133" y="10"/>
                </a:cxn>
                <a:cxn ang="0">
                  <a:pos x="107" y="33"/>
                </a:cxn>
                <a:cxn ang="0">
                  <a:pos x="87" y="77"/>
                </a:cxn>
                <a:cxn ang="0">
                  <a:pos x="85" y="68"/>
                </a:cxn>
                <a:cxn ang="0">
                  <a:pos x="75" y="46"/>
                </a:cxn>
                <a:cxn ang="0">
                  <a:pos x="55" y="21"/>
                </a:cxn>
                <a:cxn ang="0">
                  <a:pos x="22" y="3"/>
                </a:cxn>
                <a:cxn ang="0">
                  <a:pos x="1" y="3"/>
                </a:cxn>
                <a:cxn ang="0">
                  <a:pos x="4" y="18"/>
                </a:cxn>
                <a:cxn ang="0">
                  <a:pos x="12" y="42"/>
                </a:cxn>
                <a:cxn ang="0">
                  <a:pos x="31" y="65"/>
                </a:cxn>
                <a:cxn ang="0">
                  <a:pos x="62" y="81"/>
                </a:cxn>
                <a:cxn ang="0">
                  <a:pos x="82" y="238"/>
                </a:cxn>
                <a:cxn ang="0">
                  <a:pos x="80" y="228"/>
                </a:cxn>
                <a:cxn ang="0">
                  <a:pos x="72" y="207"/>
                </a:cxn>
                <a:cxn ang="0">
                  <a:pos x="55" y="185"/>
                </a:cxn>
                <a:cxn ang="0">
                  <a:pos x="21" y="176"/>
                </a:cxn>
                <a:cxn ang="0">
                  <a:pos x="22" y="185"/>
                </a:cxn>
                <a:cxn ang="0">
                  <a:pos x="28" y="205"/>
                </a:cxn>
                <a:cxn ang="0">
                  <a:pos x="41" y="230"/>
                </a:cxn>
                <a:cxn ang="0">
                  <a:pos x="66" y="246"/>
                </a:cxn>
                <a:cxn ang="0">
                  <a:pos x="82" y="402"/>
                </a:cxn>
              </a:cxnLst>
              <a:rect l="0" t="0" r="r" b="b"/>
              <a:pathLst>
                <a:path w="175" h="402">
                  <a:moveTo>
                    <a:pt x="93" y="402"/>
                  </a:moveTo>
                  <a:lnTo>
                    <a:pt x="93" y="309"/>
                  </a:lnTo>
                  <a:lnTo>
                    <a:pt x="95" y="309"/>
                  </a:lnTo>
                  <a:lnTo>
                    <a:pt x="101" y="309"/>
                  </a:lnTo>
                  <a:lnTo>
                    <a:pt x="109" y="308"/>
                  </a:lnTo>
                  <a:lnTo>
                    <a:pt x="118" y="304"/>
                  </a:lnTo>
                  <a:lnTo>
                    <a:pt x="129" y="298"/>
                  </a:lnTo>
                  <a:lnTo>
                    <a:pt x="138" y="292"/>
                  </a:lnTo>
                  <a:lnTo>
                    <a:pt x="147" y="281"/>
                  </a:lnTo>
                  <a:lnTo>
                    <a:pt x="152" y="266"/>
                  </a:lnTo>
                  <a:lnTo>
                    <a:pt x="155" y="247"/>
                  </a:lnTo>
                  <a:lnTo>
                    <a:pt x="152" y="247"/>
                  </a:lnTo>
                  <a:lnTo>
                    <a:pt x="147" y="249"/>
                  </a:lnTo>
                  <a:lnTo>
                    <a:pt x="138" y="250"/>
                  </a:lnTo>
                  <a:lnTo>
                    <a:pt x="129" y="253"/>
                  </a:lnTo>
                  <a:lnTo>
                    <a:pt x="120" y="259"/>
                  </a:lnTo>
                  <a:lnTo>
                    <a:pt x="109" y="270"/>
                  </a:lnTo>
                  <a:lnTo>
                    <a:pt x="99" y="285"/>
                  </a:lnTo>
                  <a:lnTo>
                    <a:pt x="93" y="304"/>
                  </a:lnTo>
                  <a:lnTo>
                    <a:pt x="93" y="207"/>
                  </a:lnTo>
                  <a:lnTo>
                    <a:pt x="95" y="207"/>
                  </a:lnTo>
                  <a:lnTo>
                    <a:pt x="102" y="205"/>
                  </a:lnTo>
                  <a:lnTo>
                    <a:pt x="111" y="204"/>
                  </a:lnTo>
                  <a:lnTo>
                    <a:pt x="122" y="200"/>
                  </a:lnTo>
                  <a:lnTo>
                    <a:pt x="134" y="195"/>
                  </a:lnTo>
                  <a:lnTo>
                    <a:pt x="147" y="185"/>
                  </a:lnTo>
                  <a:lnTo>
                    <a:pt x="156" y="173"/>
                  </a:lnTo>
                  <a:lnTo>
                    <a:pt x="163" y="155"/>
                  </a:lnTo>
                  <a:lnTo>
                    <a:pt x="165" y="134"/>
                  </a:lnTo>
                  <a:lnTo>
                    <a:pt x="163" y="134"/>
                  </a:lnTo>
                  <a:lnTo>
                    <a:pt x="157" y="134"/>
                  </a:lnTo>
                  <a:lnTo>
                    <a:pt x="149" y="135"/>
                  </a:lnTo>
                  <a:lnTo>
                    <a:pt x="140" y="137"/>
                  </a:lnTo>
                  <a:lnTo>
                    <a:pt x="129" y="142"/>
                  </a:lnTo>
                  <a:lnTo>
                    <a:pt x="118" y="150"/>
                  </a:lnTo>
                  <a:lnTo>
                    <a:pt x="107" y="162"/>
                  </a:lnTo>
                  <a:lnTo>
                    <a:pt x="99" y="178"/>
                  </a:lnTo>
                  <a:lnTo>
                    <a:pt x="93" y="201"/>
                  </a:lnTo>
                  <a:lnTo>
                    <a:pt x="93" y="83"/>
                  </a:lnTo>
                  <a:lnTo>
                    <a:pt x="95" y="83"/>
                  </a:lnTo>
                  <a:lnTo>
                    <a:pt x="101" y="83"/>
                  </a:lnTo>
                  <a:lnTo>
                    <a:pt x="110" y="81"/>
                  </a:lnTo>
                  <a:lnTo>
                    <a:pt x="122" y="77"/>
                  </a:lnTo>
                  <a:lnTo>
                    <a:pt x="134" y="73"/>
                  </a:lnTo>
                  <a:lnTo>
                    <a:pt x="147" y="65"/>
                  </a:lnTo>
                  <a:lnTo>
                    <a:pt x="157" y="54"/>
                  </a:lnTo>
                  <a:lnTo>
                    <a:pt x="167" y="41"/>
                  </a:lnTo>
                  <a:lnTo>
                    <a:pt x="174" y="23"/>
                  </a:lnTo>
                  <a:lnTo>
                    <a:pt x="175" y="0"/>
                  </a:lnTo>
                  <a:lnTo>
                    <a:pt x="174" y="0"/>
                  </a:lnTo>
                  <a:lnTo>
                    <a:pt x="167" y="0"/>
                  </a:lnTo>
                  <a:lnTo>
                    <a:pt x="157" y="2"/>
                  </a:lnTo>
                  <a:lnTo>
                    <a:pt x="145" y="4"/>
                  </a:lnTo>
                  <a:lnTo>
                    <a:pt x="133" y="10"/>
                  </a:lnTo>
                  <a:lnTo>
                    <a:pt x="120" y="19"/>
                  </a:lnTo>
                  <a:lnTo>
                    <a:pt x="107" y="33"/>
                  </a:lnTo>
                  <a:lnTo>
                    <a:pt x="97" y="52"/>
                  </a:lnTo>
                  <a:lnTo>
                    <a:pt x="87" y="77"/>
                  </a:lnTo>
                  <a:lnTo>
                    <a:pt x="87" y="75"/>
                  </a:lnTo>
                  <a:lnTo>
                    <a:pt x="85" y="68"/>
                  </a:lnTo>
                  <a:lnTo>
                    <a:pt x="80" y="58"/>
                  </a:lnTo>
                  <a:lnTo>
                    <a:pt x="75" y="46"/>
                  </a:lnTo>
                  <a:lnTo>
                    <a:pt x="66" y="33"/>
                  </a:lnTo>
                  <a:lnTo>
                    <a:pt x="55" y="21"/>
                  </a:lnTo>
                  <a:lnTo>
                    <a:pt x="40" y="10"/>
                  </a:lnTo>
                  <a:lnTo>
                    <a:pt x="22" y="3"/>
                  </a:lnTo>
                  <a:lnTo>
                    <a:pt x="0" y="0"/>
                  </a:lnTo>
                  <a:lnTo>
                    <a:pt x="1" y="3"/>
                  </a:lnTo>
                  <a:lnTo>
                    <a:pt x="1" y="10"/>
                  </a:lnTo>
                  <a:lnTo>
                    <a:pt x="4" y="18"/>
                  </a:lnTo>
                  <a:lnTo>
                    <a:pt x="6" y="30"/>
                  </a:lnTo>
                  <a:lnTo>
                    <a:pt x="12" y="42"/>
                  </a:lnTo>
                  <a:lnTo>
                    <a:pt x="20" y="54"/>
                  </a:lnTo>
                  <a:lnTo>
                    <a:pt x="31" y="65"/>
                  </a:lnTo>
                  <a:lnTo>
                    <a:pt x="44" y="75"/>
                  </a:lnTo>
                  <a:lnTo>
                    <a:pt x="62" y="81"/>
                  </a:lnTo>
                  <a:lnTo>
                    <a:pt x="82" y="83"/>
                  </a:lnTo>
                  <a:lnTo>
                    <a:pt x="82" y="238"/>
                  </a:lnTo>
                  <a:lnTo>
                    <a:pt x="82" y="235"/>
                  </a:lnTo>
                  <a:lnTo>
                    <a:pt x="80" y="228"/>
                  </a:lnTo>
                  <a:lnTo>
                    <a:pt x="78" y="217"/>
                  </a:lnTo>
                  <a:lnTo>
                    <a:pt x="72" y="207"/>
                  </a:lnTo>
                  <a:lnTo>
                    <a:pt x="66" y="196"/>
                  </a:lnTo>
                  <a:lnTo>
                    <a:pt x="55" y="185"/>
                  </a:lnTo>
                  <a:lnTo>
                    <a:pt x="40" y="178"/>
                  </a:lnTo>
                  <a:lnTo>
                    <a:pt x="21" y="176"/>
                  </a:lnTo>
                  <a:lnTo>
                    <a:pt x="21" y="178"/>
                  </a:lnTo>
                  <a:lnTo>
                    <a:pt x="22" y="185"/>
                  </a:lnTo>
                  <a:lnTo>
                    <a:pt x="24" y="195"/>
                  </a:lnTo>
                  <a:lnTo>
                    <a:pt x="28" y="205"/>
                  </a:lnTo>
                  <a:lnTo>
                    <a:pt x="33" y="217"/>
                  </a:lnTo>
                  <a:lnTo>
                    <a:pt x="41" y="230"/>
                  </a:lnTo>
                  <a:lnTo>
                    <a:pt x="52" y="239"/>
                  </a:lnTo>
                  <a:lnTo>
                    <a:pt x="66" y="246"/>
                  </a:lnTo>
                  <a:lnTo>
                    <a:pt x="82" y="247"/>
                  </a:lnTo>
                  <a:lnTo>
                    <a:pt x="82" y="402"/>
                  </a:lnTo>
                  <a:lnTo>
                    <a:pt x="93" y="402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046" name="Freeform 22"/>
            <p:cNvSpPr>
              <a:spLocks/>
            </p:cNvSpPr>
            <p:nvPr/>
          </p:nvSpPr>
          <p:spPr bwMode="gray">
            <a:xfrm>
              <a:off x="2161" y="216"/>
              <a:ext cx="97" cy="373"/>
            </a:xfrm>
            <a:custGeom>
              <a:avLst/>
              <a:gdLst/>
              <a:ahLst/>
              <a:cxnLst>
                <a:cxn ang="0">
                  <a:pos x="52" y="237"/>
                </a:cxn>
                <a:cxn ang="0">
                  <a:pos x="59" y="237"/>
                </a:cxn>
                <a:cxn ang="0">
                  <a:pos x="74" y="232"/>
                </a:cxn>
                <a:cxn ang="0">
                  <a:pos x="90" y="218"/>
                </a:cxn>
                <a:cxn ang="0">
                  <a:pos x="97" y="193"/>
                </a:cxn>
                <a:cxn ang="0">
                  <a:pos x="89" y="193"/>
                </a:cxn>
                <a:cxn ang="0">
                  <a:pos x="71" y="197"/>
                </a:cxn>
                <a:cxn ang="0">
                  <a:pos x="56" y="215"/>
                </a:cxn>
                <a:cxn ang="0">
                  <a:pos x="52" y="147"/>
                </a:cxn>
                <a:cxn ang="0">
                  <a:pos x="59" y="147"/>
                </a:cxn>
                <a:cxn ang="0">
                  <a:pos x="74" y="141"/>
                </a:cxn>
                <a:cxn ang="0">
                  <a:pos x="90" y="128"/>
                </a:cxn>
                <a:cxn ang="0">
                  <a:pos x="97" y="102"/>
                </a:cxn>
                <a:cxn ang="0">
                  <a:pos x="89" y="102"/>
                </a:cxn>
                <a:cxn ang="0">
                  <a:pos x="71" y="109"/>
                </a:cxn>
                <a:cxn ang="0">
                  <a:pos x="56" y="126"/>
                </a:cxn>
                <a:cxn ang="0">
                  <a:pos x="52" y="46"/>
                </a:cxn>
                <a:cxn ang="0">
                  <a:pos x="51" y="37"/>
                </a:cxn>
                <a:cxn ang="0">
                  <a:pos x="45" y="23"/>
                </a:cxn>
                <a:cxn ang="0">
                  <a:pos x="32" y="6"/>
                </a:cxn>
                <a:cxn ang="0">
                  <a:pos x="6" y="0"/>
                </a:cxn>
                <a:cxn ang="0">
                  <a:pos x="8" y="9"/>
                </a:cxn>
                <a:cxn ang="0">
                  <a:pos x="16" y="27"/>
                </a:cxn>
                <a:cxn ang="0">
                  <a:pos x="33" y="43"/>
                </a:cxn>
                <a:cxn ang="0">
                  <a:pos x="45" y="113"/>
                </a:cxn>
                <a:cxn ang="0">
                  <a:pos x="45" y="106"/>
                </a:cxn>
                <a:cxn ang="0">
                  <a:pos x="40" y="90"/>
                </a:cxn>
                <a:cxn ang="0">
                  <a:pos x="27" y="75"/>
                </a:cxn>
                <a:cxn ang="0">
                  <a:pos x="1" y="67"/>
                </a:cxn>
                <a:cxn ang="0">
                  <a:pos x="0" y="75"/>
                </a:cxn>
                <a:cxn ang="0">
                  <a:pos x="2" y="91"/>
                </a:cxn>
                <a:cxn ang="0">
                  <a:pos x="14" y="109"/>
                </a:cxn>
                <a:cxn ang="0">
                  <a:pos x="45" y="118"/>
                </a:cxn>
                <a:cxn ang="0">
                  <a:pos x="45" y="207"/>
                </a:cxn>
                <a:cxn ang="0">
                  <a:pos x="43" y="195"/>
                </a:cxn>
                <a:cxn ang="0">
                  <a:pos x="33" y="182"/>
                </a:cxn>
                <a:cxn ang="0">
                  <a:pos x="12" y="175"/>
                </a:cxn>
                <a:cxn ang="0">
                  <a:pos x="10" y="182"/>
                </a:cxn>
                <a:cxn ang="0">
                  <a:pos x="13" y="197"/>
                </a:cxn>
                <a:cxn ang="0">
                  <a:pos x="29" y="211"/>
                </a:cxn>
                <a:cxn ang="0">
                  <a:pos x="45" y="373"/>
                </a:cxn>
              </a:cxnLst>
              <a:rect l="0" t="0" r="r" b="b"/>
              <a:pathLst>
                <a:path w="97" h="373">
                  <a:moveTo>
                    <a:pt x="52" y="373"/>
                  </a:moveTo>
                  <a:lnTo>
                    <a:pt x="52" y="237"/>
                  </a:lnTo>
                  <a:lnTo>
                    <a:pt x="54" y="237"/>
                  </a:lnTo>
                  <a:lnTo>
                    <a:pt x="59" y="237"/>
                  </a:lnTo>
                  <a:lnTo>
                    <a:pt x="66" y="236"/>
                  </a:lnTo>
                  <a:lnTo>
                    <a:pt x="74" y="232"/>
                  </a:lnTo>
                  <a:lnTo>
                    <a:pt x="82" y="226"/>
                  </a:lnTo>
                  <a:lnTo>
                    <a:pt x="90" y="218"/>
                  </a:lnTo>
                  <a:lnTo>
                    <a:pt x="95" y="207"/>
                  </a:lnTo>
                  <a:lnTo>
                    <a:pt x="97" y="193"/>
                  </a:lnTo>
                  <a:lnTo>
                    <a:pt x="94" y="193"/>
                  </a:lnTo>
                  <a:lnTo>
                    <a:pt x="89" y="193"/>
                  </a:lnTo>
                  <a:lnTo>
                    <a:pt x="81" y="194"/>
                  </a:lnTo>
                  <a:lnTo>
                    <a:pt x="71" y="197"/>
                  </a:lnTo>
                  <a:lnTo>
                    <a:pt x="63" y="205"/>
                  </a:lnTo>
                  <a:lnTo>
                    <a:pt x="56" y="215"/>
                  </a:lnTo>
                  <a:lnTo>
                    <a:pt x="52" y="232"/>
                  </a:lnTo>
                  <a:lnTo>
                    <a:pt x="52" y="147"/>
                  </a:lnTo>
                  <a:lnTo>
                    <a:pt x="54" y="147"/>
                  </a:lnTo>
                  <a:lnTo>
                    <a:pt x="59" y="147"/>
                  </a:lnTo>
                  <a:lnTo>
                    <a:pt x="66" y="144"/>
                  </a:lnTo>
                  <a:lnTo>
                    <a:pt x="74" y="141"/>
                  </a:lnTo>
                  <a:lnTo>
                    <a:pt x="82" y="136"/>
                  </a:lnTo>
                  <a:lnTo>
                    <a:pt x="90" y="128"/>
                  </a:lnTo>
                  <a:lnTo>
                    <a:pt x="95" y="117"/>
                  </a:lnTo>
                  <a:lnTo>
                    <a:pt x="97" y="102"/>
                  </a:lnTo>
                  <a:lnTo>
                    <a:pt x="94" y="102"/>
                  </a:lnTo>
                  <a:lnTo>
                    <a:pt x="89" y="102"/>
                  </a:lnTo>
                  <a:lnTo>
                    <a:pt x="81" y="105"/>
                  </a:lnTo>
                  <a:lnTo>
                    <a:pt x="71" y="109"/>
                  </a:lnTo>
                  <a:lnTo>
                    <a:pt x="63" y="116"/>
                  </a:lnTo>
                  <a:lnTo>
                    <a:pt x="56" y="126"/>
                  </a:lnTo>
                  <a:lnTo>
                    <a:pt x="52" y="141"/>
                  </a:lnTo>
                  <a:lnTo>
                    <a:pt x="52" y="46"/>
                  </a:lnTo>
                  <a:lnTo>
                    <a:pt x="51" y="43"/>
                  </a:lnTo>
                  <a:lnTo>
                    <a:pt x="51" y="37"/>
                  </a:lnTo>
                  <a:lnTo>
                    <a:pt x="49" y="31"/>
                  </a:lnTo>
                  <a:lnTo>
                    <a:pt x="45" y="23"/>
                  </a:lnTo>
                  <a:lnTo>
                    <a:pt x="40" y="15"/>
                  </a:lnTo>
                  <a:lnTo>
                    <a:pt x="32" y="6"/>
                  </a:lnTo>
                  <a:lnTo>
                    <a:pt x="21" y="2"/>
                  </a:lnTo>
                  <a:lnTo>
                    <a:pt x="6" y="0"/>
                  </a:lnTo>
                  <a:lnTo>
                    <a:pt x="6" y="2"/>
                  </a:lnTo>
                  <a:lnTo>
                    <a:pt x="8" y="9"/>
                  </a:lnTo>
                  <a:lnTo>
                    <a:pt x="12" y="17"/>
                  </a:lnTo>
                  <a:lnTo>
                    <a:pt x="16" y="27"/>
                  </a:lnTo>
                  <a:lnTo>
                    <a:pt x="23" y="36"/>
                  </a:lnTo>
                  <a:lnTo>
                    <a:pt x="33" y="43"/>
                  </a:lnTo>
                  <a:lnTo>
                    <a:pt x="45" y="46"/>
                  </a:lnTo>
                  <a:lnTo>
                    <a:pt x="45" y="113"/>
                  </a:lnTo>
                  <a:lnTo>
                    <a:pt x="45" y="112"/>
                  </a:lnTo>
                  <a:lnTo>
                    <a:pt x="45" y="106"/>
                  </a:lnTo>
                  <a:lnTo>
                    <a:pt x="44" y="98"/>
                  </a:lnTo>
                  <a:lnTo>
                    <a:pt x="40" y="90"/>
                  </a:lnTo>
                  <a:lnTo>
                    <a:pt x="35" y="82"/>
                  </a:lnTo>
                  <a:lnTo>
                    <a:pt x="27" y="75"/>
                  </a:lnTo>
                  <a:lnTo>
                    <a:pt x="16" y="70"/>
                  </a:lnTo>
                  <a:lnTo>
                    <a:pt x="1" y="67"/>
                  </a:lnTo>
                  <a:lnTo>
                    <a:pt x="0" y="70"/>
                  </a:lnTo>
                  <a:lnTo>
                    <a:pt x="0" y="75"/>
                  </a:lnTo>
                  <a:lnTo>
                    <a:pt x="0" y="82"/>
                  </a:lnTo>
                  <a:lnTo>
                    <a:pt x="2" y="91"/>
                  </a:lnTo>
                  <a:lnTo>
                    <a:pt x="6" y="100"/>
                  </a:lnTo>
                  <a:lnTo>
                    <a:pt x="14" y="109"/>
                  </a:lnTo>
                  <a:lnTo>
                    <a:pt x="28" y="114"/>
                  </a:lnTo>
                  <a:lnTo>
                    <a:pt x="45" y="118"/>
                  </a:lnTo>
                  <a:lnTo>
                    <a:pt x="45" y="209"/>
                  </a:lnTo>
                  <a:lnTo>
                    <a:pt x="45" y="207"/>
                  </a:lnTo>
                  <a:lnTo>
                    <a:pt x="45" y="202"/>
                  </a:lnTo>
                  <a:lnTo>
                    <a:pt x="43" y="195"/>
                  </a:lnTo>
                  <a:lnTo>
                    <a:pt x="40" y="188"/>
                  </a:lnTo>
                  <a:lnTo>
                    <a:pt x="33" y="182"/>
                  </a:lnTo>
                  <a:lnTo>
                    <a:pt x="24" y="178"/>
                  </a:lnTo>
                  <a:lnTo>
                    <a:pt x="12" y="175"/>
                  </a:lnTo>
                  <a:lnTo>
                    <a:pt x="12" y="178"/>
                  </a:lnTo>
                  <a:lnTo>
                    <a:pt x="10" y="182"/>
                  </a:lnTo>
                  <a:lnTo>
                    <a:pt x="10" y="188"/>
                  </a:lnTo>
                  <a:lnTo>
                    <a:pt x="13" y="197"/>
                  </a:lnTo>
                  <a:lnTo>
                    <a:pt x="20" y="205"/>
                  </a:lnTo>
                  <a:lnTo>
                    <a:pt x="29" y="211"/>
                  </a:lnTo>
                  <a:lnTo>
                    <a:pt x="45" y="215"/>
                  </a:lnTo>
                  <a:lnTo>
                    <a:pt x="45" y="373"/>
                  </a:lnTo>
                  <a:lnTo>
                    <a:pt x="52" y="373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047" name="Freeform 23"/>
            <p:cNvSpPr>
              <a:spLocks/>
            </p:cNvSpPr>
            <p:nvPr/>
          </p:nvSpPr>
          <p:spPr bwMode="gray">
            <a:xfrm>
              <a:off x="2708" y="216"/>
              <a:ext cx="97" cy="373"/>
            </a:xfrm>
            <a:custGeom>
              <a:avLst/>
              <a:gdLst/>
              <a:ahLst/>
              <a:cxnLst>
                <a:cxn ang="0">
                  <a:pos x="51" y="237"/>
                </a:cxn>
                <a:cxn ang="0">
                  <a:pos x="60" y="237"/>
                </a:cxn>
                <a:cxn ang="0">
                  <a:pos x="74" y="232"/>
                </a:cxn>
                <a:cxn ang="0">
                  <a:pos x="91" y="218"/>
                </a:cxn>
                <a:cxn ang="0">
                  <a:pos x="97" y="193"/>
                </a:cxn>
                <a:cxn ang="0">
                  <a:pos x="89" y="193"/>
                </a:cxn>
                <a:cxn ang="0">
                  <a:pos x="72" y="197"/>
                </a:cxn>
                <a:cxn ang="0">
                  <a:pos x="55" y="215"/>
                </a:cxn>
                <a:cxn ang="0">
                  <a:pos x="51" y="147"/>
                </a:cxn>
                <a:cxn ang="0">
                  <a:pos x="60" y="147"/>
                </a:cxn>
                <a:cxn ang="0">
                  <a:pos x="74" y="141"/>
                </a:cxn>
                <a:cxn ang="0">
                  <a:pos x="91" y="128"/>
                </a:cxn>
                <a:cxn ang="0">
                  <a:pos x="97" y="102"/>
                </a:cxn>
                <a:cxn ang="0">
                  <a:pos x="89" y="102"/>
                </a:cxn>
                <a:cxn ang="0">
                  <a:pos x="72" y="109"/>
                </a:cxn>
                <a:cxn ang="0">
                  <a:pos x="55" y="126"/>
                </a:cxn>
                <a:cxn ang="0">
                  <a:pos x="51" y="46"/>
                </a:cxn>
                <a:cxn ang="0">
                  <a:pos x="51" y="37"/>
                </a:cxn>
                <a:cxn ang="0">
                  <a:pos x="46" y="23"/>
                </a:cxn>
                <a:cxn ang="0">
                  <a:pos x="33" y="6"/>
                </a:cxn>
                <a:cxn ang="0">
                  <a:pos x="7" y="0"/>
                </a:cxn>
                <a:cxn ang="0">
                  <a:pos x="8" y="9"/>
                </a:cxn>
                <a:cxn ang="0">
                  <a:pos x="16" y="27"/>
                </a:cxn>
                <a:cxn ang="0">
                  <a:pos x="34" y="43"/>
                </a:cxn>
                <a:cxn ang="0">
                  <a:pos x="46" y="113"/>
                </a:cxn>
                <a:cxn ang="0">
                  <a:pos x="46" y="106"/>
                </a:cxn>
                <a:cxn ang="0">
                  <a:pos x="41" y="90"/>
                </a:cxn>
                <a:cxn ang="0">
                  <a:pos x="27" y="75"/>
                </a:cxn>
                <a:cxn ang="0">
                  <a:pos x="0" y="67"/>
                </a:cxn>
                <a:cxn ang="0">
                  <a:pos x="0" y="75"/>
                </a:cxn>
                <a:cxn ang="0">
                  <a:pos x="3" y="91"/>
                </a:cxn>
                <a:cxn ang="0">
                  <a:pos x="15" y="109"/>
                </a:cxn>
                <a:cxn ang="0">
                  <a:pos x="46" y="118"/>
                </a:cxn>
                <a:cxn ang="0">
                  <a:pos x="46" y="207"/>
                </a:cxn>
                <a:cxn ang="0">
                  <a:pos x="43" y="195"/>
                </a:cxn>
                <a:cxn ang="0">
                  <a:pos x="34" y="182"/>
                </a:cxn>
                <a:cxn ang="0">
                  <a:pos x="12" y="175"/>
                </a:cxn>
                <a:cxn ang="0">
                  <a:pos x="11" y="182"/>
                </a:cxn>
                <a:cxn ang="0">
                  <a:pos x="14" y="197"/>
                </a:cxn>
                <a:cxn ang="0">
                  <a:pos x="30" y="211"/>
                </a:cxn>
                <a:cxn ang="0">
                  <a:pos x="46" y="373"/>
                </a:cxn>
              </a:cxnLst>
              <a:rect l="0" t="0" r="r" b="b"/>
              <a:pathLst>
                <a:path w="97" h="373">
                  <a:moveTo>
                    <a:pt x="51" y="373"/>
                  </a:moveTo>
                  <a:lnTo>
                    <a:pt x="51" y="237"/>
                  </a:lnTo>
                  <a:lnTo>
                    <a:pt x="54" y="237"/>
                  </a:lnTo>
                  <a:lnTo>
                    <a:pt x="60" y="237"/>
                  </a:lnTo>
                  <a:lnTo>
                    <a:pt x="66" y="236"/>
                  </a:lnTo>
                  <a:lnTo>
                    <a:pt x="74" y="232"/>
                  </a:lnTo>
                  <a:lnTo>
                    <a:pt x="82" y="226"/>
                  </a:lnTo>
                  <a:lnTo>
                    <a:pt x="91" y="218"/>
                  </a:lnTo>
                  <a:lnTo>
                    <a:pt x="95" y="207"/>
                  </a:lnTo>
                  <a:lnTo>
                    <a:pt x="97" y="193"/>
                  </a:lnTo>
                  <a:lnTo>
                    <a:pt x="95" y="193"/>
                  </a:lnTo>
                  <a:lnTo>
                    <a:pt x="89" y="193"/>
                  </a:lnTo>
                  <a:lnTo>
                    <a:pt x="81" y="194"/>
                  </a:lnTo>
                  <a:lnTo>
                    <a:pt x="72" y="197"/>
                  </a:lnTo>
                  <a:lnTo>
                    <a:pt x="64" y="205"/>
                  </a:lnTo>
                  <a:lnTo>
                    <a:pt x="55" y="215"/>
                  </a:lnTo>
                  <a:lnTo>
                    <a:pt x="51" y="232"/>
                  </a:lnTo>
                  <a:lnTo>
                    <a:pt x="51" y="147"/>
                  </a:lnTo>
                  <a:lnTo>
                    <a:pt x="54" y="147"/>
                  </a:lnTo>
                  <a:lnTo>
                    <a:pt x="60" y="147"/>
                  </a:lnTo>
                  <a:lnTo>
                    <a:pt x="66" y="144"/>
                  </a:lnTo>
                  <a:lnTo>
                    <a:pt x="74" y="141"/>
                  </a:lnTo>
                  <a:lnTo>
                    <a:pt x="82" y="136"/>
                  </a:lnTo>
                  <a:lnTo>
                    <a:pt x="91" y="128"/>
                  </a:lnTo>
                  <a:lnTo>
                    <a:pt x="95" y="117"/>
                  </a:lnTo>
                  <a:lnTo>
                    <a:pt x="97" y="102"/>
                  </a:lnTo>
                  <a:lnTo>
                    <a:pt x="95" y="102"/>
                  </a:lnTo>
                  <a:lnTo>
                    <a:pt x="89" y="102"/>
                  </a:lnTo>
                  <a:lnTo>
                    <a:pt x="81" y="105"/>
                  </a:lnTo>
                  <a:lnTo>
                    <a:pt x="72" y="109"/>
                  </a:lnTo>
                  <a:lnTo>
                    <a:pt x="64" y="116"/>
                  </a:lnTo>
                  <a:lnTo>
                    <a:pt x="55" y="126"/>
                  </a:lnTo>
                  <a:lnTo>
                    <a:pt x="51" y="141"/>
                  </a:lnTo>
                  <a:lnTo>
                    <a:pt x="51" y="46"/>
                  </a:lnTo>
                  <a:lnTo>
                    <a:pt x="51" y="43"/>
                  </a:lnTo>
                  <a:lnTo>
                    <a:pt x="51" y="37"/>
                  </a:lnTo>
                  <a:lnTo>
                    <a:pt x="49" y="31"/>
                  </a:lnTo>
                  <a:lnTo>
                    <a:pt x="46" y="23"/>
                  </a:lnTo>
                  <a:lnTo>
                    <a:pt x="41" y="15"/>
                  </a:lnTo>
                  <a:lnTo>
                    <a:pt x="33" y="6"/>
                  </a:lnTo>
                  <a:lnTo>
                    <a:pt x="22" y="2"/>
                  </a:lnTo>
                  <a:lnTo>
                    <a:pt x="7" y="0"/>
                  </a:lnTo>
                  <a:lnTo>
                    <a:pt x="7" y="2"/>
                  </a:lnTo>
                  <a:lnTo>
                    <a:pt x="8" y="9"/>
                  </a:lnTo>
                  <a:lnTo>
                    <a:pt x="11" y="17"/>
                  </a:lnTo>
                  <a:lnTo>
                    <a:pt x="16" y="27"/>
                  </a:lnTo>
                  <a:lnTo>
                    <a:pt x="23" y="36"/>
                  </a:lnTo>
                  <a:lnTo>
                    <a:pt x="34" y="43"/>
                  </a:lnTo>
                  <a:lnTo>
                    <a:pt x="46" y="46"/>
                  </a:lnTo>
                  <a:lnTo>
                    <a:pt x="46" y="113"/>
                  </a:lnTo>
                  <a:lnTo>
                    <a:pt x="46" y="112"/>
                  </a:lnTo>
                  <a:lnTo>
                    <a:pt x="46" y="106"/>
                  </a:lnTo>
                  <a:lnTo>
                    <a:pt x="43" y="98"/>
                  </a:lnTo>
                  <a:lnTo>
                    <a:pt x="41" y="90"/>
                  </a:lnTo>
                  <a:lnTo>
                    <a:pt x="35" y="82"/>
                  </a:lnTo>
                  <a:lnTo>
                    <a:pt x="27" y="75"/>
                  </a:lnTo>
                  <a:lnTo>
                    <a:pt x="16" y="70"/>
                  </a:lnTo>
                  <a:lnTo>
                    <a:pt x="0" y="67"/>
                  </a:lnTo>
                  <a:lnTo>
                    <a:pt x="0" y="70"/>
                  </a:lnTo>
                  <a:lnTo>
                    <a:pt x="0" y="75"/>
                  </a:lnTo>
                  <a:lnTo>
                    <a:pt x="0" y="82"/>
                  </a:lnTo>
                  <a:lnTo>
                    <a:pt x="3" y="91"/>
                  </a:lnTo>
                  <a:lnTo>
                    <a:pt x="7" y="100"/>
                  </a:lnTo>
                  <a:lnTo>
                    <a:pt x="15" y="109"/>
                  </a:lnTo>
                  <a:lnTo>
                    <a:pt x="28" y="114"/>
                  </a:lnTo>
                  <a:lnTo>
                    <a:pt x="46" y="118"/>
                  </a:lnTo>
                  <a:lnTo>
                    <a:pt x="46" y="209"/>
                  </a:lnTo>
                  <a:lnTo>
                    <a:pt x="46" y="207"/>
                  </a:lnTo>
                  <a:lnTo>
                    <a:pt x="45" y="202"/>
                  </a:lnTo>
                  <a:lnTo>
                    <a:pt x="43" y="195"/>
                  </a:lnTo>
                  <a:lnTo>
                    <a:pt x="39" y="188"/>
                  </a:lnTo>
                  <a:lnTo>
                    <a:pt x="34" y="182"/>
                  </a:lnTo>
                  <a:lnTo>
                    <a:pt x="24" y="178"/>
                  </a:lnTo>
                  <a:lnTo>
                    <a:pt x="12" y="175"/>
                  </a:lnTo>
                  <a:lnTo>
                    <a:pt x="12" y="178"/>
                  </a:lnTo>
                  <a:lnTo>
                    <a:pt x="11" y="182"/>
                  </a:lnTo>
                  <a:lnTo>
                    <a:pt x="11" y="188"/>
                  </a:lnTo>
                  <a:lnTo>
                    <a:pt x="14" y="197"/>
                  </a:lnTo>
                  <a:lnTo>
                    <a:pt x="19" y="205"/>
                  </a:lnTo>
                  <a:lnTo>
                    <a:pt x="30" y="211"/>
                  </a:lnTo>
                  <a:lnTo>
                    <a:pt x="46" y="215"/>
                  </a:lnTo>
                  <a:lnTo>
                    <a:pt x="46" y="373"/>
                  </a:lnTo>
                  <a:lnTo>
                    <a:pt x="51" y="373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1049" name="Freeform 25"/>
          <p:cNvSpPr>
            <a:spLocks/>
          </p:cNvSpPr>
          <p:nvPr/>
        </p:nvSpPr>
        <p:spPr bwMode="gray">
          <a:xfrm>
            <a:off x="95250" y="6446838"/>
            <a:ext cx="8970963" cy="314325"/>
          </a:xfrm>
          <a:custGeom>
            <a:avLst/>
            <a:gdLst/>
            <a:ahLst/>
            <a:cxnLst>
              <a:cxn ang="0">
                <a:pos x="4" y="198"/>
              </a:cxn>
              <a:cxn ang="0">
                <a:pos x="5651" y="198"/>
              </a:cxn>
              <a:cxn ang="0">
                <a:pos x="5646" y="94"/>
              </a:cxn>
              <a:cxn ang="0">
                <a:pos x="1491" y="94"/>
              </a:cxn>
              <a:cxn ang="0">
                <a:pos x="1343" y="2"/>
              </a:cxn>
              <a:cxn ang="0">
                <a:pos x="0" y="0"/>
              </a:cxn>
              <a:cxn ang="0">
                <a:pos x="4" y="198"/>
              </a:cxn>
            </a:cxnLst>
            <a:rect l="0" t="0" r="r" b="b"/>
            <a:pathLst>
              <a:path w="5651" h="198">
                <a:moveTo>
                  <a:pt x="4" y="198"/>
                </a:moveTo>
                <a:lnTo>
                  <a:pt x="5651" y="198"/>
                </a:lnTo>
                <a:lnTo>
                  <a:pt x="5646" y="94"/>
                </a:lnTo>
                <a:lnTo>
                  <a:pt x="1491" y="94"/>
                </a:lnTo>
                <a:lnTo>
                  <a:pt x="1343" y="2"/>
                </a:lnTo>
                <a:lnTo>
                  <a:pt x="0" y="0"/>
                </a:lnTo>
                <a:lnTo>
                  <a:pt x="4" y="198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050" name="Freeform 26"/>
          <p:cNvSpPr>
            <a:spLocks/>
          </p:cNvSpPr>
          <p:nvPr/>
        </p:nvSpPr>
        <p:spPr bwMode="gray">
          <a:xfrm>
            <a:off x="95250" y="6491288"/>
            <a:ext cx="8975725" cy="279400"/>
          </a:xfrm>
          <a:custGeom>
            <a:avLst/>
            <a:gdLst/>
            <a:ahLst/>
            <a:cxnLst>
              <a:cxn ang="0">
                <a:pos x="0" y="176"/>
              </a:cxn>
              <a:cxn ang="0">
                <a:pos x="5650" y="169"/>
              </a:cxn>
              <a:cxn ang="0">
                <a:pos x="5646" y="95"/>
              </a:cxn>
              <a:cxn ang="0">
                <a:pos x="1478" y="95"/>
              </a:cxn>
              <a:cxn ang="0">
                <a:pos x="1317" y="3"/>
              </a:cxn>
              <a:cxn ang="0">
                <a:pos x="0" y="0"/>
              </a:cxn>
              <a:cxn ang="0">
                <a:pos x="0" y="176"/>
              </a:cxn>
            </a:cxnLst>
            <a:rect l="0" t="0" r="r" b="b"/>
            <a:pathLst>
              <a:path w="5650" h="176">
                <a:moveTo>
                  <a:pt x="0" y="176"/>
                </a:moveTo>
                <a:lnTo>
                  <a:pt x="5650" y="169"/>
                </a:lnTo>
                <a:lnTo>
                  <a:pt x="5646" y="95"/>
                </a:lnTo>
                <a:lnTo>
                  <a:pt x="1478" y="95"/>
                </a:lnTo>
                <a:lnTo>
                  <a:pt x="1317" y="3"/>
                </a:lnTo>
                <a:lnTo>
                  <a:pt x="0" y="0"/>
                </a:lnTo>
                <a:lnTo>
                  <a:pt x="0" y="17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051" name="Freeform 27" descr="Dark upward diagonal"/>
          <p:cNvSpPr>
            <a:spLocks/>
          </p:cNvSpPr>
          <p:nvPr/>
        </p:nvSpPr>
        <p:spPr bwMode="gray">
          <a:xfrm>
            <a:off x="92075" y="98425"/>
            <a:ext cx="8956675" cy="1793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582" y="0"/>
              </a:cxn>
              <a:cxn ang="0">
                <a:pos x="5639" y="45"/>
              </a:cxn>
              <a:cxn ang="0">
                <a:pos x="5636" y="113"/>
              </a:cxn>
              <a:cxn ang="0">
                <a:pos x="0" y="113"/>
              </a:cxn>
              <a:cxn ang="0">
                <a:pos x="0" y="0"/>
              </a:cxn>
            </a:cxnLst>
            <a:rect l="0" t="0" r="r" b="b"/>
            <a:pathLst>
              <a:path w="5639" h="113">
                <a:moveTo>
                  <a:pt x="0" y="0"/>
                </a:moveTo>
                <a:lnTo>
                  <a:pt x="5582" y="0"/>
                </a:lnTo>
                <a:cubicBezTo>
                  <a:pt x="5630" y="3"/>
                  <a:pt x="5639" y="45"/>
                  <a:pt x="5639" y="45"/>
                </a:cubicBezTo>
                <a:lnTo>
                  <a:pt x="5636" y="113"/>
                </a:lnTo>
                <a:lnTo>
                  <a:pt x="0" y="113"/>
                </a:lnTo>
                <a:lnTo>
                  <a:pt x="0" y="0"/>
                </a:lnTo>
                <a:close/>
              </a:path>
            </a:pathLst>
          </a:custGeom>
          <a:pattFill prst="dkUpDiag">
            <a:fgClr>
              <a:schemeClr val="accent1"/>
            </a:fgClr>
            <a:bgClr>
              <a:schemeClr val="bg1"/>
            </a:bgClr>
          </a:patt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052" name="Freeform 28"/>
          <p:cNvSpPr>
            <a:spLocks/>
          </p:cNvSpPr>
          <p:nvPr/>
        </p:nvSpPr>
        <p:spPr bwMode="gray">
          <a:xfrm>
            <a:off x="92075" y="307975"/>
            <a:ext cx="8955088" cy="938213"/>
          </a:xfrm>
          <a:custGeom>
            <a:avLst/>
            <a:gdLst/>
            <a:ahLst/>
            <a:cxnLst>
              <a:cxn ang="0">
                <a:pos x="5446" y="0"/>
              </a:cxn>
              <a:cxn ang="0">
                <a:pos x="0" y="0"/>
              </a:cxn>
              <a:cxn ang="0">
                <a:pos x="2" y="470"/>
              </a:cxn>
              <a:cxn ang="0">
                <a:pos x="4078" y="474"/>
              </a:cxn>
              <a:cxn ang="0">
                <a:pos x="4178" y="527"/>
              </a:cxn>
              <a:cxn ang="0">
                <a:pos x="5446" y="531"/>
              </a:cxn>
              <a:cxn ang="0">
                <a:pos x="5446" y="0"/>
              </a:cxn>
            </a:cxnLst>
            <a:rect l="0" t="0" r="r" b="b"/>
            <a:pathLst>
              <a:path w="5446" h="531">
                <a:moveTo>
                  <a:pt x="5446" y="0"/>
                </a:moveTo>
                <a:lnTo>
                  <a:pt x="0" y="0"/>
                </a:lnTo>
                <a:lnTo>
                  <a:pt x="2" y="470"/>
                </a:lnTo>
                <a:lnTo>
                  <a:pt x="4078" y="474"/>
                </a:lnTo>
                <a:lnTo>
                  <a:pt x="4178" y="527"/>
                </a:lnTo>
                <a:lnTo>
                  <a:pt x="5446" y="531"/>
                </a:lnTo>
                <a:lnTo>
                  <a:pt x="5446" y="0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053" name="Freeform 29"/>
          <p:cNvSpPr>
            <a:spLocks/>
          </p:cNvSpPr>
          <p:nvPr/>
        </p:nvSpPr>
        <p:spPr bwMode="gray">
          <a:xfrm>
            <a:off x="92075" y="306388"/>
            <a:ext cx="8955088" cy="836612"/>
          </a:xfrm>
          <a:custGeom>
            <a:avLst/>
            <a:gdLst/>
            <a:ahLst/>
            <a:cxnLst>
              <a:cxn ang="0">
                <a:pos x="5446" y="0"/>
              </a:cxn>
              <a:cxn ang="0">
                <a:pos x="0" y="0"/>
              </a:cxn>
              <a:cxn ang="0">
                <a:pos x="2" y="470"/>
              </a:cxn>
              <a:cxn ang="0">
                <a:pos x="4078" y="474"/>
              </a:cxn>
              <a:cxn ang="0">
                <a:pos x="4178" y="527"/>
              </a:cxn>
              <a:cxn ang="0">
                <a:pos x="5446" y="531"/>
              </a:cxn>
              <a:cxn ang="0">
                <a:pos x="5446" y="0"/>
              </a:cxn>
            </a:cxnLst>
            <a:rect l="0" t="0" r="r" b="b"/>
            <a:pathLst>
              <a:path w="5446" h="531">
                <a:moveTo>
                  <a:pt x="5446" y="0"/>
                </a:moveTo>
                <a:lnTo>
                  <a:pt x="0" y="0"/>
                </a:lnTo>
                <a:lnTo>
                  <a:pt x="2" y="470"/>
                </a:lnTo>
                <a:lnTo>
                  <a:pt x="4078" y="474"/>
                </a:lnTo>
                <a:lnTo>
                  <a:pt x="4178" y="527"/>
                </a:lnTo>
                <a:lnTo>
                  <a:pt x="5446" y="531"/>
                </a:lnTo>
                <a:lnTo>
                  <a:pt x="5446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bg1">
                  <a:gamma/>
                  <a:tint val="66667"/>
                  <a:invGamma/>
                </a:schemeClr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056" name="Rectangle 32"/>
          <p:cNvSpPr>
            <a:spLocks noChangeArrowheads="1"/>
          </p:cNvSpPr>
          <p:nvPr/>
        </p:nvSpPr>
        <p:spPr bwMode="gray">
          <a:xfrm flipV="1">
            <a:off x="95250" y="6723063"/>
            <a:ext cx="8977313" cy="555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059" name="Freeform 35"/>
          <p:cNvSpPr>
            <a:spLocks/>
          </p:cNvSpPr>
          <p:nvPr/>
        </p:nvSpPr>
        <p:spPr bwMode="gray">
          <a:xfrm>
            <a:off x="6896100" y="1047750"/>
            <a:ext cx="2155825" cy="52388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1358" y="0"/>
              </a:cxn>
              <a:cxn ang="0">
                <a:pos x="1356" y="32"/>
              </a:cxn>
              <a:cxn ang="0">
                <a:pos x="60" y="33"/>
              </a:cxn>
              <a:cxn ang="0">
                <a:pos x="0" y="2"/>
              </a:cxn>
            </a:cxnLst>
            <a:rect l="0" t="0" r="r" b="b"/>
            <a:pathLst>
              <a:path w="1358" h="33">
                <a:moveTo>
                  <a:pt x="0" y="2"/>
                </a:moveTo>
                <a:lnTo>
                  <a:pt x="1358" y="0"/>
                </a:lnTo>
                <a:lnTo>
                  <a:pt x="1356" y="32"/>
                </a:lnTo>
                <a:lnTo>
                  <a:pt x="60" y="33"/>
                </a:lnTo>
                <a:lnTo>
                  <a:pt x="0" y="2"/>
                </a:lnTo>
                <a:close/>
              </a:path>
            </a:pathLst>
          </a:custGeom>
          <a:solidFill>
            <a:srgbClr val="FFFFFF">
              <a:alpha val="30000"/>
            </a:srgbClr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457200" y="238125"/>
            <a:ext cx="6477000" cy="86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zh-TW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457200" y="1438275"/>
            <a:ext cx="8229600" cy="473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zh-TW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3048000" y="6311900"/>
            <a:ext cx="1712913" cy="29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rgbClr val="000000"/>
                </a:solidFill>
                <a:ea typeface="新細明體" charset="-120"/>
              </a:defRPr>
            </a:lvl1pPr>
          </a:lstStyle>
          <a:p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4830763" y="6323013"/>
            <a:ext cx="2311400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000000"/>
                </a:solidFill>
                <a:ea typeface="新細明體" charset="-120"/>
              </a:defRPr>
            </a:lvl1pPr>
          </a:lstStyle>
          <a:p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7116763" y="6323013"/>
            <a:ext cx="1616075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000000"/>
                </a:solidFill>
                <a:ea typeface="新細明體" charset="-120"/>
              </a:defRPr>
            </a:lvl1pPr>
          </a:lstStyle>
          <a:p>
            <a:fld id="{55660FFC-DB62-4A95-A5BB-9007EC9ECE2C}" type="slidenum">
              <a:rPr lang="en-US" altLang="zh-TW"/>
              <a:pPr/>
              <a:t>‹#›</a:t>
            </a:fld>
            <a:endParaRPr lang="en-US" altLang="zh-TW"/>
          </a:p>
        </p:txBody>
      </p:sp>
      <p:sp>
        <p:nvSpPr>
          <p:cNvPr id="1061" name="Text Box 37"/>
          <p:cNvSpPr txBox="1">
            <a:spLocks noChangeArrowheads="1"/>
          </p:cNvSpPr>
          <p:nvPr/>
        </p:nvSpPr>
        <p:spPr bwMode="gray">
          <a:xfrm>
            <a:off x="144463" y="6454775"/>
            <a:ext cx="14954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altLang="zh-TW" sz="1100" i="1">
                <a:solidFill>
                  <a:srgbClr val="FFFFFF"/>
                </a:solidFill>
                <a:latin typeface="Times New Roman" pitchFamily="18" charset="0"/>
                <a:ea typeface="新細明體" charset="-120"/>
              </a:rPr>
              <a:t>www.themegallery.com</a:t>
            </a:r>
          </a:p>
        </p:txBody>
      </p:sp>
      <p:sp>
        <p:nvSpPr>
          <p:cNvPr id="1054" name="Rectangle 30" descr="7"/>
          <p:cNvSpPr>
            <a:spLocks noChangeArrowheads="1"/>
          </p:cNvSpPr>
          <p:nvPr/>
        </p:nvSpPr>
        <p:spPr bwMode="gray">
          <a:xfrm>
            <a:off x="8245475" y="415925"/>
            <a:ext cx="534988" cy="546100"/>
          </a:xfrm>
          <a:prstGeom prst="rect">
            <a:avLst/>
          </a:prstGeom>
          <a:blipFill dpi="0" rotWithShape="1">
            <a:blip r:embed="rId14" cstate="print"/>
            <a:srcRect/>
            <a:stretch>
              <a:fillRect/>
            </a:stretch>
          </a:blipFill>
          <a:ln w="952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055" name="Rectangle 31" descr="4"/>
          <p:cNvSpPr>
            <a:spLocks noChangeArrowheads="1"/>
          </p:cNvSpPr>
          <p:nvPr/>
        </p:nvSpPr>
        <p:spPr bwMode="gray">
          <a:xfrm>
            <a:off x="7620000" y="415925"/>
            <a:ext cx="534988" cy="546100"/>
          </a:xfrm>
          <a:prstGeom prst="rect">
            <a:avLst/>
          </a:prstGeom>
          <a:blipFill dpi="0" rotWithShape="1">
            <a:blip r:embed="rId15" cstate="print"/>
            <a:srcRect/>
            <a:stretch>
              <a:fillRect/>
            </a:stretch>
          </a:blipFill>
          <a:ln w="952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060" name="Rectangle 36"/>
          <p:cNvSpPr>
            <a:spLocks noChangeArrowheads="1"/>
          </p:cNvSpPr>
          <p:nvPr/>
        </p:nvSpPr>
        <p:spPr bwMode="gray">
          <a:xfrm>
            <a:off x="7000875" y="415925"/>
            <a:ext cx="534988" cy="546100"/>
          </a:xfrm>
          <a:prstGeom prst="rect">
            <a:avLst/>
          </a:prstGeom>
          <a:solidFill>
            <a:srgbClr val="FFFFFF">
              <a:alpha val="30000"/>
            </a:srgbClr>
          </a:solidFill>
          <a:ln w="952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rgbClr val="000000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rgbClr val="000000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000000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2.png"/><Relationship Id="rId4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jpeg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/>
          <p:cNvSpPr txBox="1"/>
          <p:nvPr/>
        </p:nvSpPr>
        <p:spPr>
          <a:xfrm>
            <a:off x="1285852" y="1857364"/>
            <a:ext cx="66437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TW" altLang="en-US" sz="4000" b="1" smtClean="0">
                <a:solidFill>
                  <a:srgbClr val="002060"/>
                </a:solidFill>
                <a:latin typeface="SimHei" pitchFamily="2" charset="-122"/>
                <a:ea typeface="SimHei" pitchFamily="2" charset="-122"/>
              </a:rPr>
              <a:t>澳門銀行代理壽險概況</a:t>
            </a:r>
            <a:endParaRPr lang="en-US" altLang="zh-CN" sz="4000" b="1" dirty="0" smtClean="0">
              <a:solidFill>
                <a:srgbClr val="002060"/>
              </a:solidFill>
              <a:latin typeface="SimHei" pitchFamily="2" charset="-122"/>
              <a:ea typeface="SimHei" pitchFamily="2" charset="-122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2000232" y="3500438"/>
            <a:ext cx="341632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澳 門 保 險 公 會 監 事 長</a:t>
            </a:r>
            <a:endParaRPr lang="en-US" altLang="zh-CN" b="1" dirty="0" smtClean="0">
              <a:solidFill>
                <a:srgbClr val="002060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ct val="150000"/>
              </a:lnSpc>
            </a:pPr>
            <a:r>
              <a:rPr lang="zh-TW" altLang="en-US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中國人壽（海外）澳分副總經理</a:t>
            </a:r>
            <a:endParaRPr lang="zh-TW" altLang="en-US" b="1" dirty="0">
              <a:solidFill>
                <a:srgbClr val="00206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5715008" y="3714752"/>
            <a:ext cx="1714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周士軍</a:t>
            </a:r>
            <a:endParaRPr lang="zh-TW" altLang="en-US" sz="2400" b="1" dirty="0" smtClean="0">
              <a:solidFill>
                <a:srgbClr val="002060"/>
              </a:solidFill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5" name="圖片 4" descr="13687_145809086155_2.jpg"/>
          <p:cNvPicPr>
            <a:picLocks noChangeAspect="1"/>
          </p:cNvPicPr>
          <p:nvPr/>
        </p:nvPicPr>
        <p:blipFill>
          <a:blip r:embed="rId3" cstate="print">
            <a:lum bright="20000"/>
          </a:blip>
          <a:srcRect l="6939" t="7275" r="4247" b="15286"/>
          <a:stretch>
            <a:fillRect/>
          </a:stretch>
        </p:blipFill>
        <p:spPr>
          <a:xfrm>
            <a:off x="71438" y="5643602"/>
            <a:ext cx="1643042" cy="12858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643206" y="5080827"/>
            <a:ext cx="49291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TW" altLang="en-US" sz="1400" smtClean="0">
                <a:solidFill>
                  <a:srgbClr val="002060"/>
                </a:solidFill>
                <a:latin typeface="SimSun" pitchFamily="2" charset="-122"/>
                <a:ea typeface="SimSun" pitchFamily="2" charset="-122"/>
              </a:rPr>
              <a:t>（注：文中資料來自澳門統計暨普查局或澳門金融管理局）</a:t>
            </a:r>
            <a:endParaRPr lang="zh-TW" altLang="en-US" sz="1400" dirty="0">
              <a:solidFill>
                <a:srgbClr val="002060"/>
              </a:solidFill>
              <a:latin typeface="SimSun" pitchFamily="2" charset="-122"/>
              <a:ea typeface="SimSun" pitchFamily="2" charset="-122"/>
            </a:endParaRPr>
          </a:p>
        </p:txBody>
      </p:sp>
      <p:sp>
        <p:nvSpPr>
          <p:cNvPr id="3" name="橢圓 2"/>
          <p:cNvSpPr/>
          <p:nvPr/>
        </p:nvSpPr>
        <p:spPr>
          <a:xfrm>
            <a:off x="2143097" y="1688229"/>
            <a:ext cx="642942" cy="649188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2400" b="1" dirty="0" smtClean="0">
                <a:solidFill>
                  <a:srgbClr val="002060"/>
                </a:solidFill>
                <a:latin typeface="SimHei" pitchFamily="2" charset="-122"/>
                <a:ea typeface="SimHei" pitchFamily="2" charset="-122"/>
              </a:rPr>
              <a:t>一</a:t>
            </a:r>
            <a:endParaRPr lang="zh-TW" altLang="en-US" sz="2400" b="1" dirty="0">
              <a:solidFill>
                <a:srgbClr val="002060"/>
              </a:solidFill>
              <a:latin typeface="SimHei" pitchFamily="2" charset="-122"/>
              <a:ea typeface="SimHei" pitchFamily="2" charset="-122"/>
            </a:endParaRPr>
          </a:p>
        </p:txBody>
      </p:sp>
      <p:sp>
        <p:nvSpPr>
          <p:cNvPr id="4" name="橢圓 3"/>
          <p:cNvSpPr/>
          <p:nvPr/>
        </p:nvSpPr>
        <p:spPr>
          <a:xfrm>
            <a:off x="2143097" y="2759799"/>
            <a:ext cx="642942" cy="649188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2400" b="1" dirty="0" smtClean="0">
                <a:solidFill>
                  <a:srgbClr val="002060"/>
                </a:solidFill>
                <a:latin typeface="SimHei" pitchFamily="2" charset="-122"/>
                <a:ea typeface="SimHei" pitchFamily="2" charset="-122"/>
              </a:rPr>
              <a:t>二</a:t>
            </a:r>
            <a:endParaRPr lang="zh-TW" altLang="en-US" sz="2400" b="1" dirty="0">
              <a:solidFill>
                <a:srgbClr val="002060"/>
              </a:solidFill>
              <a:latin typeface="SimHei" pitchFamily="2" charset="-122"/>
              <a:ea typeface="SimHei" pitchFamily="2" charset="-122"/>
            </a:endParaRPr>
          </a:p>
        </p:txBody>
      </p:sp>
      <p:sp>
        <p:nvSpPr>
          <p:cNvPr id="5" name="橢圓 4"/>
          <p:cNvSpPr/>
          <p:nvPr/>
        </p:nvSpPr>
        <p:spPr>
          <a:xfrm>
            <a:off x="2143097" y="3906701"/>
            <a:ext cx="642942" cy="649188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2400" b="1" dirty="0" smtClean="0">
                <a:solidFill>
                  <a:srgbClr val="002060"/>
                </a:solidFill>
                <a:latin typeface="SimHei" pitchFamily="2" charset="-122"/>
                <a:ea typeface="SimHei" pitchFamily="2" charset="-122"/>
              </a:rPr>
              <a:t>三</a:t>
            </a:r>
            <a:endParaRPr lang="zh-TW" altLang="en-US" sz="2400" b="1" dirty="0">
              <a:solidFill>
                <a:srgbClr val="002060"/>
              </a:solidFill>
              <a:latin typeface="SimHei" pitchFamily="2" charset="-122"/>
              <a:ea typeface="SimHei" pitchFamily="2" charset="-122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3214667" y="2714620"/>
            <a:ext cx="4214853" cy="83099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>
              <a:lnSpc>
                <a:spcPct val="200000"/>
              </a:lnSpc>
              <a:buClr>
                <a:schemeClr val="accent1"/>
              </a:buClr>
              <a:defRPr/>
            </a:pPr>
            <a:r>
              <a:rPr lang="zh-CN" altLang="en-US" sz="2400" b="1">
                <a:solidFill>
                  <a:srgbClr val="002060"/>
                </a:solidFill>
              </a:rPr>
              <a:t>  </a:t>
            </a:r>
            <a:r>
              <a:rPr lang="zh-TW" altLang="en-US" sz="2400" b="1" smtClean="0">
                <a:solidFill>
                  <a:srgbClr val="002060"/>
                </a:solidFill>
                <a:latin typeface="SimHei" pitchFamily="2" charset="-122"/>
                <a:ea typeface="SimHei" pitchFamily="2" charset="-122"/>
              </a:rPr>
              <a:t>澳門銀行代理壽險現狀</a:t>
            </a:r>
            <a:endParaRPr lang="en-US" altLang="zh-CN" sz="2400" b="1" dirty="0">
              <a:solidFill>
                <a:srgbClr val="002060"/>
              </a:solidFill>
              <a:latin typeface="SimHei" pitchFamily="2" charset="-122"/>
              <a:ea typeface="SimHei" pitchFamily="2" charset="-122"/>
            </a:endParaRPr>
          </a:p>
        </p:txBody>
      </p:sp>
      <p:sp>
        <p:nvSpPr>
          <p:cNvPr id="7" name="矩形 5"/>
          <p:cNvSpPr>
            <a:spLocks noChangeArrowheads="1"/>
          </p:cNvSpPr>
          <p:nvPr/>
        </p:nvSpPr>
        <p:spPr bwMode="auto">
          <a:xfrm>
            <a:off x="3214678" y="3857628"/>
            <a:ext cx="4214842" cy="83099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200000"/>
              </a:lnSpc>
              <a:buClr>
                <a:schemeClr val="accent1"/>
              </a:buClr>
              <a:defRPr/>
            </a:pPr>
            <a:r>
              <a:rPr lang="zh-TW" altLang="en-US" sz="2400" b="1" smtClean="0">
                <a:solidFill>
                  <a:srgbClr val="002060"/>
                </a:solidFill>
                <a:latin typeface="SimHei" pitchFamily="2" charset="-122"/>
                <a:ea typeface="SimHei" pitchFamily="2" charset="-122"/>
              </a:rPr>
              <a:t> 澳門銀行代理壽險展望</a:t>
            </a:r>
            <a:r>
              <a:rPr kumimoji="0" lang="zh-CN" altLang="en-US" sz="2400" b="1" smtClean="0">
                <a:solidFill>
                  <a:srgbClr val="002060"/>
                </a:solidFill>
                <a:latin typeface="SimHei" pitchFamily="2" charset="-122"/>
                <a:ea typeface="SimHei" pitchFamily="2" charset="-122"/>
              </a:rPr>
              <a:t> </a:t>
            </a:r>
            <a:endParaRPr lang="en-US" altLang="zh-CN" sz="2400" b="1" dirty="0">
              <a:solidFill>
                <a:srgbClr val="002060"/>
              </a:solidFill>
              <a:latin typeface="SimHei" pitchFamily="2" charset="-122"/>
              <a:ea typeface="SimHei" pitchFamily="2" charset="-122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3214692" y="1608859"/>
            <a:ext cx="4214828" cy="83099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>
              <a:lnSpc>
                <a:spcPct val="200000"/>
              </a:lnSpc>
              <a:buClr>
                <a:schemeClr val="accent1"/>
              </a:buClr>
              <a:defRPr/>
            </a:pPr>
            <a:r>
              <a:rPr lang="zh-CN" altLang="en-US" sz="2400" b="1">
                <a:solidFill>
                  <a:srgbClr val="002060"/>
                </a:solidFill>
              </a:rPr>
              <a:t>  </a:t>
            </a:r>
            <a:r>
              <a:rPr lang="zh-TW" altLang="en-US" sz="2400" b="1" smtClean="0">
                <a:solidFill>
                  <a:srgbClr val="002060"/>
                </a:solidFill>
                <a:latin typeface="SimHei" pitchFamily="2" charset="-122"/>
                <a:ea typeface="SimHei" pitchFamily="2" charset="-122"/>
              </a:rPr>
              <a:t>澳門銀行代理壽險發展歷程</a:t>
            </a:r>
            <a:endParaRPr lang="en-US" altLang="zh-CN" sz="2400" b="1" dirty="0">
              <a:solidFill>
                <a:srgbClr val="002060"/>
              </a:solidFill>
              <a:latin typeface="SimHei" pitchFamily="2" charset="-122"/>
              <a:ea typeface="SimHei" pitchFamily="2" charset="-122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1000100" y="357166"/>
            <a:ext cx="1919278" cy="646331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3600" b="1" smtClean="0">
                <a:solidFill>
                  <a:srgbClr val="FFFFFF"/>
                </a:solidFill>
                <a:latin typeface="SimHei" pitchFamily="2" charset="-122"/>
                <a:ea typeface="SimHei" pitchFamily="2" charset="-122"/>
              </a:rPr>
              <a:t> 題  綱</a:t>
            </a:r>
            <a:endParaRPr lang="en-US" altLang="zh-CN" sz="3600" b="1" dirty="0" smtClean="0">
              <a:solidFill>
                <a:srgbClr val="FFFFFF"/>
              </a:solidFill>
              <a:latin typeface="SimHei" pitchFamily="2" charset="-122"/>
              <a:ea typeface="SimHei" pitchFamily="2" charset="-122"/>
            </a:endParaRPr>
          </a:p>
        </p:txBody>
      </p:sp>
      <p:pic>
        <p:nvPicPr>
          <p:cNvPr id="10" name="圖片 9" descr="13687_145809086155_2.jpg"/>
          <p:cNvPicPr>
            <a:picLocks noChangeAspect="1"/>
          </p:cNvPicPr>
          <p:nvPr/>
        </p:nvPicPr>
        <p:blipFill>
          <a:blip r:embed="rId3" cstate="print">
            <a:lum bright="20000"/>
          </a:blip>
          <a:srcRect l="6939" t="7275" r="4247" b="15286"/>
          <a:stretch>
            <a:fillRect/>
          </a:stretch>
        </p:blipFill>
        <p:spPr>
          <a:xfrm>
            <a:off x="71438" y="5643602"/>
            <a:ext cx="1643042" cy="12858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文字方塊 11"/>
          <p:cNvSpPr txBox="1"/>
          <p:nvPr/>
        </p:nvSpPr>
        <p:spPr>
          <a:xfrm>
            <a:off x="4143372" y="6357958"/>
            <a:ext cx="1143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rgbClr val="00206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-1-</a:t>
            </a:r>
            <a:endParaRPr lang="zh-TW" altLang="en-US" sz="1400" dirty="0">
              <a:solidFill>
                <a:srgbClr val="002060"/>
              </a:solidFill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13687_145809086155_2.jpg"/>
          <p:cNvPicPr>
            <a:picLocks noChangeAspect="1"/>
          </p:cNvPicPr>
          <p:nvPr/>
        </p:nvPicPr>
        <p:blipFill>
          <a:blip r:embed="rId3" cstate="print">
            <a:lum bright="20000"/>
          </a:blip>
          <a:srcRect l="6939" t="7275" r="4247" b="15286"/>
          <a:stretch>
            <a:fillRect/>
          </a:stretch>
        </p:blipFill>
        <p:spPr>
          <a:xfrm>
            <a:off x="71438" y="5643602"/>
            <a:ext cx="1643042" cy="12858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3" name="直線接點 2"/>
          <p:cNvCxnSpPr/>
          <p:nvPr/>
        </p:nvCxnSpPr>
        <p:spPr>
          <a:xfrm>
            <a:off x="2281238" y="2713040"/>
            <a:ext cx="4495800" cy="1588"/>
          </a:xfrm>
          <a:prstGeom prst="line">
            <a:avLst/>
          </a:prstGeom>
          <a:ln w="76200" cmpd="thickThin">
            <a:solidFill>
              <a:srgbClr val="C0C0C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線接點 3"/>
          <p:cNvCxnSpPr/>
          <p:nvPr/>
        </p:nvCxnSpPr>
        <p:spPr>
          <a:xfrm>
            <a:off x="3076596" y="4284668"/>
            <a:ext cx="4495800" cy="1588"/>
          </a:xfrm>
          <a:prstGeom prst="line">
            <a:avLst/>
          </a:prstGeom>
          <a:ln w="76200" cmpd="thickThin">
            <a:solidFill>
              <a:srgbClr val="C0C0C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字方塊 4"/>
          <p:cNvSpPr txBox="1"/>
          <p:nvPr/>
        </p:nvSpPr>
        <p:spPr>
          <a:xfrm>
            <a:off x="2281238" y="1855730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002060"/>
                </a:solidFill>
                <a:latin typeface="SimHei" pitchFamily="2" charset="-122"/>
                <a:ea typeface="SimHei" pitchFamily="2" charset="-122"/>
              </a:rPr>
              <a:t>第一部分</a:t>
            </a:r>
            <a:endParaRPr lang="zh-TW" altLang="en-US" sz="2400" b="1" dirty="0">
              <a:solidFill>
                <a:srgbClr val="002060"/>
              </a:solidFill>
              <a:latin typeface="SimHei" pitchFamily="2" charset="-122"/>
              <a:ea typeface="SimHei" pitchFamily="2" charset="-122"/>
            </a:endParaRPr>
          </a:p>
        </p:txBody>
      </p:sp>
      <p:sp>
        <p:nvSpPr>
          <p:cNvPr id="6" name="矩形 13"/>
          <p:cNvSpPr>
            <a:spLocks noChangeArrowheads="1"/>
          </p:cNvSpPr>
          <p:nvPr/>
        </p:nvSpPr>
        <p:spPr bwMode="auto">
          <a:xfrm>
            <a:off x="1857356" y="3143248"/>
            <a:ext cx="635943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zh-TW" altLang="en-US" sz="4000" b="1" dirty="0" smtClean="0">
                <a:solidFill>
                  <a:srgbClr val="002060"/>
                </a:solidFill>
                <a:latin typeface="SimHei" pitchFamily="2" charset="-122"/>
                <a:ea typeface="SimHei" pitchFamily="2" charset="-122"/>
              </a:rPr>
              <a:t>澳門銀行代理壽險發展歷程</a:t>
            </a:r>
            <a:endParaRPr lang="zh-TW" altLang="en-US" sz="4000" dirty="0">
              <a:solidFill>
                <a:srgbClr val="002060"/>
              </a:solidFill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4143372" y="6357958"/>
            <a:ext cx="1143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rgbClr val="00206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-2-</a:t>
            </a:r>
            <a:endParaRPr lang="zh-TW" altLang="en-US" sz="1400" dirty="0">
              <a:solidFill>
                <a:srgbClr val="002060"/>
              </a:solidFill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13687_145809086155_2.jpg"/>
          <p:cNvPicPr>
            <a:picLocks noChangeAspect="1"/>
          </p:cNvPicPr>
          <p:nvPr/>
        </p:nvPicPr>
        <p:blipFill>
          <a:blip r:embed="rId3" cstate="print">
            <a:lum bright="20000"/>
          </a:blip>
          <a:srcRect l="6939" t="7275" r="4247" b="15286"/>
          <a:stretch>
            <a:fillRect/>
          </a:stretch>
        </p:blipFill>
        <p:spPr>
          <a:xfrm>
            <a:off x="71438" y="5643602"/>
            <a:ext cx="1643042" cy="12858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文字方塊 3"/>
          <p:cNvSpPr txBox="1"/>
          <p:nvPr/>
        </p:nvSpPr>
        <p:spPr>
          <a:xfrm>
            <a:off x="0" y="428604"/>
            <a:ext cx="5786446" cy="523220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TW" altLang="en-US" sz="2800" b="1" dirty="0" smtClean="0">
                <a:solidFill>
                  <a:srgbClr val="FFFFFF"/>
                </a:solidFill>
                <a:latin typeface="SimHei" pitchFamily="2" charset="-122"/>
                <a:ea typeface="SimHei" pitchFamily="2" charset="-122"/>
              </a:rPr>
              <a:t>澳門銀行代理壽險發展歷程</a:t>
            </a:r>
            <a:endParaRPr lang="en-US" altLang="zh-CN" sz="2800" b="1" dirty="0" smtClean="0">
              <a:solidFill>
                <a:srgbClr val="FFFFFF"/>
              </a:solidFill>
              <a:latin typeface="SimHei" pitchFamily="2" charset="-122"/>
              <a:ea typeface="SimHei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28662" y="1500174"/>
            <a:ext cx="7572428" cy="41319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ts val="4500"/>
              </a:lnSpc>
              <a:buFont typeface="Wingdings" pitchFamily="2" charset="2"/>
              <a:buChar char="p"/>
            </a:pPr>
            <a:r>
              <a:rPr lang="zh-TW" altLang="en-US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   澳門早期保險業被稱為燕梳</a:t>
            </a:r>
            <a:r>
              <a:rPr lang="en-US" dirty="0" smtClean="0">
                <a:solidFill>
                  <a:srgbClr val="002060"/>
                </a:solidFill>
              </a:rPr>
              <a:t>（insurance）</a:t>
            </a:r>
            <a:r>
              <a:rPr lang="zh-CN" altLang="en-US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，可追溯到</a:t>
            </a:r>
            <a:r>
              <a:rPr lang="en-US" altLang="zh-CN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100</a:t>
            </a:r>
            <a:r>
              <a:rPr lang="zh-CN" altLang="en-US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多年前</a:t>
            </a:r>
            <a:endParaRPr lang="en-US" altLang="zh-CN" b="1" dirty="0" smtClean="0">
              <a:solidFill>
                <a:srgbClr val="002060"/>
              </a:solidFill>
              <a:latin typeface="標楷體" pitchFamily="65" charset="-120"/>
              <a:ea typeface="標楷體" pitchFamily="65" charset="-120"/>
            </a:endParaRPr>
          </a:p>
          <a:p>
            <a:pPr algn="l">
              <a:lnSpc>
                <a:spcPts val="4500"/>
              </a:lnSpc>
            </a:pPr>
            <a:r>
              <a:rPr lang="en-US" altLang="zh-CN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     </a:t>
            </a:r>
            <a:r>
              <a:rPr lang="zh-TW" altLang="en-US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葡萄牙人開設的燕梳代理行，第二次世界大戰前，澳門共有</a:t>
            </a:r>
            <a:r>
              <a:rPr lang="en-US" altLang="zh-CN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10</a:t>
            </a:r>
            <a:r>
              <a:rPr lang="zh-CN" altLang="en-US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多</a:t>
            </a:r>
            <a:endParaRPr lang="en-US" altLang="zh-CN" b="1" dirty="0" smtClean="0">
              <a:solidFill>
                <a:srgbClr val="002060"/>
              </a:solidFill>
              <a:latin typeface="標楷體" pitchFamily="65" charset="-120"/>
              <a:ea typeface="標楷體" pitchFamily="65" charset="-120"/>
            </a:endParaRPr>
          </a:p>
          <a:p>
            <a:pPr algn="l">
              <a:lnSpc>
                <a:spcPts val="4500"/>
              </a:lnSpc>
            </a:pPr>
            <a:r>
              <a:rPr lang="en-US" altLang="zh-CN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     </a:t>
            </a:r>
            <a:r>
              <a:rPr lang="zh-CN" altLang="en-US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家燕梳代理行；</a:t>
            </a:r>
            <a:endParaRPr lang="en-US" altLang="zh-CN" b="1" dirty="0" smtClean="0">
              <a:solidFill>
                <a:srgbClr val="002060"/>
              </a:solidFill>
              <a:latin typeface="標楷體" pitchFamily="65" charset="-120"/>
              <a:ea typeface="標楷體" pitchFamily="65" charset="-120"/>
            </a:endParaRPr>
          </a:p>
          <a:p>
            <a:pPr algn="l">
              <a:lnSpc>
                <a:spcPts val="4500"/>
              </a:lnSpc>
              <a:buFont typeface="Wingdings" pitchFamily="2" charset="2"/>
              <a:buChar char="p"/>
            </a:pPr>
            <a:r>
              <a:rPr lang="en-US" altLang="zh-CN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   20</a:t>
            </a:r>
            <a:r>
              <a:rPr lang="zh-CN" altLang="en-US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世紀</a:t>
            </a:r>
            <a:r>
              <a:rPr lang="en-US" altLang="zh-CN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50—60</a:t>
            </a:r>
            <a:r>
              <a:rPr lang="zh-TW" altLang="en-US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年代，有部分代理商開始正式設立代理公司，逐漸</a:t>
            </a:r>
            <a:endParaRPr lang="en-US" altLang="zh-CN" b="1" dirty="0" smtClean="0">
              <a:solidFill>
                <a:srgbClr val="002060"/>
              </a:solidFill>
              <a:latin typeface="標楷體" pitchFamily="65" charset="-120"/>
              <a:ea typeface="標楷體" pitchFamily="65" charset="-120"/>
            </a:endParaRPr>
          </a:p>
          <a:p>
            <a:pPr algn="l">
              <a:lnSpc>
                <a:spcPts val="4500"/>
              </a:lnSpc>
            </a:pPr>
            <a:r>
              <a:rPr lang="en-US" altLang="zh-CN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    </a:t>
            </a:r>
            <a:r>
              <a:rPr lang="zh-TW" altLang="en-US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也有海外保險來澳設立分公司，如香港永安保險和中國保險股份</a:t>
            </a:r>
            <a:endParaRPr lang="en-US" altLang="zh-CN" b="1" dirty="0" smtClean="0">
              <a:solidFill>
                <a:srgbClr val="002060"/>
              </a:solidFill>
              <a:latin typeface="標楷體" pitchFamily="65" charset="-120"/>
              <a:ea typeface="標楷體" pitchFamily="65" charset="-120"/>
            </a:endParaRPr>
          </a:p>
          <a:p>
            <a:pPr algn="l">
              <a:lnSpc>
                <a:spcPts val="4500"/>
              </a:lnSpc>
            </a:pPr>
            <a:r>
              <a:rPr lang="en-US" altLang="zh-CN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    </a:t>
            </a:r>
            <a:r>
              <a:rPr lang="zh-CN" altLang="en-US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有限公司等。</a:t>
            </a:r>
            <a:r>
              <a:rPr lang="en-US" altLang="zh-CN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1952</a:t>
            </a:r>
            <a:r>
              <a:rPr lang="zh-TW" altLang="en-US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年，澳門南通商業銀行專門設立了保險業務部，</a:t>
            </a:r>
            <a:endParaRPr lang="en-US" altLang="zh-CN" b="1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algn="l">
              <a:lnSpc>
                <a:spcPts val="4500"/>
              </a:lnSpc>
            </a:pPr>
            <a:r>
              <a:rPr lang="en-US" altLang="zh-CN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    </a:t>
            </a:r>
            <a:r>
              <a:rPr lang="zh-TW" altLang="en-US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開始了銀行代理壽險的業務；</a:t>
            </a:r>
            <a:endParaRPr lang="en-US" altLang="zh-CN" b="1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4143372" y="6357958"/>
            <a:ext cx="1143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rgbClr val="00206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-3-</a:t>
            </a:r>
            <a:endParaRPr lang="zh-TW" altLang="en-US" sz="1400" dirty="0">
              <a:solidFill>
                <a:srgbClr val="002060"/>
              </a:solidFill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13687_145809086155_2.jpg"/>
          <p:cNvPicPr>
            <a:picLocks noChangeAspect="1"/>
          </p:cNvPicPr>
          <p:nvPr/>
        </p:nvPicPr>
        <p:blipFill>
          <a:blip r:embed="rId3" cstate="print">
            <a:lum bright="20000"/>
          </a:blip>
          <a:srcRect l="6939" t="7275" r="4247" b="15286"/>
          <a:stretch>
            <a:fillRect/>
          </a:stretch>
        </p:blipFill>
        <p:spPr>
          <a:xfrm>
            <a:off x="71438" y="5643602"/>
            <a:ext cx="1643042" cy="12858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矩形 2"/>
          <p:cNvSpPr/>
          <p:nvPr/>
        </p:nvSpPr>
        <p:spPr>
          <a:xfrm>
            <a:off x="642910" y="1428736"/>
            <a:ext cx="7929618" cy="39703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l">
              <a:lnSpc>
                <a:spcPct val="200000"/>
              </a:lnSpc>
              <a:buFont typeface="Wingdings" pitchFamily="2" charset="2"/>
              <a:buChar char="p"/>
            </a:pPr>
            <a:r>
              <a:rPr lang="en-US" altLang="zh-CN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  20</a:t>
            </a:r>
            <a:r>
              <a:rPr lang="zh-CN" altLang="en-US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世紀</a:t>
            </a:r>
            <a:r>
              <a:rPr lang="en-US" altLang="zh-CN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70</a:t>
            </a:r>
            <a:r>
              <a:rPr lang="zh-TW" altLang="en-US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年代末，經營保險業商號和公司超過</a:t>
            </a:r>
            <a:r>
              <a:rPr lang="en-US" altLang="zh-CN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30</a:t>
            </a:r>
            <a:r>
              <a:rPr lang="zh-TW" altLang="en-US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家，保險種類多元化，</a:t>
            </a:r>
            <a:endParaRPr lang="en-US" altLang="zh-CN" b="1" dirty="0" smtClean="0">
              <a:solidFill>
                <a:srgbClr val="002060"/>
              </a:solidFill>
              <a:latin typeface="標楷體" pitchFamily="65" charset="-120"/>
              <a:ea typeface="標楷體" pitchFamily="65" charset="-120"/>
            </a:endParaRPr>
          </a:p>
          <a:p>
            <a:pPr algn="l">
              <a:lnSpc>
                <a:spcPct val="200000"/>
              </a:lnSpc>
            </a:pPr>
            <a:r>
              <a:rPr lang="en-US" altLang="zh-CN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    </a:t>
            </a:r>
            <a:r>
              <a:rPr lang="zh-CN" altLang="en-US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共有</a:t>
            </a:r>
            <a:r>
              <a:rPr lang="en-US" altLang="zh-CN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30</a:t>
            </a:r>
            <a:r>
              <a:rPr lang="zh-CN" altLang="en-US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多個險種。</a:t>
            </a:r>
            <a:endParaRPr lang="en-US" altLang="zh-CN" b="1" dirty="0" smtClean="0">
              <a:solidFill>
                <a:srgbClr val="002060"/>
              </a:solidFill>
              <a:latin typeface="標楷體" pitchFamily="65" charset="-120"/>
              <a:ea typeface="標楷體" pitchFamily="65" charset="-120"/>
            </a:endParaRPr>
          </a:p>
          <a:p>
            <a:pPr algn="l">
              <a:lnSpc>
                <a:spcPct val="200000"/>
              </a:lnSpc>
              <a:buFont typeface="Wingdings" pitchFamily="2" charset="2"/>
              <a:buChar char="p"/>
            </a:pPr>
            <a:r>
              <a:rPr lang="en-US" altLang="zh-CN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  20</a:t>
            </a:r>
            <a:r>
              <a:rPr lang="zh-CN" altLang="en-US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世紀</a:t>
            </a:r>
            <a:r>
              <a:rPr lang="en-US" altLang="zh-CN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80—90</a:t>
            </a:r>
            <a:r>
              <a:rPr lang="zh-TW" altLang="en-US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年代，人壽保險業</a:t>
            </a:r>
            <a:r>
              <a:rPr lang="zh-CN" altLang="en-US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得到</a:t>
            </a:r>
            <a:r>
              <a:rPr lang="zh-TW" altLang="en-US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發展，</a:t>
            </a:r>
            <a:r>
              <a:rPr lang="en-US" altLang="zh-CN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1984</a:t>
            </a:r>
            <a:r>
              <a:rPr lang="zh-TW" altLang="en-US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年的保費收入為</a:t>
            </a:r>
            <a:r>
              <a:rPr lang="en-US" altLang="zh-CN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740</a:t>
            </a:r>
            <a:r>
              <a:rPr lang="zh-CN" altLang="en-US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萬</a:t>
            </a:r>
            <a:endParaRPr lang="en-US" altLang="zh-CN" b="1" dirty="0" smtClean="0">
              <a:solidFill>
                <a:srgbClr val="002060"/>
              </a:solidFill>
              <a:latin typeface="標楷體" pitchFamily="65" charset="-120"/>
              <a:ea typeface="標楷體" pitchFamily="65" charset="-120"/>
            </a:endParaRPr>
          </a:p>
          <a:p>
            <a:pPr algn="l">
              <a:lnSpc>
                <a:spcPct val="200000"/>
              </a:lnSpc>
            </a:pPr>
            <a:r>
              <a:rPr lang="zh-CN" altLang="en-US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    澳门元，至</a:t>
            </a:r>
            <a:r>
              <a:rPr lang="en-US" altLang="zh-CN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1991</a:t>
            </a:r>
            <a:r>
              <a:rPr lang="zh-CN" altLang="en-US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年達</a:t>
            </a:r>
            <a:r>
              <a:rPr lang="en-US" altLang="zh-CN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1.29</a:t>
            </a:r>
            <a:r>
              <a:rPr lang="zh-TW" altLang="en-US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億</a:t>
            </a:r>
            <a:r>
              <a:rPr lang="zh-CN" altLang="en-US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澳门</a:t>
            </a:r>
            <a:r>
              <a:rPr lang="zh-TW" altLang="en-US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元。與此同時，中國銀行澳門分行就</a:t>
            </a:r>
            <a:endParaRPr lang="en-US" altLang="zh-TW" b="1" dirty="0" smtClean="0">
              <a:solidFill>
                <a:srgbClr val="002060"/>
              </a:solidFill>
              <a:latin typeface="標楷體" pitchFamily="65" charset="-120"/>
              <a:ea typeface="標楷體" pitchFamily="65" charset="-120"/>
            </a:endParaRPr>
          </a:p>
          <a:p>
            <a:pPr algn="l">
              <a:lnSpc>
                <a:spcPct val="200000"/>
              </a:lnSpc>
            </a:pPr>
            <a:r>
              <a:rPr lang="en-US" altLang="zh-TW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    </a:t>
            </a:r>
            <a:r>
              <a:rPr lang="zh-TW" altLang="en-US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已較大批量地銷售躉交貸款買樓、重大疾病等保險產品；</a:t>
            </a:r>
            <a:endParaRPr lang="en-US" altLang="zh-CN" b="1" dirty="0" smtClean="0">
              <a:solidFill>
                <a:srgbClr val="002060"/>
              </a:solidFill>
              <a:latin typeface="標楷體" pitchFamily="65" charset="-120"/>
              <a:ea typeface="標楷體" pitchFamily="65" charset="-120"/>
            </a:endParaRPr>
          </a:p>
          <a:p>
            <a:pPr algn="l">
              <a:lnSpc>
                <a:spcPct val="200000"/>
              </a:lnSpc>
              <a:buFont typeface="Wingdings" pitchFamily="2" charset="2"/>
              <a:buChar char="p"/>
            </a:pPr>
            <a:r>
              <a:rPr lang="en-US" altLang="zh-CN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  21</a:t>
            </a:r>
            <a:r>
              <a:rPr lang="zh-TW" altLang="en-US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世紀起，澳門商業銀行銷售壽險業務發展快，目前商業銀行共有</a:t>
            </a:r>
            <a:r>
              <a:rPr lang="en-US" altLang="zh-CN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29</a:t>
            </a:r>
          </a:p>
          <a:p>
            <a:pPr algn="l">
              <a:lnSpc>
                <a:spcPct val="200000"/>
              </a:lnSpc>
            </a:pPr>
            <a:r>
              <a:rPr lang="en-US" altLang="zh-CN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    </a:t>
            </a:r>
            <a:r>
              <a:rPr lang="zh-TW" altLang="en-US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家，其中有代理壽險資質的有</a:t>
            </a:r>
            <a:r>
              <a:rPr lang="en-US" altLang="zh-CN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19</a:t>
            </a:r>
            <a:r>
              <a:rPr lang="zh-TW" altLang="en-US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家，占全澳商業銀行的</a:t>
            </a:r>
            <a:r>
              <a:rPr lang="en-US" altLang="zh-CN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65.5</a:t>
            </a:r>
            <a:r>
              <a:rPr lang="en-US" altLang="zh-CN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%</a:t>
            </a:r>
            <a:r>
              <a:rPr lang="en-US" altLang="zh-CN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 </a:t>
            </a:r>
            <a:r>
              <a:rPr lang="zh-CN" altLang="en-US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。</a:t>
            </a:r>
            <a:r>
              <a:rPr lang="en-US" altLang="zh-CN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   </a:t>
            </a:r>
          </a:p>
        </p:txBody>
      </p:sp>
      <p:sp>
        <p:nvSpPr>
          <p:cNvPr id="4" name="文字方塊 3"/>
          <p:cNvSpPr txBox="1"/>
          <p:nvPr/>
        </p:nvSpPr>
        <p:spPr>
          <a:xfrm>
            <a:off x="0" y="428604"/>
            <a:ext cx="5786446" cy="523220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TW" altLang="en-US" sz="2800" b="1" dirty="0" smtClean="0">
                <a:solidFill>
                  <a:srgbClr val="FFFFFF"/>
                </a:solidFill>
                <a:latin typeface="SimHei" pitchFamily="2" charset="-122"/>
                <a:ea typeface="SimHei" pitchFamily="2" charset="-122"/>
              </a:rPr>
              <a:t>澳門銀行代理壽險發展歷程</a:t>
            </a:r>
            <a:endParaRPr lang="en-US" altLang="zh-CN" sz="2800" b="1" dirty="0" smtClean="0">
              <a:solidFill>
                <a:srgbClr val="FFFFFF"/>
              </a:solidFill>
              <a:latin typeface="SimHei" pitchFamily="2" charset="-122"/>
              <a:ea typeface="SimHei" pitchFamily="2" charset="-122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4143372" y="6357958"/>
            <a:ext cx="1143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rgbClr val="00206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-4-</a:t>
            </a:r>
            <a:endParaRPr lang="zh-TW" altLang="en-US" sz="1400" dirty="0">
              <a:solidFill>
                <a:srgbClr val="002060"/>
              </a:solidFill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13687_145809086155_2.jpg"/>
          <p:cNvPicPr>
            <a:picLocks noChangeAspect="1"/>
          </p:cNvPicPr>
          <p:nvPr/>
        </p:nvPicPr>
        <p:blipFill>
          <a:blip r:embed="rId3" cstate="print">
            <a:lum bright="20000"/>
          </a:blip>
          <a:srcRect l="6939" t="7275" r="4247" b="15286"/>
          <a:stretch>
            <a:fillRect/>
          </a:stretch>
        </p:blipFill>
        <p:spPr>
          <a:xfrm>
            <a:off x="71438" y="5643602"/>
            <a:ext cx="1643042" cy="12858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3" name="直線接點 2"/>
          <p:cNvCxnSpPr/>
          <p:nvPr/>
        </p:nvCxnSpPr>
        <p:spPr>
          <a:xfrm>
            <a:off x="2281238" y="2713040"/>
            <a:ext cx="4495800" cy="1588"/>
          </a:xfrm>
          <a:prstGeom prst="line">
            <a:avLst/>
          </a:prstGeom>
          <a:ln w="76200" cmpd="thickThin">
            <a:solidFill>
              <a:srgbClr val="C0C0C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線接點 3"/>
          <p:cNvCxnSpPr/>
          <p:nvPr/>
        </p:nvCxnSpPr>
        <p:spPr>
          <a:xfrm>
            <a:off x="3076596" y="4284668"/>
            <a:ext cx="4495800" cy="1588"/>
          </a:xfrm>
          <a:prstGeom prst="line">
            <a:avLst/>
          </a:prstGeom>
          <a:ln w="76200" cmpd="thickThin">
            <a:solidFill>
              <a:srgbClr val="C0C0C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字方塊 4"/>
          <p:cNvSpPr txBox="1"/>
          <p:nvPr/>
        </p:nvSpPr>
        <p:spPr>
          <a:xfrm>
            <a:off x="2281238" y="1855730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002060"/>
                </a:solidFill>
                <a:latin typeface="SimHei" pitchFamily="2" charset="-122"/>
                <a:ea typeface="SimHei" pitchFamily="2" charset="-122"/>
              </a:rPr>
              <a:t>第二部分</a:t>
            </a:r>
            <a:endParaRPr lang="zh-TW" altLang="en-US" sz="2400" b="1" dirty="0">
              <a:solidFill>
                <a:srgbClr val="002060"/>
              </a:solidFill>
              <a:latin typeface="SimHei" pitchFamily="2" charset="-122"/>
              <a:ea typeface="SimHei" pitchFamily="2" charset="-122"/>
            </a:endParaRPr>
          </a:p>
        </p:txBody>
      </p:sp>
      <p:sp>
        <p:nvSpPr>
          <p:cNvPr id="7" name="矩形 13"/>
          <p:cNvSpPr>
            <a:spLocks noChangeArrowheads="1"/>
          </p:cNvSpPr>
          <p:nvPr/>
        </p:nvSpPr>
        <p:spPr bwMode="auto">
          <a:xfrm>
            <a:off x="2357422" y="3071810"/>
            <a:ext cx="533030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TW" altLang="en-US" sz="4000" b="1" dirty="0" smtClean="0">
                <a:solidFill>
                  <a:srgbClr val="002060"/>
                </a:solidFill>
                <a:latin typeface="SimHei" pitchFamily="2" charset="-122"/>
                <a:ea typeface="SimHei" pitchFamily="2" charset="-122"/>
              </a:rPr>
              <a:t>澳門銀行代理壽險現狀</a:t>
            </a:r>
            <a:endParaRPr lang="zh-TW" altLang="en-US" sz="4000" dirty="0">
              <a:solidFill>
                <a:srgbClr val="002060"/>
              </a:solidFill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4143372" y="6357958"/>
            <a:ext cx="1143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rgbClr val="00206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-5-</a:t>
            </a:r>
            <a:endParaRPr lang="zh-TW" altLang="en-US" sz="1400" dirty="0">
              <a:solidFill>
                <a:srgbClr val="002060"/>
              </a:solidFill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13687_145809086155_2.jpg"/>
          <p:cNvPicPr>
            <a:picLocks noChangeAspect="1"/>
          </p:cNvPicPr>
          <p:nvPr/>
        </p:nvPicPr>
        <p:blipFill>
          <a:blip r:embed="rId3" cstate="print">
            <a:lum bright="20000"/>
          </a:blip>
          <a:srcRect l="6939" t="7275" r="4247" b="15286"/>
          <a:stretch>
            <a:fillRect/>
          </a:stretch>
        </p:blipFill>
        <p:spPr>
          <a:xfrm>
            <a:off x="71438" y="5643602"/>
            <a:ext cx="1643042" cy="12858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3" name="圖表 2"/>
          <p:cNvGraphicFramePr/>
          <p:nvPr/>
        </p:nvGraphicFramePr>
        <p:xfrm>
          <a:off x="5000596" y="2285992"/>
          <a:ext cx="4143404" cy="32147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文字方塊 3"/>
          <p:cNvSpPr txBox="1"/>
          <p:nvPr/>
        </p:nvSpPr>
        <p:spPr>
          <a:xfrm>
            <a:off x="1785918" y="1214422"/>
            <a:ext cx="4929222" cy="830997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b="1" smtClean="0">
                <a:solidFill>
                  <a:srgbClr val="002060"/>
                </a:solidFill>
                <a:latin typeface="SimSun" pitchFamily="2" charset="-122"/>
                <a:ea typeface="SimSun" pitchFamily="2" charset="-122"/>
              </a:rPr>
              <a:t>在</a:t>
            </a:r>
            <a:r>
              <a:rPr lang="en-US" altLang="zh-CN" sz="1600" b="1" smtClean="0">
                <a:solidFill>
                  <a:srgbClr val="002060"/>
                </a:solidFill>
                <a:latin typeface="SimSun" pitchFamily="2" charset="-122"/>
                <a:ea typeface="SimSun" pitchFamily="2" charset="-122"/>
              </a:rPr>
              <a:t>11</a:t>
            </a:r>
            <a:r>
              <a:rPr lang="zh-TW" altLang="en-US" sz="1600" b="1" smtClean="0">
                <a:solidFill>
                  <a:srgbClr val="002060"/>
                </a:solidFill>
                <a:latin typeface="SimSun" pitchFamily="2" charset="-122"/>
                <a:ea typeface="SimSun" pitchFamily="2" charset="-122"/>
              </a:rPr>
              <a:t>家壽險公司中，外埠公司為</a:t>
            </a:r>
            <a:r>
              <a:rPr lang="en-US" altLang="zh-CN" sz="1600" b="1" smtClean="0">
                <a:solidFill>
                  <a:srgbClr val="002060"/>
                </a:solidFill>
                <a:latin typeface="SimSun" pitchFamily="2" charset="-122"/>
                <a:ea typeface="SimSun" pitchFamily="2" charset="-122"/>
              </a:rPr>
              <a:t>8</a:t>
            </a:r>
            <a:r>
              <a:rPr lang="zh-CN" altLang="en-US" sz="1600" b="1" dirty="0" smtClean="0">
                <a:solidFill>
                  <a:srgbClr val="002060"/>
                </a:solidFill>
                <a:latin typeface="SimSun" pitchFamily="2" charset="-122"/>
                <a:ea typeface="SimSun" pitchFamily="2" charset="-122"/>
              </a:rPr>
              <a:t>家，占</a:t>
            </a:r>
            <a:r>
              <a:rPr lang="en-US" altLang="zh-CN" sz="1600" b="1" dirty="0" smtClean="0">
                <a:solidFill>
                  <a:srgbClr val="002060"/>
                </a:solidFill>
                <a:latin typeface="SimSun" pitchFamily="2" charset="-122"/>
                <a:ea typeface="SimSun" pitchFamily="2" charset="-122"/>
              </a:rPr>
              <a:t>72.7%</a:t>
            </a:r>
          </a:p>
          <a:p>
            <a:pPr algn="ctr">
              <a:lnSpc>
                <a:spcPct val="150000"/>
              </a:lnSpc>
            </a:pPr>
            <a:r>
              <a:rPr lang="zh-CN" altLang="en-US" sz="1600" b="1" smtClean="0">
                <a:solidFill>
                  <a:srgbClr val="002060"/>
                </a:solidFill>
                <a:latin typeface="SimSun" pitchFamily="2" charset="-122"/>
                <a:ea typeface="SimSun" pitchFamily="2" charset="-122"/>
              </a:rPr>
              <a:t>本地公司為</a:t>
            </a:r>
            <a:r>
              <a:rPr lang="en-US" altLang="zh-CN" sz="1600" b="1" smtClean="0">
                <a:solidFill>
                  <a:srgbClr val="002060"/>
                </a:solidFill>
                <a:latin typeface="SimSun" pitchFamily="2" charset="-122"/>
                <a:ea typeface="SimSun" pitchFamily="2" charset="-122"/>
              </a:rPr>
              <a:t>3</a:t>
            </a:r>
            <a:r>
              <a:rPr lang="zh-CN" altLang="en-US" sz="1600" b="1" dirty="0" smtClean="0">
                <a:solidFill>
                  <a:srgbClr val="002060"/>
                </a:solidFill>
                <a:latin typeface="SimSun" pitchFamily="2" charset="-122"/>
                <a:ea typeface="SimSun" pitchFamily="2" charset="-122"/>
              </a:rPr>
              <a:t>家，占</a:t>
            </a:r>
            <a:r>
              <a:rPr lang="en-US" altLang="zh-CN" sz="1600" b="1" dirty="0" smtClean="0">
                <a:solidFill>
                  <a:srgbClr val="002060"/>
                </a:solidFill>
                <a:latin typeface="SimSun" pitchFamily="2" charset="-122"/>
                <a:ea typeface="SimSun" pitchFamily="2" charset="-122"/>
              </a:rPr>
              <a:t>27.3%</a:t>
            </a:r>
            <a:r>
              <a:rPr lang="zh-CN" altLang="en-US" sz="1600" b="1" dirty="0" smtClean="0">
                <a:solidFill>
                  <a:srgbClr val="002060"/>
                </a:solidFill>
                <a:latin typeface="SimSun" pitchFamily="2" charset="-122"/>
                <a:ea typeface="SimSun" pitchFamily="2" charset="-122"/>
              </a:rPr>
              <a:t>。</a:t>
            </a:r>
            <a:endParaRPr lang="zh-TW" altLang="en-US" sz="1600" b="1" dirty="0">
              <a:solidFill>
                <a:srgbClr val="002060"/>
              </a:solidFill>
              <a:latin typeface="SimSun" pitchFamily="2" charset="-122"/>
              <a:ea typeface="SimSun" pitchFamily="2" charset="-122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 cstate="print"/>
          <a:srcRect r="25000"/>
          <a:stretch>
            <a:fillRect/>
          </a:stretch>
        </p:blipFill>
        <p:spPr bwMode="auto">
          <a:xfrm>
            <a:off x="1428728" y="2357430"/>
            <a:ext cx="3214710" cy="3500462"/>
          </a:xfrm>
          <a:prstGeom prst="rect">
            <a:avLst/>
          </a:prstGeom>
          <a:ln w="38100" cap="sq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文字方塊 5"/>
          <p:cNvSpPr txBox="1"/>
          <p:nvPr/>
        </p:nvSpPr>
        <p:spPr>
          <a:xfrm>
            <a:off x="6643702" y="3857628"/>
            <a:ext cx="10001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600" b="1" dirty="0" smtClean="0">
                <a:solidFill>
                  <a:srgbClr val="002060"/>
                </a:solidFill>
              </a:rPr>
              <a:t>72.7</a:t>
            </a:r>
            <a:r>
              <a:rPr lang="en-US" altLang="zh-CN" sz="1600" b="1" dirty="0" smtClean="0">
                <a:solidFill>
                  <a:srgbClr val="002060"/>
                </a:solidFill>
              </a:rPr>
              <a:t>%</a:t>
            </a:r>
            <a:endParaRPr lang="zh-TW" altLang="en-US" sz="1600" b="1" dirty="0">
              <a:solidFill>
                <a:srgbClr val="002060"/>
              </a:solidFill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5286380" y="3071810"/>
            <a:ext cx="10001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600" b="1" dirty="0" smtClean="0">
                <a:solidFill>
                  <a:srgbClr val="002060"/>
                </a:solidFill>
              </a:rPr>
              <a:t>27.3</a:t>
            </a:r>
            <a:r>
              <a:rPr lang="en-US" altLang="zh-CN" sz="1600" b="1" dirty="0" smtClean="0">
                <a:solidFill>
                  <a:srgbClr val="002060"/>
                </a:solidFill>
              </a:rPr>
              <a:t>%</a:t>
            </a:r>
            <a:endParaRPr lang="zh-TW" altLang="en-US" sz="1600" b="1" dirty="0">
              <a:solidFill>
                <a:srgbClr val="002060"/>
              </a:solidFill>
            </a:endParaRPr>
          </a:p>
        </p:txBody>
      </p:sp>
      <p:sp>
        <p:nvSpPr>
          <p:cNvPr id="8" name="文字方塊 17"/>
          <p:cNvSpPr txBox="1"/>
          <p:nvPr/>
        </p:nvSpPr>
        <p:spPr>
          <a:xfrm>
            <a:off x="142844" y="428604"/>
            <a:ext cx="4143404" cy="523220"/>
          </a:xfrm>
          <a:prstGeom prst="rect">
            <a:avLst/>
          </a:prstGeom>
          <a:noFill/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TW" altLang="en-US" sz="2800" b="1" dirty="0" smtClean="0">
                <a:solidFill>
                  <a:srgbClr val="FFFFFF"/>
                </a:solidFill>
                <a:latin typeface="SimHei" pitchFamily="2" charset="-122"/>
                <a:ea typeface="SimHei" pitchFamily="2" charset="-122"/>
              </a:rPr>
              <a:t>（一）澳門壽險公司情況</a:t>
            </a:r>
            <a:endParaRPr lang="en-US" altLang="zh-CN" sz="2800" b="1" dirty="0" smtClean="0">
              <a:solidFill>
                <a:srgbClr val="FFFFFF"/>
              </a:solidFill>
              <a:latin typeface="SimHei" pitchFamily="2" charset="-122"/>
              <a:ea typeface="SimHei" pitchFamily="2" charset="-122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4143372" y="6357958"/>
            <a:ext cx="1143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rgbClr val="00206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-6-</a:t>
            </a:r>
            <a:endParaRPr lang="zh-TW" altLang="en-US" sz="1400" dirty="0">
              <a:solidFill>
                <a:srgbClr val="002060"/>
              </a:solidFill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13687_145809086155_2.jpg"/>
          <p:cNvPicPr>
            <a:picLocks noChangeAspect="1"/>
          </p:cNvPicPr>
          <p:nvPr/>
        </p:nvPicPr>
        <p:blipFill>
          <a:blip r:embed="rId3" cstate="print">
            <a:lum bright="20000"/>
          </a:blip>
          <a:srcRect l="6939" t="7275" r="4247" b="15286"/>
          <a:stretch>
            <a:fillRect/>
          </a:stretch>
        </p:blipFill>
        <p:spPr>
          <a:xfrm>
            <a:off x="71438" y="5643602"/>
            <a:ext cx="1643042" cy="12858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文字方塊 17"/>
          <p:cNvSpPr txBox="1"/>
          <p:nvPr/>
        </p:nvSpPr>
        <p:spPr>
          <a:xfrm>
            <a:off x="214282" y="428604"/>
            <a:ext cx="4143404" cy="523220"/>
          </a:xfrm>
          <a:prstGeom prst="rect">
            <a:avLst/>
          </a:prstGeom>
          <a:noFill/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TW" altLang="en-US" sz="2800" b="1" dirty="0" smtClean="0">
                <a:solidFill>
                  <a:srgbClr val="FFFFFF"/>
                </a:solidFill>
                <a:latin typeface="SimHei" pitchFamily="2" charset="-122"/>
                <a:ea typeface="SimHei" pitchFamily="2" charset="-122"/>
              </a:rPr>
              <a:t>（二）澳門壽險保費情況</a:t>
            </a:r>
            <a:endParaRPr lang="en-US" altLang="zh-CN" sz="2800" b="1" dirty="0" smtClean="0">
              <a:solidFill>
                <a:srgbClr val="FFFFFF"/>
              </a:solidFill>
              <a:latin typeface="SimHei" pitchFamily="2" charset="-122"/>
              <a:ea typeface="SimHei" pitchFamily="2" charset="-122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1571604" y="4429132"/>
          <a:ext cx="6643733" cy="1500198"/>
        </p:xfrm>
        <a:graphic>
          <a:graphicData uri="http://schemas.openxmlformats.org/drawingml/2006/table">
            <a:tbl>
              <a:tblPr/>
              <a:tblGrid>
                <a:gridCol w="1106847"/>
                <a:gridCol w="1108174"/>
                <a:gridCol w="1108174"/>
                <a:gridCol w="1106847"/>
                <a:gridCol w="1108174"/>
                <a:gridCol w="1105517"/>
              </a:tblGrid>
              <a:tr h="21431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900" b="1" kern="0" dirty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Arial"/>
                        </a:rPr>
                        <a:t>年</a:t>
                      </a:r>
                      <a:r>
                        <a:rPr lang="en-US" sz="900" b="1" kern="0" dirty="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Arial"/>
                        </a:rPr>
                        <a:t>  </a:t>
                      </a:r>
                      <a:r>
                        <a:rPr lang="zh-CN" sz="900" b="1" kern="0" dirty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Arial"/>
                        </a:rPr>
                        <a:t>度</a:t>
                      </a:r>
                      <a:endParaRPr lang="zh-TW" sz="1200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985" marR="698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900" b="1" kern="0" dirty="0" smtClean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新細明體"/>
                        </a:rPr>
                        <a:t>總</a:t>
                      </a:r>
                      <a:r>
                        <a:rPr lang="zh-CN" sz="900" b="1" kern="0" dirty="0" smtClean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FZShuSong-Z01T"/>
                        </a:rPr>
                        <a:t>保</a:t>
                      </a:r>
                      <a:r>
                        <a:rPr lang="zh-CN" altLang="en-US" sz="900" b="1" kern="0" dirty="0" smtClean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新細明體"/>
                        </a:rPr>
                        <a:t>費</a:t>
                      </a:r>
                      <a:endParaRPr lang="zh-TW" sz="1200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985" marR="698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900" b="1" kern="0" smtClean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新細明體"/>
                        </a:rPr>
                        <a:t>同比增長</a:t>
                      </a:r>
                      <a:endParaRPr lang="zh-TW" sz="1200" kern="10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985" marR="698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900" b="1" kern="0" dirty="0" smtClean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新細明體"/>
                        </a:rPr>
                        <a:t>壽險</a:t>
                      </a:r>
                      <a:endParaRPr lang="zh-TW" sz="1200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985" marR="698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900" b="1" kern="0" dirty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新細明體"/>
                        </a:rPr>
                        <a:t>占比</a:t>
                      </a:r>
                      <a:endParaRPr lang="zh-TW" sz="1200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985" marR="698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900" b="1" kern="0" smtClean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新細明體"/>
                        </a:rPr>
                        <a:t>同比增長</a:t>
                      </a:r>
                      <a:endParaRPr lang="zh-TW" sz="1200" kern="10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985" marR="698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21431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2008</a:t>
                      </a:r>
                      <a:r>
                        <a:rPr lang="zh-CN" sz="900" kern="100" dirty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年</a:t>
                      </a:r>
                      <a:endParaRPr lang="zh-TW" sz="1200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985" marR="698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3,446</a:t>
                      </a:r>
                      <a:endParaRPr lang="zh-TW" sz="1200" kern="10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985" marR="698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6.8%</a:t>
                      </a:r>
                      <a:endParaRPr lang="zh-TW" sz="1200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985" marR="698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2,548</a:t>
                      </a:r>
                      <a:endParaRPr lang="zh-TW" sz="1200" kern="10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985" marR="698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73.9%</a:t>
                      </a:r>
                      <a:endParaRPr lang="zh-TW" sz="1200" kern="10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985" marR="698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13.0%</a:t>
                      </a:r>
                      <a:endParaRPr lang="zh-TW" sz="1200" kern="10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985" marR="698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431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2009</a:t>
                      </a:r>
                      <a:r>
                        <a:rPr lang="zh-CN" sz="900" kern="100" dirty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年</a:t>
                      </a:r>
                      <a:endParaRPr lang="zh-TW" sz="1200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985" marR="698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3,264</a:t>
                      </a:r>
                      <a:endParaRPr lang="zh-TW" sz="1200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985" marR="698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-5.3%</a:t>
                      </a:r>
                      <a:endParaRPr lang="zh-TW" sz="1200" kern="10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985" marR="698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2,332</a:t>
                      </a:r>
                      <a:endParaRPr lang="zh-TW" sz="1200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985" marR="698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71.5%</a:t>
                      </a:r>
                      <a:endParaRPr lang="zh-TW" sz="1200" kern="10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985" marR="698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-8.5%</a:t>
                      </a:r>
                      <a:endParaRPr lang="zh-TW" sz="1200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985" marR="698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21431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2010</a:t>
                      </a:r>
                      <a:r>
                        <a:rPr lang="zh-CN" sz="900" kern="10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年</a:t>
                      </a:r>
                      <a:endParaRPr lang="zh-TW" sz="1200" kern="10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985" marR="698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3,775</a:t>
                      </a:r>
                      <a:endParaRPr lang="zh-TW" sz="1200" kern="10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985" marR="698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15.6%</a:t>
                      </a:r>
                      <a:endParaRPr lang="zh-TW" sz="1200" kern="10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985" marR="698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2,688</a:t>
                      </a:r>
                      <a:endParaRPr lang="zh-TW" sz="1200" kern="10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985" marR="698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71.2%</a:t>
                      </a:r>
                      <a:endParaRPr lang="zh-TW" sz="1200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985" marR="698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15.2%</a:t>
                      </a:r>
                      <a:endParaRPr lang="zh-TW" sz="1200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985" marR="698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431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2011</a:t>
                      </a:r>
                      <a:r>
                        <a:rPr lang="zh-CN" sz="900" kern="10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年</a:t>
                      </a:r>
                      <a:endParaRPr lang="zh-TW" sz="1200" kern="10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985" marR="698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4,352</a:t>
                      </a:r>
                      <a:endParaRPr lang="zh-TW" sz="1200" kern="10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985" marR="698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15.3%</a:t>
                      </a:r>
                      <a:endParaRPr lang="zh-TW" sz="1200" kern="10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985" marR="698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3,137</a:t>
                      </a:r>
                      <a:endParaRPr lang="zh-TW" sz="1200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985" marR="698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72.1%</a:t>
                      </a:r>
                      <a:endParaRPr lang="zh-TW" sz="1200" kern="10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985" marR="698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16.7%</a:t>
                      </a:r>
                      <a:endParaRPr lang="zh-TW" sz="1200" kern="10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985" marR="698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21431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2012</a:t>
                      </a:r>
                      <a:r>
                        <a:rPr lang="zh-CN" sz="900" kern="10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年</a:t>
                      </a:r>
                      <a:endParaRPr lang="zh-TW" sz="1200" kern="10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985" marR="698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5,438</a:t>
                      </a:r>
                      <a:endParaRPr lang="zh-TW" sz="1200" kern="10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985" marR="698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24.9%</a:t>
                      </a:r>
                      <a:endParaRPr lang="zh-TW" sz="1200" kern="10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985" marR="698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3,730</a:t>
                      </a:r>
                      <a:endParaRPr lang="zh-TW" sz="1200" kern="10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985" marR="698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68.6%</a:t>
                      </a:r>
                      <a:endParaRPr lang="zh-TW" sz="1200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985" marR="698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18.9%</a:t>
                      </a:r>
                      <a:endParaRPr lang="zh-TW" sz="1200" kern="10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985" marR="698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431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2013</a:t>
                      </a:r>
                      <a:r>
                        <a:rPr lang="zh-CN" sz="900" kern="10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年</a:t>
                      </a:r>
                      <a:endParaRPr lang="zh-TW" sz="1200" kern="10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985" marR="698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6,824</a:t>
                      </a:r>
                      <a:endParaRPr lang="zh-TW" sz="1200" kern="10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985" marR="698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2060"/>
                          </a:solidFill>
                          <a:latin typeface="SimSun"/>
                          <a:ea typeface="宋体"/>
                          <a:cs typeface="Times New Roman"/>
                        </a:rPr>
                        <a:t>26.8</a:t>
                      </a:r>
                      <a:r>
                        <a:rPr lang="en-US" sz="900" kern="10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%</a:t>
                      </a:r>
                      <a:endParaRPr lang="zh-TW" sz="1200" kern="10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985" marR="698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4,963</a:t>
                      </a:r>
                      <a:endParaRPr lang="zh-TW" sz="1200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985" marR="698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72.7%</a:t>
                      </a:r>
                      <a:endParaRPr lang="zh-TW" sz="1200" kern="10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985" marR="698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solidFill>
                            <a:srgbClr val="002060"/>
                          </a:solidFill>
                          <a:latin typeface="SimSun"/>
                          <a:ea typeface="宋体"/>
                          <a:cs typeface="Times New Roman"/>
                        </a:rPr>
                        <a:t>33.1</a:t>
                      </a:r>
                      <a:r>
                        <a:rPr lang="en-US" sz="900" kern="100" dirty="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%</a:t>
                      </a:r>
                      <a:endParaRPr lang="zh-TW" sz="1200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985" marR="698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圖表 4"/>
          <p:cNvGraphicFramePr/>
          <p:nvPr/>
        </p:nvGraphicFramePr>
        <p:xfrm>
          <a:off x="1000100" y="1428736"/>
          <a:ext cx="7215238" cy="30718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文字方塊 5"/>
          <p:cNvSpPr txBox="1"/>
          <p:nvPr/>
        </p:nvSpPr>
        <p:spPr>
          <a:xfrm>
            <a:off x="1785918" y="1357298"/>
            <a:ext cx="157163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000" b="1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（以百萬澳門元計）</a:t>
            </a:r>
            <a:endParaRPr lang="zh-TW" altLang="en-US" sz="1000" b="1" dirty="0">
              <a:solidFill>
                <a:srgbClr val="00206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4143372" y="6357958"/>
            <a:ext cx="1143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rgbClr val="00206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-7-</a:t>
            </a:r>
            <a:endParaRPr lang="zh-TW" altLang="en-US" sz="1400" dirty="0">
              <a:solidFill>
                <a:srgbClr val="002060"/>
              </a:solidFill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13687_145809086155_2.jpg"/>
          <p:cNvPicPr>
            <a:picLocks noChangeAspect="1"/>
          </p:cNvPicPr>
          <p:nvPr/>
        </p:nvPicPr>
        <p:blipFill>
          <a:blip r:embed="rId3" cstate="print">
            <a:lum bright="20000"/>
          </a:blip>
          <a:srcRect l="6939" t="7275" r="4247" b="15286"/>
          <a:stretch>
            <a:fillRect/>
          </a:stretch>
        </p:blipFill>
        <p:spPr>
          <a:xfrm>
            <a:off x="71438" y="5643602"/>
            <a:ext cx="1643042" cy="12858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文字方塊 17"/>
          <p:cNvSpPr txBox="1"/>
          <p:nvPr/>
        </p:nvSpPr>
        <p:spPr>
          <a:xfrm>
            <a:off x="0" y="428604"/>
            <a:ext cx="5286380" cy="523220"/>
          </a:xfrm>
          <a:prstGeom prst="rect">
            <a:avLst/>
          </a:prstGeom>
          <a:noFill/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TW" altLang="en-US" sz="2800" b="1" dirty="0" smtClean="0">
                <a:solidFill>
                  <a:srgbClr val="FFFFFF"/>
                </a:solidFill>
                <a:latin typeface="SimHei" pitchFamily="2" charset="-122"/>
                <a:ea typeface="SimHei" pitchFamily="2" charset="-122"/>
              </a:rPr>
              <a:t>（三）澳門壽險保費與</a:t>
            </a:r>
            <a:r>
              <a:rPr lang="en-US" altLang="zh-CN" sz="2800" b="1" dirty="0" smtClean="0">
                <a:solidFill>
                  <a:srgbClr val="FFFFFF"/>
                </a:solidFill>
                <a:latin typeface="SimHei" pitchFamily="2" charset="-122"/>
                <a:ea typeface="SimHei" pitchFamily="2" charset="-122"/>
              </a:rPr>
              <a:t>GDP</a:t>
            </a:r>
            <a:r>
              <a:rPr lang="zh-CN" altLang="en-US" sz="2800" b="1" dirty="0" smtClean="0">
                <a:solidFill>
                  <a:srgbClr val="FFFFFF"/>
                </a:solidFill>
                <a:latin typeface="SimHei" pitchFamily="2" charset="-122"/>
                <a:ea typeface="SimHei" pitchFamily="2" charset="-122"/>
              </a:rPr>
              <a:t>情況</a:t>
            </a:r>
            <a:endParaRPr lang="en-US" altLang="zh-CN" sz="2800" b="1" dirty="0" smtClean="0">
              <a:solidFill>
                <a:srgbClr val="FFFFFF"/>
              </a:solidFill>
              <a:latin typeface="SimHei" pitchFamily="2" charset="-122"/>
              <a:ea typeface="SimHei" pitchFamily="2" charset="-122"/>
            </a:endParaRPr>
          </a:p>
        </p:txBody>
      </p:sp>
      <p:graphicFrame>
        <p:nvGraphicFramePr>
          <p:cNvPr id="4" name="圖表 3"/>
          <p:cNvGraphicFramePr/>
          <p:nvPr/>
        </p:nvGraphicFramePr>
        <p:xfrm>
          <a:off x="1000100" y="1785926"/>
          <a:ext cx="7786742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文字方塊 4"/>
          <p:cNvSpPr txBox="1"/>
          <p:nvPr/>
        </p:nvSpPr>
        <p:spPr>
          <a:xfrm>
            <a:off x="2857488" y="1428736"/>
            <a:ext cx="4429156" cy="369332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澳門壽險保費增長與澳門</a:t>
            </a:r>
            <a:r>
              <a:rPr lang="en-US" altLang="zh-CN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GDP</a:t>
            </a:r>
            <a:r>
              <a:rPr lang="zh-TW" altLang="en-US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增長</a:t>
            </a:r>
            <a:r>
              <a:rPr lang="zh-CN" altLang="en-US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相關情況</a:t>
            </a:r>
            <a:endParaRPr lang="zh-TW" altLang="en-US" b="1" dirty="0">
              <a:solidFill>
                <a:srgbClr val="00206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4143372" y="6357958"/>
            <a:ext cx="1143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rgbClr val="00206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-8-</a:t>
            </a:r>
            <a:endParaRPr lang="zh-TW" altLang="en-US" sz="1400" dirty="0">
              <a:solidFill>
                <a:srgbClr val="002060"/>
              </a:solidFill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13687_145809086155_2.jpg"/>
          <p:cNvPicPr>
            <a:picLocks noChangeAspect="1"/>
          </p:cNvPicPr>
          <p:nvPr/>
        </p:nvPicPr>
        <p:blipFill>
          <a:blip r:embed="rId3" cstate="print">
            <a:lum bright="20000"/>
          </a:blip>
          <a:srcRect l="6939" t="7275" r="4247" b="15286"/>
          <a:stretch>
            <a:fillRect/>
          </a:stretch>
        </p:blipFill>
        <p:spPr>
          <a:xfrm>
            <a:off x="71438" y="5643602"/>
            <a:ext cx="1643042" cy="12858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文字方塊 2"/>
          <p:cNvSpPr txBox="1"/>
          <p:nvPr/>
        </p:nvSpPr>
        <p:spPr>
          <a:xfrm>
            <a:off x="-214346" y="428604"/>
            <a:ext cx="4714876" cy="523220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defRPr/>
            </a:pPr>
            <a:r>
              <a:rPr lang="zh-TW" altLang="en-US" sz="2800" b="1" dirty="0" smtClean="0">
                <a:solidFill>
                  <a:srgbClr val="FFFFFF"/>
                </a:solidFill>
                <a:latin typeface="SimHei" pitchFamily="2" charset="-122"/>
                <a:ea typeface="SimHei" pitchFamily="2" charset="-122"/>
              </a:rPr>
              <a:t>（</a:t>
            </a:r>
            <a:r>
              <a:rPr lang="zh-CN" altLang="en-US" sz="2800" b="1" dirty="0" smtClean="0">
                <a:solidFill>
                  <a:srgbClr val="FFFFFF"/>
                </a:solidFill>
                <a:latin typeface="SimHei" pitchFamily="2" charset="-122"/>
                <a:ea typeface="SimHei" pitchFamily="2" charset="-122"/>
              </a:rPr>
              <a:t>三</a:t>
            </a:r>
            <a:r>
              <a:rPr lang="zh-TW" altLang="en-US" sz="2800" b="1" dirty="0" smtClean="0">
                <a:solidFill>
                  <a:srgbClr val="FFFFFF"/>
                </a:solidFill>
                <a:latin typeface="SimHei" pitchFamily="2" charset="-122"/>
                <a:ea typeface="SimHei" pitchFamily="2" charset="-122"/>
              </a:rPr>
              <a:t>）澳門商業銀行情況</a:t>
            </a:r>
            <a:endParaRPr lang="en-US" altLang="zh-CN" sz="2800" b="1" dirty="0" smtClean="0">
              <a:solidFill>
                <a:srgbClr val="FFFFFF"/>
              </a:solidFill>
              <a:latin typeface="SimHei" pitchFamily="2" charset="-122"/>
              <a:ea typeface="SimHei" pitchFamily="2" charset="-122"/>
            </a:endParaRPr>
          </a:p>
        </p:txBody>
      </p:sp>
      <p:pic>
        <p:nvPicPr>
          <p:cNvPr id="4" name="內容版面配置區 3" descr="澳门地图.gif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3786182" y="1428736"/>
            <a:ext cx="4010733" cy="4357718"/>
          </a:xfrm>
          <a:ln>
            <a:noFill/>
          </a:ln>
        </p:spPr>
      </p:pic>
      <p:sp>
        <p:nvSpPr>
          <p:cNvPr id="6" name="文字方塊 5"/>
          <p:cNvSpPr txBox="1"/>
          <p:nvPr/>
        </p:nvSpPr>
        <p:spPr>
          <a:xfrm>
            <a:off x="928662" y="1857364"/>
            <a:ext cx="2286016" cy="3046988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>
              <a:lnSpc>
                <a:spcPct val="200000"/>
              </a:lnSpc>
            </a:pPr>
            <a:r>
              <a:rPr lang="zh-TW" altLang="en-US" sz="160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澳門目前共有商業銀行</a:t>
            </a:r>
            <a:r>
              <a:rPr lang="en-US" altLang="zh-CN" sz="160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29</a:t>
            </a:r>
            <a:r>
              <a:rPr lang="zh-CN" altLang="en-US" sz="160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間（</a:t>
            </a:r>
            <a:r>
              <a:rPr lang="en-US" altLang="zh-CN" sz="160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10</a:t>
            </a:r>
            <a:r>
              <a:rPr lang="zh-TW" altLang="en-US" sz="160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家本地</a:t>
            </a:r>
            <a:r>
              <a:rPr lang="zh-CN" altLang="en-US" sz="160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，</a:t>
            </a:r>
            <a:r>
              <a:rPr lang="en-US" altLang="zh-CN" sz="160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19</a:t>
            </a:r>
            <a:r>
              <a:rPr lang="zh-TW" altLang="en-US" sz="160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家為外地</a:t>
            </a:r>
            <a:r>
              <a:rPr lang="zh-CN" altLang="en-US" sz="160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），营业点有</a:t>
            </a:r>
            <a:r>
              <a:rPr lang="en-US" altLang="zh-CN" sz="160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180</a:t>
            </a:r>
            <a:r>
              <a:rPr lang="zh-TW" altLang="en-US" sz="160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多</a:t>
            </a:r>
            <a:r>
              <a:rPr lang="zh-CN" altLang="en-US" sz="160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个</a:t>
            </a:r>
            <a:r>
              <a:rPr lang="zh-TW" altLang="en-US" sz="160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，覆蓋澳門半島、氹仔、路環、橫琴各區。</a:t>
            </a:r>
            <a:endParaRPr lang="en-US" sz="1600" b="1" dirty="0" smtClean="0">
              <a:solidFill>
                <a:srgbClr val="002060"/>
              </a:solidFill>
              <a:latin typeface="標楷體" pitchFamily="65" charset="-120"/>
              <a:ea typeface="標楷體" pitchFamily="65" charset="-120"/>
            </a:endParaRPr>
          </a:p>
        </p:txBody>
      </p:sp>
      <p:cxnSp>
        <p:nvCxnSpPr>
          <p:cNvPr id="7" name="直線單箭頭接點 6"/>
          <p:cNvCxnSpPr>
            <a:stCxn id="6" idx="3"/>
          </p:cNvCxnSpPr>
          <p:nvPr/>
        </p:nvCxnSpPr>
        <p:spPr bwMode="auto">
          <a:xfrm flipV="1">
            <a:off x="3214678" y="1928806"/>
            <a:ext cx="1928826" cy="145205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" name="直線單箭頭接點 9"/>
          <p:cNvCxnSpPr/>
          <p:nvPr/>
        </p:nvCxnSpPr>
        <p:spPr bwMode="auto">
          <a:xfrm>
            <a:off x="3214678" y="3357562"/>
            <a:ext cx="2857520" cy="64294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" name="直線單箭頭接點 12"/>
          <p:cNvCxnSpPr>
            <a:stCxn id="6" idx="3"/>
          </p:cNvCxnSpPr>
          <p:nvPr/>
        </p:nvCxnSpPr>
        <p:spPr bwMode="auto">
          <a:xfrm>
            <a:off x="3214678" y="3380858"/>
            <a:ext cx="2286016" cy="226272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直線單箭頭接點 16"/>
          <p:cNvCxnSpPr>
            <a:stCxn id="6" idx="3"/>
            <a:endCxn id="19" idx="0"/>
          </p:cNvCxnSpPr>
          <p:nvPr/>
        </p:nvCxnSpPr>
        <p:spPr bwMode="auto">
          <a:xfrm>
            <a:off x="3214678" y="3380858"/>
            <a:ext cx="1393041" cy="10482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9" name="文字方塊 18"/>
          <p:cNvSpPr txBox="1"/>
          <p:nvPr/>
        </p:nvSpPr>
        <p:spPr>
          <a:xfrm>
            <a:off x="4214810" y="4429132"/>
            <a:ext cx="78581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橫琴</a:t>
            </a:r>
            <a:endParaRPr lang="zh-TW" altLang="en-US" sz="800" b="1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20" name="直線單箭頭接點 19"/>
          <p:cNvCxnSpPr>
            <a:stCxn id="6" idx="3"/>
          </p:cNvCxnSpPr>
          <p:nvPr/>
        </p:nvCxnSpPr>
        <p:spPr bwMode="auto">
          <a:xfrm flipV="1">
            <a:off x="3214678" y="2285996"/>
            <a:ext cx="2500330" cy="109486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2" name="直線單箭頭接點 21"/>
          <p:cNvCxnSpPr>
            <a:stCxn id="6" idx="3"/>
          </p:cNvCxnSpPr>
          <p:nvPr/>
        </p:nvCxnSpPr>
        <p:spPr bwMode="auto">
          <a:xfrm flipV="1">
            <a:off x="3214678" y="3000376"/>
            <a:ext cx="2357454" cy="38048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5" name="直線單箭頭接點 24"/>
          <p:cNvCxnSpPr>
            <a:stCxn id="6" idx="3"/>
          </p:cNvCxnSpPr>
          <p:nvPr/>
        </p:nvCxnSpPr>
        <p:spPr bwMode="auto">
          <a:xfrm>
            <a:off x="3214678" y="3380858"/>
            <a:ext cx="3500462" cy="154834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4" name="文字方塊 13"/>
          <p:cNvSpPr txBox="1"/>
          <p:nvPr/>
        </p:nvSpPr>
        <p:spPr>
          <a:xfrm>
            <a:off x="4143372" y="6357958"/>
            <a:ext cx="1143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rgbClr val="00206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-9-</a:t>
            </a:r>
            <a:endParaRPr lang="zh-TW" altLang="en-US" sz="1400" dirty="0">
              <a:solidFill>
                <a:srgbClr val="002060"/>
              </a:solidFill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</p:txBody>
      </p:sp>
      <p:cxnSp>
        <p:nvCxnSpPr>
          <p:cNvPr id="33" name="直線單箭頭接點 32"/>
          <p:cNvCxnSpPr/>
          <p:nvPr/>
        </p:nvCxnSpPr>
        <p:spPr bwMode="auto">
          <a:xfrm flipV="1">
            <a:off x="3286116" y="2928934"/>
            <a:ext cx="1357322" cy="42862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6" name="直線單箭頭接點 35"/>
          <p:cNvCxnSpPr>
            <a:stCxn id="6" idx="3"/>
          </p:cNvCxnSpPr>
          <p:nvPr/>
        </p:nvCxnSpPr>
        <p:spPr bwMode="auto">
          <a:xfrm>
            <a:off x="3214678" y="3380858"/>
            <a:ext cx="2500330" cy="154834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13687_145809086155_2.jpg"/>
          <p:cNvPicPr>
            <a:picLocks noChangeAspect="1"/>
          </p:cNvPicPr>
          <p:nvPr/>
        </p:nvPicPr>
        <p:blipFill>
          <a:blip r:embed="rId3" cstate="print">
            <a:lum bright="20000"/>
          </a:blip>
          <a:srcRect l="6939" t="7275" r="4247" b="15286"/>
          <a:stretch>
            <a:fillRect/>
          </a:stretch>
        </p:blipFill>
        <p:spPr>
          <a:xfrm>
            <a:off x="71438" y="5643602"/>
            <a:ext cx="1643042" cy="12858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1000100" y="1571613"/>
          <a:ext cx="3643338" cy="40065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8800"/>
                <a:gridCol w="1275250"/>
                <a:gridCol w="571500"/>
                <a:gridCol w="1347788"/>
              </a:tblGrid>
              <a:tr h="316289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200" b="1" kern="1200" dirty="0" smtClean="0">
                          <a:solidFill>
                            <a:srgbClr val="FFFFFF"/>
                          </a:solidFill>
                          <a:latin typeface="+mn-lt"/>
                          <a:ea typeface="+mn-ea"/>
                          <a:cs typeface="+mn-cs"/>
                        </a:rPr>
                        <a:t>序</a:t>
                      </a:r>
                      <a:endParaRPr lang="zh-TW" altLang="en-US" sz="1200" b="1" kern="1200" dirty="0" smtClean="0">
                        <a:solidFill>
                          <a:srgbClr val="FFFF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 smtClean="0">
                          <a:solidFill>
                            <a:srgbClr val="FFFFFF"/>
                          </a:solidFill>
                        </a:rPr>
                        <a:t>名稱</a:t>
                      </a:r>
                      <a:endParaRPr lang="zh-TW" altLang="en-US" sz="1200" dirty="0">
                        <a:solidFill>
                          <a:srgbClr val="FFFFFF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200" b="1" kern="1200" dirty="0" smtClean="0">
                          <a:solidFill>
                            <a:srgbClr val="FFFFFF"/>
                          </a:solidFill>
                          <a:latin typeface="+mn-lt"/>
                          <a:ea typeface="+mn-ea"/>
                          <a:cs typeface="+mn-cs"/>
                        </a:rPr>
                        <a:t>序</a:t>
                      </a:r>
                      <a:endParaRPr lang="zh-TW" altLang="en-US" sz="1200" b="1" kern="1200" dirty="0" smtClean="0">
                        <a:solidFill>
                          <a:srgbClr val="FFFF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 smtClean="0">
                          <a:solidFill>
                            <a:srgbClr val="FFFFFF"/>
                          </a:solidFill>
                        </a:rPr>
                        <a:t>名稱</a:t>
                      </a:r>
                      <a:endParaRPr lang="zh-TW" altLang="en-US" sz="1200" dirty="0">
                        <a:solidFill>
                          <a:srgbClr val="FFFFFF"/>
                        </a:solidFill>
                      </a:endParaRPr>
                    </a:p>
                  </a:txBody>
                  <a:tcPr anchor="ctr"/>
                </a:tc>
              </a:tr>
              <a:tr h="390243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b="1" dirty="0" smtClean="0">
                          <a:solidFill>
                            <a:srgbClr val="002060"/>
                          </a:solidFill>
                          <a:latin typeface="SimSun" pitchFamily="2" charset="-122"/>
                          <a:ea typeface="SimSun" pitchFamily="2" charset="-122"/>
                        </a:rPr>
                        <a:t>1</a:t>
                      </a:r>
                      <a:endParaRPr lang="zh-TW" altLang="en-US" sz="1000" b="1" dirty="0">
                        <a:solidFill>
                          <a:srgbClr val="002060"/>
                        </a:solidFill>
                        <a:latin typeface="SimSun" pitchFamily="2" charset="-122"/>
                        <a:ea typeface="SimSun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b="1" smtClean="0">
                          <a:solidFill>
                            <a:srgbClr val="002060"/>
                          </a:solidFill>
                          <a:latin typeface="SimSun" pitchFamily="2" charset="-122"/>
                          <a:ea typeface="SimSun" pitchFamily="2" charset="-122"/>
                        </a:rPr>
                        <a:t>澳門國際銀行</a:t>
                      </a:r>
                      <a:endParaRPr lang="zh-TW" altLang="en-US" sz="1000" b="1" dirty="0">
                        <a:solidFill>
                          <a:srgbClr val="002060"/>
                        </a:solidFill>
                        <a:latin typeface="SimSun" pitchFamily="2" charset="-122"/>
                        <a:ea typeface="SimSun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b="1" dirty="0" smtClean="0">
                          <a:solidFill>
                            <a:srgbClr val="002060"/>
                          </a:solidFill>
                          <a:latin typeface="SimSun" pitchFamily="2" charset="-122"/>
                          <a:ea typeface="SimSun" pitchFamily="2" charset="-122"/>
                        </a:rPr>
                        <a:t>11</a:t>
                      </a:r>
                      <a:endParaRPr lang="zh-TW" altLang="en-US" sz="1000" b="1" dirty="0">
                        <a:solidFill>
                          <a:srgbClr val="002060"/>
                        </a:solidFill>
                        <a:latin typeface="SimSun" pitchFamily="2" charset="-122"/>
                        <a:ea typeface="SimSun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000" b="1" kern="1200" dirty="0" smtClean="0">
                          <a:solidFill>
                            <a:srgbClr val="002060"/>
                          </a:solidFill>
                          <a:latin typeface="SimSun" pitchFamily="2" charset="-122"/>
                          <a:ea typeface="SimSun" pitchFamily="2" charset="-122"/>
                          <a:cs typeface="+mn-cs"/>
                        </a:rPr>
                        <a:t>中信銀行</a:t>
                      </a:r>
                      <a:endParaRPr lang="zh-TW" altLang="en-US" sz="1000" b="1" kern="1200" dirty="0" smtClean="0">
                        <a:solidFill>
                          <a:srgbClr val="002060"/>
                        </a:solidFill>
                        <a:latin typeface="SimSun" pitchFamily="2" charset="-122"/>
                        <a:ea typeface="SimSun" pitchFamily="2" charset="-122"/>
                        <a:cs typeface="+mn-cs"/>
                      </a:endParaRPr>
                    </a:p>
                  </a:txBody>
                  <a:tcPr anchor="ctr"/>
                </a:tc>
              </a:tr>
              <a:tr h="28114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b="1" dirty="0" smtClean="0">
                          <a:solidFill>
                            <a:srgbClr val="002060"/>
                          </a:solidFill>
                          <a:latin typeface="SimSun" pitchFamily="2" charset="-122"/>
                          <a:ea typeface="SimSun" pitchFamily="2" charset="-122"/>
                        </a:rPr>
                        <a:t>2</a:t>
                      </a:r>
                      <a:endParaRPr lang="zh-TW" altLang="en-US" sz="1000" b="1" dirty="0">
                        <a:solidFill>
                          <a:srgbClr val="002060"/>
                        </a:solidFill>
                        <a:latin typeface="SimSun" pitchFamily="2" charset="-122"/>
                        <a:ea typeface="SimSun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000" b="1" smtClean="0">
                          <a:solidFill>
                            <a:srgbClr val="002060"/>
                          </a:solidFill>
                          <a:latin typeface="SimSun" pitchFamily="2" charset="-122"/>
                          <a:ea typeface="SimSun" pitchFamily="2" charset="-122"/>
                        </a:rPr>
                        <a:t>中國銀行澳門分行</a:t>
                      </a:r>
                      <a:endParaRPr lang="zh-TW" altLang="en-US" sz="1000" b="1" dirty="0" smtClean="0">
                        <a:solidFill>
                          <a:srgbClr val="002060"/>
                        </a:solidFill>
                        <a:latin typeface="SimSun" pitchFamily="2" charset="-122"/>
                        <a:ea typeface="SimSun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b="1" dirty="0" smtClean="0">
                          <a:solidFill>
                            <a:srgbClr val="002060"/>
                          </a:solidFill>
                          <a:latin typeface="SimSun" pitchFamily="2" charset="-122"/>
                          <a:ea typeface="SimSun" pitchFamily="2" charset="-122"/>
                        </a:rPr>
                        <a:t>12</a:t>
                      </a:r>
                      <a:endParaRPr lang="zh-TW" altLang="en-US" sz="1000" b="1" dirty="0">
                        <a:solidFill>
                          <a:srgbClr val="002060"/>
                        </a:solidFill>
                        <a:latin typeface="SimSun" pitchFamily="2" charset="-122"/>
                        <a:ea typeface="SimSun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000" b="1" kern="1200" dirty="0" smtClean="0">
                          <a:solidFill>
                            <a:srgbClr val="002060"/>
                          </a:solidFill>
                          <a:latin typeface="SimSun" pitchFamily="2" charset="-122"/>
                          <a:ea typeface="SimSun" pitchFamily="2" charset="-122"/>
                          <a:cs typeface="+mn-cs"/>
                        </a:rPr>
                        <a:t>創興銀行</a:t>
                      </a:r>
                      <a:endParaRPr lang="zh-TW" altLang="en-US" sz="1000" b="1" kern="1200" dirty="0" smtClean="0">
                        <a:solidFill>
                          <a:srgbClr val="002060"/>
                        </a:solidFill>
                        <a:latin typeface="SimSun" pitchFamily="2" charset="-122"/>
                        <a:ea typeface="SimSun" pitchFamily="2" charset="-122"/>
                        <a:cs typeface="+mn-cs"/>
                      </a:endParaRPr>
                    </a:p>
                  </a:txBody>
                  <a:tcPr anchor="ctr"/>
                </a:tc>
              </a:tr>
              <a:tr h="390243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b="1" dirty="0" smtClean="0">
                          <a:solidFill>
                            <a:srgbClr val="002060"/>
                          </a:solidFill>
                          <a:latin typeface="SimSun" pitchFamily="2" charset="-122"/>
                          <a:ea typeface="SimSun" pitchFamily="2" charset="-122"/>
                        </a:rPr>
                        <a:t>3</a:t>
                      </a:r>
                      <a:endParaRPr lang="zh-TW" altLang="en-US" sz="1000" b="1" dirty="0">
                        <a:solidFill>
                          <a:srgbClr val="002060"/>
                        </a:solidFill>
                        <a:latin typeface="SimSun" pitchFamily="2" charset="-122"/>
                        <a:ea typeface="SimSun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000" b="1" smtClean="0">
                          <a:solidFill>
                            <a:srgbClr val="002060"/>
                          </a:solidFill>
                          <a:latin typeface="SimSun" pitchFamily="2" charset="-122"/>
                          <a:ea typeface="SimSun" pitchFamily="2" charset="-122"/>
                        </a:rPr>
                        <a:t>星展銀行</a:t>
                      </a:r>
                      <a:endParaRPr lang="zh-TW" altLang="en-US" sz="1000" b="1" dirty="0" smtClean="0">
                        <a:solidFill>
                          <a:srgbClr val="002060"/>
                        </a:solidFill>
                        <a:latin typeface="SimSun" pitchFamily="2" charset="-122"/>
                        <a:ea typeface="SimSun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b="1" dirty="0" smtClean="0">
                          <a:solidFill>
                            <a:srgbClr val="002060"/>
                          </a:solidFill>
                          <a:latin typeface="SimSun" pitchFamily="2" charset="-122"/>
                          <a:ea typeface="SimSun" pitchFamily="2" charset="-122"/>
                        </a:rPr>
                        <a:t>13</a:t>
                      </a:r>
                      <a:endParaRPr lang="zh-TW" altLang="en-US" sz="1000" b="1" dirty="0">
                        <a:solidFill>
                          <a:srgbClr val="002060"/>
                        </a:solidFill>
                        <a:latin typeface="SimSun" pitchFamily="2" charset="-122"/>
                        <a:ea typeface="SimSun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b="1" kern="1200" smtClean="0">
                          <a:solidFill>
                            <a:srgbClr val="002060"/>
                          </a:solidFill>
                          <a:latin typeface="SimSun" pitchFamily="2" charset="-122"/>
                          <a:ea typeface="SimSun" pitchFamily="2" charset="-122"/>
                          <a:cs typeface="+mn-cs"/>
                        </a:rPr>
                        <a:t>恒生銀行</a:t>
                      </a:r>
                      <a:endParaRPr lang="zh-TW" altLang="en-US" sz="1000" b="1" kern="1200" dirty="0">
                        <a:solidFill>
                          <a:srgbClr val="002060"/>
                        </a:solidFill>
                        <a:latin typeface="SimSun" pitchFamily="2" charset="-122"/>
                        <a:ea typeface="SimSun" pitchFamily="2" charset="-122"/>
                        <a:cs typeface="+mn-cs"/>
                      </a:endParaRPr>
                    </a:p>
                  </a:txBody>
                  <a:tcPr anchor="ctr"/>
                </a:tc>
              </a:tr>
              <a:tr h="390243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b="1" dirty="0" smtClean="0">
                          <a:solidFill>
                            <a:srgbClr val="002060"/>
                          </a:solidFill>
                          <a:latin typeface="SimSun" pitchFamily="2" charset="-122"/>
                          <a:ea typeface="SimSun" pitchFamily="2" charset="-122"/>
                        </a:rPr>
                        <a:t>4</a:t>
                      </a:r>
                      <a:endParaRPr lang="zh-TW" altLang="en-US" sz="1000" b="1" dirty="0">
                        <a:solidFill>
                          <a:srgbClr val="002060"/>
                        </a:solidFill>
                        <a:latin typeface="SimSun" pitchFamily="2" charset="-122"/>
                        <a:ea typeface="SimSun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000" b="1" smtClean="0">
                          <a:solidFill>
                            <a:srgbClr val="002060"/>
                          </a:solidFill>
                          <a:latin typeface="SimSun" pitchFamily="2" charset="-122"/>
                          <a:ea typeface="SimSun" pitchFamily="2" charset="-122"/>
                        </a:rPr>
                        <a:t>大豐銀行</a:t>
                      </a:r>
                      <a:endParaRPr lang="zh-TW" altLang="en-US" sz="1000" b="1" dirty="0" smtClean="0">
                        <a:solidFill>
                          <a:srgbClr val="002060"/>
                        </a:solidFill>
                        <a:latin typeface="SimSun" pitchFamily="2" charset="-122"/>
                        <a:ea typeface="SimSun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b="1" dirty="0" smtClean="0">
                          <a:solidFill>
                            <a:srgbClr val="002060"/>
                          </a:solidFill>
                          <a:latin typeface="SimSun" pitchFamily="2" charset="-122"/>
                          <a:ea typeface="SimSun" pitchFamily="2" charset="-122"/>
                        </a:rPr>
                        <a:t>14</a:t>
                      </a:r>
                      <a:endParaRPr lang="zh-TW" altLang="en-US" sz="1000" b="1" dirty="0">
                        <a:solidFill>
                          <a:srgbClr val="002060"/>
                        </a:solidFill>
                        <a:latin typeface="SimSun" pitchFamily="2" charset="-122"/>
                        <a:ea typeface="SimSun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b="1" kern="1200" smtClean="0">
                          <a:solidFill>
                            <a:srgbClr val="002060"/>
                          </a:solidFill>
                          <a:latin typeface="SimSun" pitchFamily="2" charset="-122"/>
                          <a:ea typeface="SimSun" pitchFamily="2" charset="-122"/>
                          <a:cs typeface="+mn-cs"/>
                        </a:rPr>
                        <a:t>交通銀行澳門分行</a:t>
                      </a:r>
                      <a:endParaRPr lang="zh-TW" altLang="en-US" sz="1000" b="1" kern="1200" dirty="0">
                        <a:solidFill>
                          <a:srgbClr val="002060"/>
                        </a:solidFill>
                        <a:latin typeface="SimSun" pitchFamily="2" charset="-122"/>
                        <a:ea typeface="SimSun" pitchFamily="2" charset="-122"/>
                        <a:cs typeface="+mn-cs"/>
                      </a:endParaRPr>
                    </a:p>
                  </a:txBody>
                  <a:tcPr anchor="ctr"/>
                </a:tc>
              </a:tr>
              <a:tr h="28114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b="1" dirty="0" smtClean="0">
                          <a:solidFill>
                            <a:srgbClr val="002060"/>
                          </a:solidFill>
                          <a:latin typeface="SimSun" pitchFamily="2" charset="-122"/>
                          <a:ea typeface="SimSun" pitchFamily="2" charset="-122"/>
                        </a:rPr>
                        <a:t>5</a:t>
                      </a:r>
                      <a:endParaRPr lang="zh-TW" altLang="en-US" sz="1000" b="1" dirty="0">
                        <a:solidFill>
                          <a:srgbClr val="002060"/>
                        </a:solidFill>
                        <a:latin typeface="SimSun" pitchFamily="2" charset="-122"/>
                        <a:ea typeface="SimSun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000" b="1" smtClean="0">
                          <a:solidFill>
                            <a:srgbClr val="002060"/>
                          </a:solidFill>
                          <a:latin typeface="SimSun" pitchFamily="2" charset="-122"/>
                          <a:ea typeface="SimSun" pitchFamily="2" charset="-122"/>
                        </a:rPr>
                        <a:t>中國建設銀行</a:t>
                      </a:r>
                      <a:endParaRPr lang="zh-TW" altLang="en-US" sz="1000" b="1" dirty="0" smtClean="0">
                        <a:solidFill>
                          <a:srgbClr val="002060"/>
                        </a:solidFill>
                        <a:latin typeface="SimSun" pitchFamily="2" charset="-122"/>
                        <a:ea typeface="SimSun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b="1" dirty="0" smtClean="0">
                          <a:solidFill>
                            <a:srgbClr val="002060"/>
                          </a:solidFill>
                          <a:latin typeface="SimSun" pitchFamily="2" charset="-122"/>
                          <a:ea typeface="SimSun" pitchFamily="2" charset="-122"/>
                        </a:rPr>
                        <a:t>15</a:t>
                      </a:r>
                      <a:endParaRPr lang="zh-TW" altLang="en-US" sz="1000" b="1" dirty="0">
                        <a:solidFill>
                          <a:srgbClr val="002060"/>
                        </a:solidFill>
                        <a:latin typeface="SimSun" pitchFamily="2" charset="-122"/>
                        <a:ea typeface="SimSun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000" b="1" kern="1200" smtClean="0">
                          <a:solidFill>
                            <a:srgbClr val="002060"/>
                          </a:solidFill>
                          <a:latin typeface="SimSun" pitchFamily="2" charset="-122"/>
                          <a:ea typeface="SimSun" pitchFamily="2" charset="-122"/>
                          <a:cs typeface="+mn-cs"/>
                        </a:rPr>
                        <a:t>永隆銀行</a:t>
                      </a:r>
                      <a:endParaRPr lang="zh-TW" altLang="en-US" sz="1000" b="1" kern="1200" dirty="0" smtClean="0">
                        <a:solidFill>
                          <a:srgbClr val="002060"/>
                        </a:solidFill>
                        <a:latin typeface="SimSun" pitchFamily="2" charset="-122"/>
                        <a:ea typeface="SimSun" pitchFamily="2" charset="-122"/>
                        <a:cs typeface="+mn-cs"/>
                      </a:endParaRPr>
                    </a:p>
                  </a:txBody>
                  <a:tcPr anchor="ctr"/>
                </a:tc>
              </a:tr>
              <a:tr h="390243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b="1" dirty="0" smtClean="0">
                          <a:solidFill>
                            <a:srgbClr val="002060"/>
                          </a:solidFill>
                          <a:latin typeface="SimSun" pitchFamily="2" charset="-122"/>
                          <a:ea typeface="SimSun" pitchFamily="2" charset="-122"/>
                        </a:rPr>
                        <a:t>6</a:t>
                      </a:r>
                      <a:endParaRPr lang="zh-TW" altLang="en-US" sz="1000" b="1" dirty="0">
                        <a:solidFill>
                          <a:srgbClr val="002060"/>
                        </a:solidFill>
                        <a:latin typeface="SimSun" pitchFamily="2" charset="-122"/>
                        <a:ea typeface="SimSun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000" b="1" smtClean="0">
                          <a:solidFill>
                            <a:srgbClr val="002060"/>
                          </a:solidFill>
                          <a:latin typeface="SimSun" pitchFamily="2" charset="-122"/>
                          <a:ea typeface="SimSun" pitchFamily="2" charset="-122"/>
                        </a:rPr>
                        <a:t>中國工商銀行</a:t>
                      </a:r>
                      <a:endParaRPr lang="zh-TW" altLang="en-US" sz="1000" b="1" dirty="0" smtClean="0">
                        <a:solidFill>
                          <a:srgbClr val="002060"/>
                        </a:solidFill>
                        <a:latin typeface="SimSun" pitchFamily="2" charset="-122"/>
                        <a:ea typeface="SimSun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b="1" dirty="0" smtClean="0">
                          <a:solidFill>
                            <a:srgbClr val="002060"/>
                          </a:solidFill>
                          <a:latin typeface="SimSun" pitchFamily="2" charset="-122"/>
                          <a:ea typeface="SimSun" pitchFamily="2" charset="-122"/>
                        </a:rPr>
                        <a:t>16</a:t>
                      </a:r>
                      <a:endParaRPr lang="zh-TW" altLang="en-US" sz="1000" b="1" dirty="0">
                        <a:solidFill>
                          <a:srgbClr val="002060"/>
                        </a:solidFill>
                        <a:latin typeface="SimSun" pitchFamily="2" charset="-122"/>
                        <a:ea typeface="SimSun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000" b="1" kern="1200" smtClean="0">
                          <a:solidFill>
                            <a:srgbClr val="002060"/>
                          </a:solidFill>
                          <a:latin typeface="SimSun" pitchFamily="2" charset="-122"/>
                          <a:ea typeface="SimSun" pitchFamily="2" charset="-122"/>
                          <a:cs typeface="+mn-cs"/>
                        </a:rPr>
                        <a:t>澳門商業銀行</a:t>
                      </a:r>
                      <a:endParaRPr lang="zh-TW" altLang="en-US" sz="1000" b="1" kern="1200" dirty="0" smtClean="0">
                        <a:solidFill>
                          <a:srgbClr val="002060"/>
                        </a:solidFill>
                        <a:latin typeface="SimSun" pitchFamily="2" charset="-122"/>
                        <a:ea typeface="SimSun" pitchFamily="2" charset="-122"/>
                        <a:cs typeface="+mn-cs"/>
                      </a:endParaRPr>
                    </a:p>
                  </a:txBody>
                  <a:tcPr anchor="ctr"/>
                </a:tc>
              </a:tr>
              <a:tr h="390243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b="1" dirty="0" smtClean="0">
                          <a:solidFill>
                            <a:srgbClr val="002060"/>
                          </a:solidFill>
                          <a:latin typeface="SimSun" pitchFamily="2" charset="-122"/>
                          <a:ea typeface="SimSun" pitchFamily="2" charset="-122"/>
                        </a:rPr>
                        <a:t>7</a:t>
                      </a:r>
                      <a:endParaRPr lang="zh-TW" altLang="en-US" sz="1000" b="1" dirty="0">
                        <a:solidFill>
                          <a:srgbClr val="002060"/>
                        </a:solidFill>
                        <a:latin typeface="SimSun" pitchFamily="2" charset="-122"/>
                        <a:ea typeface="SimSun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000" b="1" smtClean="0">
                          <a:solidFill>
                            <a:srgbClr val="002060"/>
                          </a:solidFill>
                          <a:latin typeface="SimSun" pitchFamily="2" charset="-122"/>
                          <a:ea typeface="SimSun" pitchFamily="2" charset="-122"/>
                        </a:rPr>
                        <a:t>永亨銀行</a:t>
                      </a:r>
                      <a:endParaRPr lang="zh-TW" altLang="en-US" sz="1000" b="1" dirty="0" smtClean="0">
                        <a:solidFill>
                          <a:srgbClr val="002060"/>
                        </a:solidFill>
                        <a:latin typeface="SimSun" pitchFamily="2" charset="-122"/>
                        <a:ea typeface="SimSun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b="1" dirty="0" smtClean="0">
                          <a:solidFill>
                            <a:srgbClr val="002060"/>
                          </a:solidFill>
                          <a:latin typeface="SimSun" pitchFamily="2" charset="-122"/>
                          <a:ea typeface="SimSun" pitchFamily="2" charset="-122"/>
                        </a:rPr>
                        <a:t>17</a:t>
                      </a:r>
                      <a:endParaRPr lang="zh-TW" altLang="en-US" sz="1000" b="1" dirty="0">
                        <a:solidFill>
                          <a:srgbClr val="002060"/>
                        </a:solidFill>
                        <a:latin typeface="SimSun" pitchFamily="2" charset="-122"/>
                        <a:ea typeface="SimSun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000" b="1" kern="1200" smtClean="0">
                          <a:solidFill>
                            <a:srgbClr val="002060"/>
                          </a:solidFill>
                          <a:latin typeface="SimSun" pitchFamily="2" charset="-122"/>
                          <a:ea typeface="SimSun" pitchFamily="2" charset="-122"/>
                          <a:cs typeface="+mn-cs"/>
                        </a:rPr>
                        <a:t>澳門華人銀行</a:t>
                      </a:r>
                      <a:endParaRPr lang="zh-TW" altLang="en-US" sz="1000" b="1" kern="1200" dirty="0" smtClean="0">
                        <a:solidFill>
                          <a:srgbClr val="002060"/>
                        </a:solidFill>
                        <a:latin typeface="SimSun" pitchFamily="2" charset="-122"/>
                        <a:ea typeface="SimSun" pitchFamily="2" charset="-122"/>
                        <a:cs typeface="+mn-cs"/>
                      </a:endParaRPr>
                    </a:p>
                  </a:txBody>
                  <a:tcPr anchor="ctr"/>
                </a:tc>
              </a:tr>
              <a:tr h="390243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b="1" dirty="0" smtClean="0">
                          <a:solidFill>
                            <a:srgbClr val="002060"/>
                          </a:solidFill>
                          <a:latin typeface="SimSun" pitchFamily="2" charset="-122"/>
                          <a:ea typeface="SimSun" pitchFamily="2" charset="-122"/>
                        </a:rPr>
                        <a:t>8</a:t>
                      </a:r>
                      <a:endParaRPr lang="zh-TW" altLang="en-US" sz="1000" b="1" dirty="0">
                        <a:solidFill>
                          <a:srgbClr val="002060"/>
                        </a:solidFill>
                        <a:latin typeface="SimSun" pitchFamily="2" charset="-122"/>
                        <a:ea typeface="SimSun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000" b="1" smtClean="0">
                          <a:solidFill>
                            <a:srgbClr val="002060"/>
                          </a:solidFill>
                          <a:latin typeface="SimSun" pitchFamily="2" charset="-122"/>
                          <a:ea typeface="SimSun" pitchFamily="2" charset="-122"/>
                        </a:rPr>
                        <a:t>滙豐銀行</a:t>
                      </a:r>
                      <a:endParaRPr lang="zh-TW" altLang="en-US" sz="1000" b="1" dirty="0" smtClean="0">
                        <a:solidFill>
                          <a:srgbClr val="002060"/>
                        </a:solidFill>
                        <a:latin typeface="SimSun" pitchFamily="2" charset="-122"/>
                        <a:ea typeface="SimSun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b="1" dirty="0" smtClean="0">
                          <a:solidFill>
                            <a:srgbClr val="002060"/>
                          </a:solidFill>
                          <a:latin typeface="SimSun" pitchFamily="2" charset="-122"/>
                          <a:ea typeface="SimSun" pitchFamily="2" charset="-122"/>
                        </a:rPr>
                        <a:t>18</a:t>
                      </a:r>
                      <a:endParaRPr lang="zh-TW" altLang="en-US" sz="1000" b="1" dirty="0">
                        <a:solidFill>
                          <a:srgbClr val="002060"/>
                        </a:solidFill>
                        <a:latin typeface="SimSun" pitchFamily="2" charset="-122"/>
                        <a:ea typeface="SimSun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b="1" kern="1200" smtClean="0">
                          <a:solidFill>
                            <a:srgbClr val="002060"/>
                          </a:solidFill>
                          <a:latin typeface="SimSun" pitchFamily="2" charset="-122"/>
                          <a:ea typeface="SimSun" pitchFamily="2" charset="-122"/>
                          <a:cs typeface="+mn-cs"/>
                        </a:rPr>
                        <a:t>匯業銀行</a:t>
                      </a:r>
                      <a:endParaRPr lang="zh-TW" altLang="en-US" sz="1000" b="1" kern="1200" dirty="0">
                        <a:solidFill>
                          <a:srgbClr val="002060"/>
                        </a:solidFill>
                        <a:latin typeface="SimSun" pitchFamily="2" charset="-122"/>
                        <a:ea typeface="SimSun" pitchFamily="2" charset="-122"/>
                        <a:cs typeface="+mn-cs"/>
                      </a:endParaRPr>
                    </a:p>
                  </a:txBody>
                  <a:tcPr anchor="ctr"/>
                </a:tc>
              </a:tr>
              <a:tr h="390243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b="1" dirty="0" smtClean="0">
                          <a:solidFill>
                            <a:srgbClr val="002060"/>
                          </a:solidFill>
                          <a:latin typeface="SimSun" pitchFamily="2" charset="-122"/>
                          <a:ea typeface="SimSun" pitchFamily="2" charset="-122"/>
                        </a:rPr>
                        <a:t>9</a:t>
                      </a:r>
                      <a:endParaRPr lang="zh-TW" altLang="en-US" sz="1000" b="1" dirty="0">
                        <a:solidFill>
                          <a:srgbClr val="002060"/>
                        </a:solidFill>
                        <a:latin typeface="SimSun" pitchFamily="2" charset="-122"/>
                        <a:ea typeface="SimSun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000" b="1" smtClean="0">
                          <a:solidFill>
                            <a:srgbClr val="002060"/>
                          </a:solidFill>
                          <a:latin typeface="SimSun" pitchFamily="2" charset="-122"/>
                          <a:ea typeface="SimSun" pitchFamily="2" charset="-122"/>
                        </a:rPr>
                        <a:t>廣發銀行</a:t>
                      </a:r>
                      <a:endParaRPr lang="zh-TW" altLang="en-US" sz="1000" b="1" dirty="0" smtClean="0">
                        <a:solidFill>
                          <a:srgbClr val="002060"/>
                        </a:solidFill>
                        <a:latin typeface="SimSun" pitchFamily="2" charset="-122"/>
                        <a:ea typeface="SimSun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b="1" dirty="0" smtClean="0">
                          <a:solidFill>
                            <a:srgbClr val="002060"/>
                          </a:solidFill>
                          <a:latin typeface="SimSun" pitchFamily="2" charset="-122"/>
                          <a:ea typeface="SimSun" pitchFamily="2" charset="-122"/>
                        </a:rPr>
                        <a:t>19</a:t>
                      </a:r>
                      <a:endParaRPr lang="zh-TW" altLang="en-US" sz="1000" b="1" dirty="0">
                        <a:solidFill>
                          <a:srgbClr val="002060"/>
                        </a:solidFill>
                        <a:latin typeface="SimSun" pitchFamily="2" charset="-122"/>
                        <a:ea typeface="SimSun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000" b="1" kern="1200" smtClean="0">
                          <a:solidFill>
                            <a:srgbClr val="002060"/>
                          </a:solidFill>
                          <a:latin typeface="SimSun" pitchFamily="2" charset="-122"/>
                          <a:ea typeface="SimSun" pitchFamily="2" charset="-122"/>
                          <a:cs typeface="+mn-cs"/>
                        </a:rPr>
                        <a:t>澳門大西洋銀行</a:t>
                      </a:r>
                      <a:endParaRPr lang="zh-TW" altLang="en-US" sz="1000" b="1" kern="1200" dirty="0">
                        <a:solidFill>
                          <a:srgbClr val="002060"/>
                        </a:solidFill>
                        <a:latin typeface="SimSun" pitchFamily="2" charset="-122"/>
                        <a:ea typeface="SimSun" pitchFamily="2" charset="-122"/>
                        <a:cs typeface="+mn-cs"/>
                      </a:endParaRPr>
                    </a:p>
                  </a:txBody>
                  <a:tcPr anchor="ctr"/>
                </a:tc>
              </a:tr>
              <a:tr h="390243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b="1" dirty="0" smtClean="0">
                          <a:solidFill>
                            <a:srgbClr val="002060"/>
                          </a:solidFill>
                          <a:latin typeface="SimSun" pitchFamily="2" charset="-122"/>
                          <a:ea typeface="SimSun" pitchFamily="2" charset="-122"/>
                        </a:rPr>
                        <a:t>10</a:t>
                      </a:r>
                      <a:endParaRPr lang="zh-TW" altLang="en-US" sz="1000" b="1" dirty="0">
                        <a:solidFill>
                          <a:srgbClr val="002060"/>
                        </a:solidFill>
                        <a:latin typeface="SimSun" pitchFamily="2" charset="-122"/>
                        <a:ea typeface="SimSun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000" b="1" smtClean="0">
                          <a:solidFill>
                            <a:srgbClr val="002060"/>
                          </a:solidFill>
                          <a:latin typeface="SimSun" pitchFamily="2" charset="-122"/>
                          <a:ea typeface="SimSun" pitchFamily="2" charset="-122"/>
                        </a:rPr>
                        <a:t>東亞銀行</a:t>
                      </a:r>
                      <a:endParaRPr lang="zh-TW" altLang="en-US" sz="1000" b="1" dirty="0" smtClean="0">
                        <a:solidFill>
                          <a:srgbClr val="002060"/>
                        </a:solidFill>
                        <a:latin typeface="SimSun" pitchFamily="2" charset="-122"/>
                        <a:ea typeface="SimSun" pitchFamily="2" charset="-122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000" b="1" dirty="0" smtClean="0">
                        <a:solidFill>
                          <a:srgbClr val="002060"/>
                        </a:solidFill>
                        <a:latin typeface="SimSun" pitchFamily="2" charset="-122"/>
                        <a:ea typeface="SimSun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TW" altLang="en-US" sz="1000" b="1">
                        <a:solidFill>
                          <a:srgbClr val="002060"/>
                        </a:solidFill>
                        <a:latin typeface="SimSun" pitchFamily="2" charset="-122"/>
                        <a:ea typeface="SimSun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sz="1000" b="1" dirty="0">
                        <a:solidFill>
                          <a:srgbClr val="002060"/>
                        </a:solidFill>
                        <a:latin typeface="SimSun" pitchFamily="2" charset="-122"/>
                        <a:ea typeface="SimSun" pitchFamily="2" charset="-122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圖表 4"/>
          <p:cNvGraphicFramePr/>
          <p:nvPr/>
        </p:nvGraphicFramePr>
        <p:xfrm>
          <a:off x="5000628" y="1643050"/>
          <a:ext cx="3857652" cy="4000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文字方塊 5"/>
          <p:cNvSpPr txBox="1"/>
          <p:nvPr/>
        </p:nvSpPr>
        <p:spPr>
          <a:xfrm>
            <a:off x="2071670" y="5786454"/>
            <a:ext cx="27860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000" dirty="0" smtClean="0">
                <a:solidFill>
                  <a:srgbClr val="002060"/>
                </a:solidFill>
              </a:rPr>
              <a:t>（此表以金管局公佈的代理人編號順序排列）</a:t>
            </a:r>
            <a:endParaRPr lang="zh-TW" altLang="en-US" sz="1000" dirty="0">
              <a:solidFill>
                <a:srgbClr val="002060"/>
              </a:solidFill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7143768" y="3500438"/>
            <a:ext cx="100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002060"/>
                </a:solidFill>
              </a:rPr>
              <a:t>65%</a:t>
            </a:r>
            <a:endParaRPr lang="zh-TW" altLang="en-US" dirty="0">
              <a:solidFill>
                <a:srgbClr val="002060"/>
              </a:solidFill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5715008" y="3643314"/>
            <a:ext cx="100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002060"/>
                </a:solidFill>
              </a:rPr>
              <a:t>35%</a:t>
            </a:r>
            <a:endParaRPr lang="zh-TW" altLang="en-US" dirty="0">
              <a:solidFill>
                <a:srgbClr val="002060"/>
              </a:solidFill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0" y="428604"/>
            <a:ext cx="4714876" cy="523220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defRPr/>
            </a:pPr>
            <a:r>
              <a:rPr lang="zh-TW" altLang="en-US" sz="2800" b="1" dirty="0" smtClean="0">
                <a:solidFill>
                  <a:srgbClr val="FFFFFF"/>
                </a:solidFill>
                <a:latin typeface="SimHei" pitchFamily="2" charset="-122"/>
                <a:ea typeface="SimHei" pitchFamily="2" charset="-122"/>
              </a:rPr>
              <a:t>（</a:t>
            </a:r>
            <a:r>
              <a:rPr lang="zh-CN" altLang="en-US" sz="2800" b="1" dirty="0" smtClean="0">
                <a:solidFill>
                  <a:srgbClr val="FFFFFF"/>
                </a:solidFill>
                <a:latin typeface="SimHei" pitchFamily="2" charset="-122"/>
                <a:ea typeface="SimHei" pitchFamily="2" charset="-122"/>
              </a:rPr>
              <a:t>三</a:t>
            </a:r>
            <a:r>
              <a:rPr lang="zh-TW" altLang="en-US" sz="2800" b="1" dirty="0" smtClean="0">
                <a:solidFill>
                  <a:srgbClr val="FFFFFF"/>
                </a:solidFill>
                <a:latin typeface="SimHei" pitchFamily="2" charset="-122"/>
                <a:ea typeface="SimHei" pitchFamily="2" charset="-122"/>
              </a:rPr>
              <a:t>）澳門商業銀行情況</a:t>
            </a:r>
            <a:endParaRPr lang="en-US" altLang="zh-CN" sz="2800" b="1" dirty="0" smtClean="0">
              <a:solidFill>
                <a:srgbClr val="FFFFFF"/>
              </a:solidFill>
              <a:latin typeface="SimHei" pitchFamily="2" charset="-122"/>
              <a:ea typeface="SimHei" pitchFamily="2" charset="-122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1643042" y="1285860"/>
            <a:ext cx="2428892" cy="323165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defRPr sz="1600" b="1" i="0" u="none" strike="noStrike" kern="1200" baseline="0">
                <a:solidFill>
                  <a:srgbClr val="9BD3E5"/>
                </a:solidFill>
                <a:latin typeface="+mn-lt"/>
                <a:ea typeface="+mn-ea"/>
                <a:cs typeface="+mn-cs"/>
              </a:defRPr>
            </a:pPr>
            <a:r>
              <a:rPr lang="zh-TW" altLang="en-US" sz="1000" b="1" smtClean="0">
                <a:solidFill>
                  <a:srgbClr val="002060"/>
                </a:solidFill>
                <a:latin typeface="SimSun" pitchFamily="2" charset="-122"/>
                <a:ea typeface="SimSun" pitchFamily="2" charset="-122"/>
              </a:rPr>
              <a:t>澳門具備銷售壽險資質的</a:t>
            </a:r>
            <a:r>
              <a:rPr lang="en-US" altLang="zh-CN" sz="1000" b="1" smtClean="0">
                <a:solidFill>
                  <a:srgbClr val="002060"/>
                </a:solidFill>
                <a:latin typeface="SimSun" pitchFamily="2" charset="-122"/>
                <a:ea typeface="SimSun" pitchFamily="2" charset="-122"/>
              </a:rPr>
              <a:t>19</a:t>
            </a:r>
            <a:r>
              <a:rPr lang="zh-CN" altLang="en-US" sz="1000" b="1" smtClean="0">
                <a:solidFill>
                  <a:srgbClr val="002060"/>
                </a:solidFill>
                <a:latin typeface="SimSun" pitchFamily="2" charset="-122"/>
                <a:ea typeface="SimSun" pitchFamily="2" charset="-122"/>
              </a:rPr>
              <a:t>家銀行</a:t>
            </a:r>
            <a:endParaRPr lang="en-US" altLang="zh-CN" sz="1000" b="1" dirty="0" smtClean="0">
              <a:solidFill>
                <a:srgbClr val="002060"/>
              </a:solidFill>
              <a:latin typeface="SimSun" pitchFamily="2" charset="-122"/>
              <a:ea typeface="SimSun" pitchFamily="2" charset="-122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4143372" y="6357958"/>
            <a:ext cx="1143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rgbClr val="00206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-10-</a:t>
            </a:r>
            <a:endParaRPr lang="zh-TW" altLang="en-US" sz="1400" dirty="0">
              <a:solidFill>
                <a:srgbClr val="002060"/>
              </a:solidFill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13687_145809086155_2.jpg"/>
          <p:cNvPicPr>
            <a:picLocks noChangeAspect="1"/>
          </p:cNvPicPr>
          <p:nvPr/>
        </p:nvPicPr>
        <p:blipFill>
          <a:blip r:embed="rId3" cstate="print">
            <a:lum bright="20000"/>
          </a:blip>
          <a:srcRect l="6939" t="7275" r="4247" b="15286"/>
          <a:stretch>
            <a:fillRect/>
          </a:stretch>
        </p:blipFill>
        <p:spPr>
          <a:xfrm>
            <a:off x="71438" y="5643602"/>
            <a:ext cx="1643042" cy="12858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1785918" y="4714884"/>
          <a:ext cx="5584795" cy="1450632"/>
        </p:xfrm>
        <a:graphic>
          <a:graphicData uri="http://schemas.openxmlformats.org/drawingml/2006/table">
            <a:tbl>
              <a:tblPr/>
              <a:tblGrid>
                <a:gridCol w="1113929"/>
                <a:gridCol w="1217129"/>
                <a:gridCol w="1217129"/>
                <a:gridCol w="1018304"/>
                <a:gridCol w="1018304"/>
              </a:tblGrid>
              <a:tr h="256353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100" b="0" kern="1200" smtClean="0">
                          <a:solidFill>
                            <a:srgbClr val="002060"/>
                          </a:solidFill>
                          <a:latin typeface="SimHei" pitchFamily="2" charset="-122"/>
                          <a:ea typeface="SimHei" pitchFamily="2" charset="-122"/>
                          <a:cs typeface="+mn-cs"/>
                        </a:rPr>
                        <a:t>保費收入</a:t>
                      </a:r>
                      <a:r>
                        <a:rPr lang="zh-CN" altLang="en-US" sz="1100" b="0" kern="1200" smtClean="0">
                          <a:solidFill>
                            <a:srgbClr val="002060"/>
                          </a:solidFill>
                          <a:latin typeface="SimHei" pitchFamily="2" charset="-122"/>
                          <a:ea typeface="SimHei" pitchFamily="2" charset="-122"/>
                          <a:cs typeface="+mn-cs"/>
                        </a:rPr>
                        <a:t>管道</a:t>
                      </a:r>
                      <a:endParaRPr lang="en-US" altLang="zh-TW" sz="1100" b="0" kern="1200" dirty="0">
                        <a:solidFill>
                          <a:srgbClr val="002060"/>
                        </a:solidFill>
                        <a:latin typeface="SimHei" pitchFamily="2" charset="-122"/>
                        <a:ea typeface="SimHei" pitchFamily="2" charset="-122"/>
                        <a:cs typeface="+mn-cs"/>
                      </a:endParaRPr>
                    </a:p>
                  </a:txBody>
                  <a:tcPr marL="8792" marR="8792" marT="87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b="1" kern="1200" dirty="0" smtClean="0">
                          <a:solidFill>
                            <a:srgbClr val="002060"/>
                          </a:solidFill>
                          <a:latin typeface="SimHei" pitchFamily="2" charset="-122"/>
                          <a:ea typeface="SimHei" pitchFamily="2" charset="-122"/>
                          <a:cs typeface="+mn-cs"/>
                        </a:rPr>
                        <a:t>2003</a:t>
                      </a:r>
                      <a:r>
                        <a:rPr lang="zh-CN" altLang="en-US" sz="1100" b="1" kern="1200" dirty="0" smtClean="0">
                          <a:solidFill>
                            <a:srgbClr val="002060"/>
                          </a:solidFill>
                          <a:latin typeface="SimHei" pitchFamily="2" charset="-122"/>
                          <a:ea typeface="SimHei" pitchFamily="2" charset="-122"/>
                          <a:cs typeface="+mn-cs"/>
                        </a:rPr>
                        <a:t>年</a:t>
                      </a:r>
                      <a:endParaRPr lang="zh-TW" altLang="en-US" sz="1100" b="1" kern="1200" dirty="0" smtClean="0">
                        <a:solidFill>
                          <a:srgbClr val="002060"/>
                        </a:solidFill>
                        <a:latin typeface="SimHei" pitchFamily="2" charset="-122"/>
                        <a:ea typeface="SimHei" pitchFamily="2" charset="-122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100" b="0" kern="1200" dirty="0" smtClean="0">
                        <a:solidFill>
                          <a:srgbClr val="002060"/>
                        </a:solidFill>
                        <a:latin typeface="SimHei" pitchFamily="2" charset="-122"/>
                        <a:ea typeface="SimHei" pitchFamily="2" charset="-122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b="1" kern="1200" dirty="0" smtClean="0">
                          <a:solidFill>
                            <a:srgbClr val="002060"/>
                          </a:solidFill>
                          <a:latin typeface="SimHei" pitchFamily="2" charset="-122"/>
                          <a:ea typeface="SimHei" pitchFamily="2" charset="-122"/>
                          <a:cs typeface="+mn-cs"/>
                        </a:rPr>
                        <a:t>2013</a:t>
                      </a:r>
                      <a:r>
                        <a:rPr lang="zh-CN" altLang="en-US" sz="1100" b="1" kern="1200" dirty="0" smtClean="0">
                          <a:solidFill>
                            <a:srgbClr val="002060"/>
                          </a:solidFill>
                          <a:latin typeface="SimHei" pitchFamily="2" charset="-122"/>
                          <a:ea typeface="SimHei" pitchFamily="2" charset="-122"/>
                          <a:cs typeface="+mn-cs"/>
                        </a:rPr>
                        <a:t>年</a:t>
                      </a:r>
                      <a:endParaRPr lang="zh-TW" altLang="en-US" sz="1100" b="1" kern="1200" dirty="0" smtClean="0">
                        <a:solidFill>
                          <a:srgbClr val="002060"/>
                        </a:solidFill>
                        <a:latin typeface="SimHei" pitchFamily="2" charset="-122"/>
                        <a:ea typeface="SimHei" pitchFamily="2" charset="-122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000"/>
                        </a:lnSpc>
                      </a:pPr>
                      <a:endParaRPr lang="zh-TW" altLang="en-US" sz="1100" b="0" kern="1200" dirty="0" smtClean="0">
                        <a:solidFill>
                          <a:srgbClr val="002060"/>
                        </a:solidFill>
                        <a:latin typeface="SimHei" pitchFamily="2" charset="-122"/>
                        <a:ea typeface="SimHei" pitchFamily="2" charset="-122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95000"/>
                      </a:schemeClr>
                    </a:solidFill>
                  </a:tcPr>
                </a:tc>
              </a:tr>
              <a:tr h="311057"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zh-TW" sz="1200" b="1" kern="1200" baseline="0" dirty="0">
                        <a:solidFill>
                          <a:srgbClr val="002060"/>
                        </a:solidFill>
                        <a:uFillTx/>
                        <a:latin typeface="Calibri" pitchFamily="34" charset="0"/>
                        <a:ea typeface="FangSong" pitchFamily="49" charset="-122"/>
                        <a:cs typeface="+mn-cs"/>
                      </a:endParaRPr>
                    </a:p>
                  </a:txBody>
                  <a:tcPr marL="8792" marR="8792" marT="87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100" b="0" kern="1200" smtClean="0">
                          <a:solidFill>
                            <a:srgbClr val="002060"/>
                          </a:solidFill>
                          <a:latin typeface="SimHei" pitchFamily="2" charset="-122"/>
                          <a:ea typeface="SimHei" pitchFamily="2" charset="-122"/>
                          <a:cs typeface="+mn-cs"/>
                        </a:rPr>
                        <a:t>保  費</a:t>
                      </a:r>
                      <a:endParaRPr lang="en-US" altLang="zh-CN" sz="1100" b="0" kern="1200" dirty="0" smtClean="0">
                        <a:solidFill>
                          <a:srgbClr val="002060"/>
                        </a:solidFill>
                        <a:latin typeface="SimHei" pitchFamily="2" charset="-122"/>
                        <a:ea typeface="SimHei" pitchFamily="2" charset="-122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900" b="0" kern="1200" smtClean="0">
                          <a:solidFill>
                            <a:srgbClr val="002060"/>
                          </a:solidFill>
                          <a:latin typeface="SimHei" pitchFamily="2" charset="-122"/>
                          <a:ea typeface="SimHei" pitchFamily="2" charset="-122"/>
                          <a:cs typeface="+mn-cs"/>
                        </a:rPr>
                        <a:t>(</a:t>
                      </a:r>
                      <a:r>
                        <a:rPr lang="zh-TW" altLang="en-US" sz="900" b="0" kern="1200" smtClean="0">
                          <a:solidFill>
                            <a:srgbClr val="002060"/>
                          </a:solidFill>
                          <a:latin typeface="SimHei" pitchFamily="2" charset="-122"/>
                          <a:ea typeface="SimHei" pitchFamily="2" charset="-122"/>
                          <a:cs typeface="+mn-cs"/>
                        </a:rPr>
                        <a:t>百萬澳門元計</a:t>
                      </a:r>
                      <a:r>
                        <a:rPr lang="en-US" altLang="zh-CN" sz="900" b="0" kern="1200" smtClean="0">
                          <a:solidFill>
                            <a:srgbClr val="002060"/>
                          </a:solidFill>
                          <a:latin typeface="SimHei" pitchFamily="2" charset="-122"/>
                          <a:ea typeface="SimHei" pitchFamily="2" charset="-122"/>
                          <a:cs typeface="+mn-cs"/>
                        </a:rPr>
                        <a:t>)</a:t>
                      </a:r>
                      <a:endParaRPr lang="zh-TW" altLang="en-US" sz="1100" b="0" kern="1200" dirty="0" smtClean="0">
                        <a:solidFill>
                          <a:srgbClr val="002060"/>
                        </a:solidFill>
                        <a:latin typeface="SimHei" pitchFamily="2" charset="-122"/>
                        <a:ea typeface="SimHei" pitchFamily="2" charset="-122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100" b="0" kern="1200" dirty="0" smtClean="0">
                          <a:solidFill>
                            <a:srgbClr val="002060"/>
                          </a:solidFill>
                          <a:latin typeface="SimHei" pitchFamily="2" charset="-122"/>
                          <a:ea typeface="SimHei" pitchFamily="2" charset="-122"/>
                          <a:cs typeface="+mn-cs"/>
                        </a:rPr>
                        <a:t>占  比</a:t>
                      </a:r>
                      <a:endParaRPr lang="zh-TW" altLang="en-US" sz="1100" b="0" kern="1200" dirty="0" smtClean="0">
                        <a:solidFill>
                          <a:srgbClr val="002060"/>
                        </a:solidFill>
                        <a:latin typeface="SimHei" pitchFamily="2" charset="-122"/>
                        <a:ea typeface="SimHei" pitchFamily="2" charset="-122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100" b="0" kern="1200" smtClean="0">
                          <a:solidFill>
                            <a:srgbClr val="002060"/>
                          </a:solidFill>
                          <a:latin typeface="SimHei" pitchFamily="2" charset="-122"/>
                          <a:ea typeface="SimHei" pitchFamily="2" charset="-122"/>
                          <a:cs typeface="+mn-cs"/>
                        </a:rPr>
                        <a:t>保  費</a:t>
                      </a:r>
                      <a:endParaRPr lang="en-US" altLang="zh-CN" sz="1100" b="0" kern="1200" dirty="0" smtClean="0">
                        <a:solidFill>
                          <a:srgbClr val="002060"/>
                        </a:solidFill>
                        <a:latin typeface="SimHei" pitchFamily="2" charset="-122"/>
                        <a:ea typeface="SimHei" pitchFamily="2" charset="-122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900" b="0" kern="1200" smtClean="0">
                          <a:solidFill>
                            <a:srgbClr val="002060"/>
                          </a:solidFill>
                          <a:latin typeface="SimHei" pitchFamily="2" charset="-122"/>
                          <a:ea typeface="SimHei" pitchFamily="2" charset="-122"/>
                          <a:cs typeface="+mn-cs"/>
                        </a:rPr>
                        <a:t>(</a:t>
                      </a:r>
                      <a:r>
                        <a:rPr lang="zh-TW" altLang="en-US" sz="900" b="0" kern="1200" smtClean="0">
                          <a:solidFill>
                            <a:srgbClr val="002060"/>
                          </a:solidFill>
                          <a:latin typeface="SimHei" pitchFamily="2" charset="-122"/>
                          <a:ea typeface="SimHei" pitchFamily="2" charset="-122"/>
                          <a:cs typeface="+mn-cs"/>
                        </a:rPr>
                        <a:t>百萬澳門元計</a:t>
                      </a:r>
                      <a:r>
                        <a:rPr lang="en-US" altLang="zh-CN" sz="900" b="0" kern="1200" smtClean="0">
                          <a:solidFill>
                            <a:srgbClr val="002060"/>
                          </a:solidFill>
                          <a:latin typeface="SimHei" pitchFamily="2" charset="-122"/>
                          <a:ea typeface="SimHei" pitchFamily="2" charset="-122"/>
                          <a:cs typeface="+mn-cs"/>
                        </a:rPr>
                        <a:t>)</a:t>
                      </a:r>
                      <a:endParaRPr lang="zh-TW" altLang="en-US" sz="1050" b="0" kern="1200" dirty="0" smtClean="0">
                        <a:solidFill>
                          <a:srgbClr val="002060"/>
                        </a:solidFill>
                        <a:latin typeface="SimHei" pitchFamily="2" charset="-122"/>
                        <a:ea typeface="SimHei" pitchFamily="2" charset="-122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100" b="0" kern="1200" dirty="0" smtClean="0">
                          <a:solidFill>
                            <a:srgbClr val="002060"/>
                          </a:solidFill>
                          <a:latin typeface="SimHei" pitchFamily="2" charset="-122"/>
                          <a:ea typeface="SimHei" pitchFamily="2" charset="-122"/>
                          <a:cs typeface="+mn-cs"/>
                        </a:rPr>
                        <a:t>占  比</a:t>
                      </a:r>
                      <a:endParaRPr lang="zh-TW" altLang="en-US" sz="1100" b="0" kern="1200" dirty="0" smtClean="0">
                        <a:solidFill>
                          <a:srgbClr val="002060"/>
                        </a:solidFill>
                        <a:latin typeface="SimHei" pitchFamily="2" charset="-122"/>
                        <a:ea typeface="SimHei" pitchFamily="2" charset="-122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28711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100" b="0" kern="1200" smtClean="0">
                          <a:solidFill>
                            <a:srgbClr val="002060"/>
                          </a:solidFill>
                          <a:latin typeface="SimHei" pitchFamily="2" charset="-122"/>
                          <a:ea typeface="SimHei" pitchFamily="2" charset="-122"/>
                          <a:cs typeface="+mn-cs"/>
                        </a:rPr>
                        <a:t>其他管道</a:t>
                      </a:r>
                      <a:endParaRPr lang="zh-TW" altLang="en-US" sz="1100" b="0" kern="1200" dirty="0" smtClean="0">
                        <a:solidFill>
                          <a:srgbClr val="002060"/>
                        </a:solidFill>
                        <a:latin typeface="SimHei" pitchFamily="2" charset="-122"/>
                        <a:ea typeface="SimHei" pitchFamily="2" charset="-122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0" kern="1200" dirty="0" smtClean="0">
                          <a:solidFill>
                            <a:srgbClr val="002060"/>
                          </a:solidFill>
                          <a:latin typeface="SimHei" pitchFamily="2" charset="-122"/>
                          <a:ea typeface="SimHei" pitchFamily="2" charset="-122"/>
                          <a:cs typeface="+mn-cs"/>
                        </a:rPr>
                        <a:t>1</a:t>
                      </a:r>
                      <a:r>
                        <a:rPr lang="en-US" altLang="zh-CN" sz="1100" b="0" kern="1200" dirty="0" smtClean="0">
                          <a:solidFill>
                            <a:srgbClr val="002060"/>
                          </a:solidFill>
                          <a:latin typeface="SimHei" pitchFamily="2" charset="-122"/>
                          <a:ea typeface="SimHei" pitchFamily="2" charset="-122"/>
                          <a:cs typeface="+mn-cs"/>
                        </a:rPr>
                        <a:t>,</a:t>
                      </a:r>
                      <a:r>
                        <a:rPr lang="en-US" altLang="zh-TW" sz="1100" b="0" kern="1200" dirty="0" smtClean="0">
                          <a:solidFill>
                            <a:srgbClr val="002060"/>
                          </a:solidFill>
                          <a:latin typeface="SimHei" pitchFamily="2" charset="-122"/>
                          <a:ea typeface="SimHei" pitchFamily="2" charset="-122"/>
                          <a:cs typeface="+mn-cs"/>
                        </a:rPr>
                        <a:t>007</a:t>
                      </a:r>
                      <a:endParaRPr lang="zh-TW" altLang="en-US" sz="1100" b="0" kern="1200" dirty="0" smtClean="0">
                        <a:solidFill>
                          <a:srgbClr val="002060"/>
                        </a:solidFill>
                        <a:latin typeface="SimHei" pitchFamily="2" charset="-122"/>
                        <a:ea typeface="SimHei" pitchFamily="2" charset="-122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0" kern="1200" dirty="0" smtClean="0">
                          <a:solidFill>
                            <a:srgbClr val="002060"/>
                          </a:solidFill>
                          <a:latin typeface="SimHei" pitchFamily="2" charset="-122"/>
                          <a:ea typeface="SimHei" pitchFamily="2" charset="-122"/>
                          <a:cs typeface="+mn-cs"/>
                        </a:rPr>
                        <a:t>84.7%</a:t>
                      </a:r>
                      <a:endParaRPr lang="zh-TW" altLang="en-US" sz="1100" b="0" kern="1200" dirty="0" smtClean="0">
                        <a:solidFill>
                          <a:srgbClr val="002060"/>
                        </a:solidFill>
                        <a:latin typeface="SimHei" pitchFamily="2" charset="-122"/>
                        <a:ea typeface="SimHei" pitchFamily="2" charset="-122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0" kern="1200" dirty="0" smtClean="0">
                          <a:solidFill>
                            <a:srgbClr val="002060"/>
                          </a:solidFill>
                          <a:latin typeface="SimHei" pitchFamily="2" charset="-122"/>
                          <a:ea typeface="SimHei" pitchFamily="2" charset="-122"/>
                          <a:cs typeface="+mn-cs"/>
                        </a:rPr>
                        <a:t>3</a:t>
                      </a:r>
                      <a:r>
                        <a:rPr lang="en-US" altLang="zh-CN" sz="1100" b="0" kern="1200" dirty="0" smtClean="0">
                          <a:solidFill>
                            <a:srgbClr val="002060"/>
                          </a:solidFill>
                          <a:latin typeface="SimHei" pitchFamily="2" charset="-122"/>
                          <a:ea typeface="SimHei" pitchFamily="2" charset="-122"/>
                          <a:cs typeface="+mn-cs"/>
                        </a:rPr>
                        <a:t>,</a:t>
                      </a:r>
                      <a:r>
                        <a:rPr lang="en-US" altLang="zh-TW" sz="1100" b="0" kern="1200" dirty="0" smtClean="0">
                          <a:solidFill>
                            <a:srgbClr val="002060"/>
                          </a:solidFill>
                          <a:latin typeface="SimHei" pitchFamily="2" charset="-122"/>
                          <a:ea typeface="SimHei" pitchFamily="2" charset="-122"/>
                          <a:cs typeface="+mn-cs"/>
                        </a:rPr>
                        <a:t>263</a:t>
                      </a:r>
                      <a:endParaRPr lang="zh-TW" altLang="en-US" sz="1100" b="0" kern="1200" dirty="0">
                        <a:solidFill>
                          <a:srgbClr val="002060"/>
                        </a:solidFill>
                        <a:latin typeface="SimHei" pitchFamily="2" charset="-122"/>
                        <a:ea typeface="SimHei" pitchFamily="2" charset="-122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0" kern="1200" dirty="0" smtClean="0">
                          <a:solidFill>
                            <a:srgbClr val="002060"/>
                          </a:solidFill>
                          <a:latin typeface="SimHei" pitchFamily="2" charset="-122"/>
                          <a:ea typeface="SimHei" pitchFamily="2" charset="-122"/>
                          <a:cs typeface="+mn-cs"/>
                        </a:rPr>
                        <a:t>65.7%</a:t>
                      </a:r>
                      <a:endParaRPr lang="zh-TW" altLang="en-US" sz="1100" b="0" kern="1200" dirty="0">
                        <a:solidFill>
                          <a:srgbClr val="002060"/>
                        </a:solidFill>
                        <a:latin typeface="SimHei" pitchFamily="2" charset="-122"/>
                        <a:ea typeface="SimHei" pitchFamily="2" charset="-122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</a:tr>
              <a:tr h="25409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100" b="0" kern="1200" smtClean="0">
                          <a:solidFill>
                            <a:srgbClr val="002060"/>
                          </a:solidFill>
                          <a:latin typeface="SimHei" pitchFamily="2" charset="-122"/>
                          <a:ea typeface="SimHei" pitchFamily="2" charset="-122"/>
                          <a:cs typeface="+mn-cs"/>
                        </a:rPr>
                        <a:t>銀行代理</a:t>
                      </a:r>
                      <a:endParaRPr lang="zh-TW" altLang="en-US" sz="1100" b="0" kern="1200" dirty="0" smtClean="0">
                        <a:solidFill>
                          <a:srgbClr val="002060"/>
                        </a:solidFill>
                        <a:latin typeface="SimHei" pitchFamily="2" charset="-122"/>
                        <a:ea typeface="SimHei" pitchFamily="2" charset="-122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0" kern="1200" dirty="0" smtClean="0">
                          <a:solidFill>
                            <a:srgbClr val="002060"/>
                          </a:solidFill>
                          <a:latin typeface="SimHei" pitchFamily="2" charset="-122"/>
                          <a:ea typeface="SimHei" pitchFamily="2" charset="-122"/>
                          <a:cs typeface="+mn-cs"/>
                        </a:rPr>
                        <a:t>182</a:t>
                      </a:r>
                      <a:endParaRPr lang="zh-TW" altLang="en-US" sz="1100" b="0" kern="1200" dirty="0" smtClean="0">
                        <a:solidFill>
                          <a:srgbClr val="002060"/>
                        </a:solidFill>
                        <a:latin typeface="SimHei" pitchFamily="2" charset="-122"/>
                        <a:ea typeface="SimHei" pitchFamily="2" charset="-122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0" kern="1200" dirty="0" smtClean="0">
                          <a:solidFill>
                            <a:srgbClr val="002060"/>
                          </a:solidFill>
                          <a:latin typeface="SimHei" pitchFamily="2" charset="-122"/>
                          <a:ea typeface="SimHei" pitchFamily="2" charset="-122"/>
                          <a:cs typeface="+mn-cs"/>
                        </a:rPr>
                        <a:t>15.3%</a:t>
                      </a:r>
                      <a:endParaRPr lang="zh-TW" altLang="en-US" sz="1100" b="0" kern="1200" dirty="0" smtClean="0">
                        <a:solidFill>
                          <a:srgbClr val="002060"/>
                        </a:solidFill>
                        <a:latin typeface="SimHei" pitchFamily="2" charset="-122"/>
                        <a:ea typeface="SimHei" pitchFamily="2" charset="-122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0" kern="1200" dirty="0" smtClean="0">
                          <a:solidFill>
                            <a:srgbClr val="002060"/>
                          </a:solidFill>
                          <a:latin typeface="SimHei" pitchFamily="2" charset="-122"/>
                          <a:ea typeface="SimHei" pitchFamily="2" charset="-122"/>
                          <a:cs typeface="+mn-cs"/>
                        </a:rPr>
                        <a:t>1</a:t>
                      </a:r>
                      <a:r>
                        <a:rPr lang="en-US" altLang="zh-CN" sz="1100" b="0" kern="1200" dirty="0" smtClean="0">
                          <a:solidFill>
                            <a:srgbClr val="002060"/>
                          </a:solidFill>
                          <a:latin typeface="SimHei" pitchFamily="2" charset="-122"/>
                          <a:ea typeface="SimHei" pitchFamily="2" charset="-122"/>
                          <a:cs typeface="+mn-cs"/>
                        </a:rPr>
                        <a:t>,</a:t>
                      </a:r>
                      <a:r>
                        <a:rPr lang="en-US" altLang="zh-TW" sz="1100" b="0" kern="1200" dirty="0" smtClean="0">
                          <a:solidFill>
                            <a:srgbClr val="002060"/>
                          </a:solidFill>
                          <a:latin typeface="SimHei" pitchFamily="2" charset="-122"/>
                          <a:ea typeface="SimHei" pitchFamily="2" charset="-122"/>
                          <a:cs typeface="+mn-cs"/>
                        </a:rPr>
                        <a:t>700</a:t>
                      </a:r>
                      <a:endParaRPr lang="zh-TW" altLang="en-US" sz="1100" b="0" kern="1200" dirty="0">
                        <a:solidFill>
                          <a:srgbClr val="002060"/>
                        </a:solidFill>
                        <a:latin typeface="SimHei" pitchFamily="2" charset="-122"/>
                        <a:ea typeface="SimHei" pitchFamily="2" charset="-122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0" kern="1200" dirty="0" smtClean="0">
                          <a:solidFill>
                            <a:srgbClr val="002060"/>
                          </a:solidFill>
                          <a:latin typeface="SimHei" pitchFamily="2" charset="-122"/>
                          <a:ea typeface="SimHei" pitchFamily="2" charset="-122"/>
                          <a:cs typeface="+mn-cs"/>
                        </a:rPr>
                        <a:t>34.3%</a:t>
                      </a:r>
                      <a:endParaRPr lang="zh-TW" altLang="en-US" sz="1100" b="0" kern="1200" dirty="0">
                        <a:solidFill>
                          <a:srgbClr val="002060"/>
                        </a:solidFill>
                        <a:latin typeface="SimHei" pitchFamily="2" charset="-122"/>
                        <a:ea typeface="SimHei" pitchFamily="2" charset="-122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076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100" b="0" kern="1200" smtClean="0">
                          <a:solidFill>
                            <a:srgbClr val="002060"/>
                          </a:solidFill>
                          <a:latin typeface="SimHei" pitchFamily="2" charset="-122"/>
                          <a:ea typeface="SimHei" pitchFamily="2" charset="-122"/>
                          <a:cs typeface="+mn-cs"/>
                        </a:rPr>
                        <a:t>合  計</a:t>
                      </a:r>
                      <a:endParaRPr lang="zh-TW" altLang="en-US" sz="1100" b="0" kern="1200" dirty="0" smtClean="0">
                        <a:solidFill>
                          <a:srgbClr val="002060"/>
                        </a:solidFill>
                        <a:latin typeface="SimHei" pitchFamily="2" charset="-122"/>
                        <a:ea typeface="SimHei" pitchFamily="2" charset="-122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0" kern="1200" dirty="0" smtClean="0">
                          <a:solidFill>
                            <a:srgbClr val="002060"/>
                          </a:solidFill>
                          <a:latin typeface="SimHei" pitchFamily="2" charset="-122"/>
                          <a:ea typeface="SimHei" pitchFamily="2" charset="-122"/>
                          <a:cs typeface="+mn-cs"/>
                        </a:rPr>
                        <a:t>1</a:t>
                      </a:r>
                      <a:r>
                        <a:rPr lang="en-US" altLang="zh-CN" sz="1100" b="0" kern="1200" dirty="0" smtClean="0">
                          <a:solidFill>
                            <a:srgbClr val="002060"/>
                          </a:solidFill>
                          <a:latin typeface="SimHei" pitchFamily="2" charset="-122"/>
                          <a:ea typeface="SimHei" pitchFamily="2" charset="-122"/>
                          <a:cs typeface="+mn-cs"/>
                        </a:rPr>
                        <a:t>,</a:t>
                      </a:r>
                      <a:r>
                        <a:rPr lang="en-US" altLang="zh-TW" sz="1100" b="0" kern="1200" dirty="0" smtClean="0">
                          <a:solidFill>
                            <a:srgbClr val="002060"/>
                          </a:solidFill>
                          <a:latin typeface="SimHei" pitchFamily="2" charset="-122"/>
                          <a:ea typeface="SimHei" pitchFamily="2" charset="-122"/>
                          <a:cs typeface="+mn-cs"/>
                        </a:rPr>
                        <a:t>189</a:t>
                      </a:r>
                      <a:endParaRPr lang="zh-TW" altLang="en-US" sz="1100" b="0" kern="1200" dirty="0" smtClean="0">
                        <a:solidFill>
                          <a:srgbClr val="002060"/>
                        </a:solidFill>
                        <a:latin typeface="SimHei" pitchFamily="2" charset="-122"/>
                        <a:ea typeface="SimHei" pitchFamily="2" charset="-122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0" kern="1200" dirty="0" smtClean="0">
                          <a:solidFill>
                            <a:srgbClr val="002060"/>
                          </a:solidFill>
                          <a:latin typeface="SimHei" pitchFamily="2" charset="-122"/>
                          <a:ea typeface="SimHei" pitchFamily="2" charset="-122"/>
                          <a:cs typeface="+mn-cs"/>
                        </a:rPr>
                        <a:t>100%</a:t>
                      </a:r>
                      <a:endParaRPr lang="zh-TW" altLang="en-US" sz="1100" b="0" kern="1200" dirty="0" smtClean="0">
                        <a:solidFill>
                          <a:srgbClr val="002060"/>
                        </a:solidFill>
                        <a:latin typeface="SimHei" pitchFamily="2" charset="-122"/>
                        <a:ea typeface="SimHei" pitchFamily="2" charset="-122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0" kern="1200" dirty="0" smtClean="0">
                          <a:solidFill>
                            <a:srgbClr val="002060"/>
                          </a:solidFill>
                          <a:latin typeface="SimHei" pitchFamily="2" charset="-122"/>
                          <a:ea typeface="SimHei" pitchFamily="2" charset="-122"/>
                          <a:cs typeface="+mn-cs"/>
                        </a:rPr>
                        <a:t>4.963</a:t>
                      </a:r>
                      <a:endParaRPr lang="zh-TW" altLang="en-US" sz="1100" b="0" kern="1200" dirty="0">
                        <a:solidFill>
                          <a:srgbClr val="002060"/>
                        </a:solidFill>
                        <a:latin typeface="SimHei" pitchFamily="2" charset="-122"/>
                        <a:ea typeface="SimHei" pitchFamily="2" charset="-122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0" kern="1200" dirty="0" smtClean="0">
                          <a:solidFill>
                            <a:srgbClr val="002060"/>
                          </a:solidFill>
                          <a:latin typeface="SimHei" pitchFamily="2" charset="-122"/>
                          <a:ea typeface="SimHei" pitchFamily="2" charset="-122"/>
                          <a:cs typeface="+mn-cs"/>
                        </a:rPr>
                        <a:t>100%</a:t>
                      </a:r>
                      <a:endParaRPr lang="zh-TW" altLang="en-US" sz="1100" b="0" kern="1200" dirty="0">
                        <a:solidFill>
                          <a:srgbClr val="002060"/>
                        </a:solidFill>
                        <a:latin typeface="SimHei" pitchFamily="2" charset="-122"/>
                        <a:ea typeface="SimHei" pitchFamily="2" charset="-122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文字方塊 6"/>
          <p:cNvSpPr txBox="1"/>
          <p:nvPr/>
        </p:nvSpPr>
        <p:spPr>
          <a:xfrm>
            <a:off x="0" y="428604"/>
            <a:ext cx="5786478" cy="523220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TW" altLang="en-US" sz="2800" b="1" dirty="0" smtClean="0">
                <a:solidFill>
                  <a:srgbClr val="FFFFFF"/>
                </a:solidFill>
                <a:latin typeface="SimHei" pitchFamily="2" charset="-122"/>
                <a:ea typeface="SimHei" pitchFamily="2" charset="-122"/>
              </a:rPr>
              <a:t>（</a:t>
            </a:r>
            <a:r>
              <a:rPr lang="zh-CN" altLang="en-US" sz="2800" b="1" dirty="0" smtClean="0">
                <a:solidFill>
                  <a:srgbClr val="FFFFFF"/>
                </a:solidFill>
                <a:latin typeface="SimHei" pitchFamily="2" charset="-122"/>
                <a:ea typeface="SimHei" pitchFamily="2" charset="-122"/>
              </a:rPr>
              <a:t>四</a:t>
            </a:r>
            <a:r>
              <a:rPr lang="zh-TW" altLang="en-US" sz="2800" b="1" dirty="0" smtClean="0">
                <a:solidFill>
                  <a:srgbClr val="FFFFFF"/>
                </a:solidFill>
                <a:latin typeface="SimHei" pitchFamily="2" charset="-122"/>
                <a:ea typeface="SimHei" pitchFamily="2" charset="-122"/>
              </a:rPr>
              <a:t>）銀行代理壽險業務</a:t>
            </a:r>
            <a:r>
              <a:rPr lang="zh-CN" altLang="en-US" sz="2800" b="1" dirty="0" smtClean="0">
                <a:solidFill>
                  <a:srgbClr val="FFFFFF"/>
                </a:solidFill>
                <a:latin typeface="SimHei" pitchFamily="2" charset="-122"/>
                <a:ea typeface="SimHei" pitchFamily="2" charset="-122"/>
              </a:rPr>
              <a:t>持續</a:t>
            </a:r>
            <a:r>
              <a:rPr lang="zh-TW" altLang="en-US" sz="2800" b="1" dirty="0" smtClean="0">
                <a:solidFill>
                  <a:srgbClr val="FFFFFF"/>
                </a:solidFill>
                <a:latin typeface="SimHei" pitchFamily="2" charset="-122"/>
                <a:ea typeface="SimHei" pitchFamily="2" charset="-122"/>
              </a:rPr>
              <a:t>發展</a:t>
            </a:r>
            <a:endParaRPr lang="en-US" altLang="zh-CN" sz="2800" b="1" dirty="0" smtClean="0">
              <a:solidFill>
                <a:srgbClr val="FFFFFF"/>
              </a:solidFill>
              <a:latin typeface="SimHei" pitchFamily="2" charset="-122"/>
              <a:ea typeface="SimHei" pitchFamily="2" charset="-122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5929322" y="3071810"/>
            <a:ext cx="7858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b="1" dirty="0" smtClean="0">
                <a:solidFill>
                  <a:srgbClr val="FF0000"/>
                </a:solidFill>
              </a:rPr>
              <a:t>15.3%</a:t>
            </a:r>
            <a:endParaRPr lang="zh-TW" altLang="en-US" sz="1400" b="1" dirty="0">
              <a:solidFill>
                <a:srgbClr val="FF0000"/>
              </a:solidFill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7286644" y="2071678"/>
            <a:ext cx="7858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b="1" dirty="0" smtClean="0">
                <a:solidFill>
                  <a:srgbClr val="FF0000"/>
                </a:solidFill>
              </a:rPr>
              <a:t>34.3%</a:t>
            </a:r>
            <a:endParaRPr lang="zh-TW" altLang="en-US" sz="1400" b="1" dirty="0">
              <a:solidFill>
                <a:srgbClr val="FF0000"/>
              </a:solidFill>
            </a:endParaRPr>
          </a:p>
        </p:txBody>
      </p:sp>
      <p:graphicFrame>
        <p:nvGraphicFramePr>
          <p:cNvPr id="9" name="圖表 8"/>
          <p:cNvGraphicFramePr/>
          <p:nvPr/>
        </p:nvGraphicFramePr>
        <p:xfrm>
          <a:off x="4857752" y="2000240"/>
          <a:ext cx="3714776" cy="25717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圖表 9"/>
          <p:cNvGraphicFramePr/>
          <p:nvPr/>
        </p:nvGraphicFramePr>
        <p:xfrm>
          <a:off x="0" y="1785926"/>
          <a:ext cx="6143636" cy="30718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5" name="文字方塊 14"/>
          <p:cNvSpPr txBox="1"/>
          <p:nvPr/>
        </p:nvSpPr>
        <p:spPr>
          <a:xfrm>
            <a:off x="1785918" y="1285860"/>
            <a:ext cx="2143140" cy="553998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80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２００３</a:t>
            </a:r>
            <a:r>
              <a:rPr lang="en-US" altLang="zh-CN" sz="80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—</a:t>
            </a:r>
            <a:r>
              <a:rPr lang="zh-TW" altLang="en-US" sz="80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２０１３</a:t>
            </a:r>
            <a:r>
              <a:rPr lang="zh-TW" altLang="en-US" sz="120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，銀行代理</a:t>
            </a:r>
            <a:endParaRPr lang="en-US" altLang="zh-CN" sz="1200" b="1" dirty="0" smtClean="0">
              <a:solidFill>
                <a:srgbClr val="002060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ts val="1800"/>
              </a:lnSpc>
            </a:pPr>
            <a:r>
              <a:rPr lang="zh-TW" altLang="en-US" sz="120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壽險保費增長</a:t>
            </a:r>
            <a:r>
              <a:rPr lang="zh-TW" altLang="en-US" sz="80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８３４</a:t>
            </a:r>
            <a:r>
              <a:rPr lang="zh-TW" altLang="en-US" sz="100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％</a:t>
            </a:r>
            <a:endParaRPr lang="zh-TW" altLang="en-US" sz="1200" b="1" dirty="0" smtClean="0">
              <a:solidFill>
                <a:srgbClr val="00206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1357290" y="1928802"/>
            <a:ext cx="92869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800" dirty="0" smtClean="0">
                <a:solidFill>
                  <a:srgbClr val="002060"/>
                </a:solidFill>
              </a:rPr>
              <a:t>以百萬澳門元計</a:t>
            </a:r>
            <a:endParaRPr lang="zh-TW" altLang="en-US" sz="800" dirty="0">
              <a:solidFill>
                <a:srgbClr val="002060"/>
              </a:solidFill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1857356" y="3643314"/>
            <a:ext cx="6429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 smtClean="0">
                <a:solidFill>
                  <a:srgbClr val="FF0000"/>
                </a:solidFill>
              </a:rPr>
              <a:t>182</a:t>
            </a:r>
            <a:endParaRPr lang="zh-TW" altLang="en-US" sz="1400" dirty="0">
              <a:solidFill>
                <a:srgbClr val="FF0000"/>
              </a:solidFill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3286116" y="1928802"/>
            <a:ext cx="9286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 smtClean="0">
                <a:solidFill>
                  <a:srgbClr val="FF0000"/>
                </a:solidFill>
              </a:rPr>
              <a:t>1</a:t>
            </a:r>
            <a:r>
              <a:rPr lang="en-US" altLang="zh-CN" sz="1200" dirty="0" smtClean="0">
                <a:solidFill>
                  <a:srgbClr val="FF0000"/>
                </a:solidFill>
              </a:rPr>
              <a:t>,</a:t>
            </a:r>
            <a:r>
              <a:rPr lang="en-US" altLang="zh-TW" sz="1400" dirty="0" smtClean="0">
                <a:solidFill>
                  <a:srgbClr val="FF0000"/>
                </a:solidFill>
              </a:rPr>
              <a:t>700</a:t>
            </a:r>
            <a:endParaRPr lang="zh-TW" altLang="en-US" sz="1400" dirty="0">
              <a:solidFill>
                <a:srgbClr val="FF0000"/>
              </a:solidFill>
            </a:endParaRPr>
          </a:p>
        </p:txBody>
      </p:sp>
      <p:cxnSp>
        <p:nvCxnSpPr>
          <p:cNvPr id="23" name="直線單箭頭接點 22"/>
          <p:cNvCxnSpPr/>
          <p:nvPr/>
        </p:nvCxnSpPr>
        <p:spPr bwMode="auto">
          <a:xfrm flipV="1">
            <a:off x="6143636" y="2357430"/>
            <a:ext cx="857256" cy="571504"/>
          </a:xfrm>
          <a:prstGeom prst="straightConnector1">
            <a:avLst/>
          </a:prstGeom>
          <a:blipFill dpi="0" rotWithShape="1">
            <a:blip r:embed="rId6" cstate="print"/>
            <a:srcRect/>
            <a:stretch>
              <a:fillRect/>
            </a:stretch>
          </a:blipFill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5" name="文字方塊 24"/>
          <p:cNvSpPr txBox="1"/>
          <p:nvPr/>
        </p:nvSpPr>
        <p:spPr>
          <a:xfrm>
            <a:off x="5857884" y="1457792"/>
            <a:ext cx="2286016" cy="553998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80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２００３</a:t>
            </a:r>
            <a:r>
              <a:rPr lang="en-US" altLang="zh-CN" sz="80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—</a:t>
            </a:r>
            <a:r>
              <a:rPr lang="zh-TW" altLang="en-US" sz="80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２０１３</a:t>
            </a:r>
            <a:r>
              <a:rPr lang="zh-TW" altLang="en-US" sz="105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，銀行代理</a:t>
            </a:r>
            <a:endParaRPr lang="en-US" altLang="zh-CN" sz="1050" b="1" dirty="0" smtClean="0">
              <a:solidFill>
                <a:srgbClr val="002060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ts val="1800"/>
              </a:lnSpc>
            </a:pPr>
            <a:r>
              <a:rPr lang="zh-TW" altLang="en-US" sz="105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壽險保費占比增長１２４％</a:t>
            </a:r>
          </a:p>
        </p:txBody>
      </p:sp>
      <p:sp>
        <p:nvSpPr>
          <p:cNvPr id="26" name="直線單箭頭接點 25"/>
          <p:cNvSpPr/>
          <p:nvPr/>
        </p:nvSpPr>
        <p:spPr>
          <a:xfrm rot="5400000" flipH="1" flipV="1">
            <a:off x="2143108" y="2285992"/>
            <a:ext cx="1357322" cy="1214446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/>
          </a:p>
        </p:txBody>
      </p:sp>
      <p:sp>
        <p:nvSpPr>
          <p:cNvPr id="27" name="直線單箭頭接點 26"/>
          <p:cNvSpPr/>
          <p:nvPr/>
        </p:nvSpPr>
        <p:spPr>
          <a:xfrm rot="5400000" flipH="1" flipV="1">
            <a:off x="6357951" y="2285991"/>
            <a:ext cx="714380" cy="85725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/>
          </a:p>
        </p:txBody>
      </p:sp>
      <p:sp>
        <p:nvSpPr>
          <p:cNvPr id="28" name="文字方塊 27"/>
          <p:cNvSpPr txBox="1"/>
          <p:nvPr/>
        </p:nvSpPr>
        <p:spPr>
          <a:xfrm rot="19832800">
            <a:off x="2228083" y="2748037"/>
            <a:ext cx="78581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b="1" dirty="0" smtClean="0">
                <a:solidFill>
                  <a:srgbClr val="FF0000"/>
                </a:solidFill>
                <a:latin typeface="SimSun" pitchFamily="2" charset="-122"/>
                <a:ea typeface="SimSun" pitchFamily="2" charset="-122"/>
              </a:rPr>
              <a:t>８３４％</a:t>
            </a:r>
            <a:endParaRPr lang="zh-TW" altLang="en-US" sz="1050" b="1" dirty="0">
              <a:solidFill>
                <a:srgbClr val="FF0000"/>
              </a:solidFill>
              <a:latin typeface="SimSun" pitchFamily="2" charset="-122"/>
              <a:ea typeface="SimSun" pitchFamily="2" charset="-122"/>
            </a:endParaRPr>
          </a:p>
        </p:txBody>
      </p:sp>
      <p:sp>
        <p:nvSpPr>
          <p:cNvPr id="29" name="文字方塊 28"/>
          <p:cNvSpPr txBox="1"/>
          <p:nvPr/>
        </p:nvSpPr>
        <p:spPr>
          <a:xfrm rot="19832800">
            <a:off x="6228612" y="2390847"/>
            <a:ext cx="78581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b="1" dirty="0" smtClean="0">
                <a:solidFill>
                  <a:srgbClr val="FF0000"/>
                </a:solidFill>
                <a:latin typeface="SimSun" pitchFamily="2" charset="-122"/>
                <a:ea typeface="SimSun" pitchFamily="2" charset="-122"/>
              </a:rPr>
              <a:t>１２４％</a:t>
            </a:r>
            <a:endParaRPr lang="zh-TW" altLang="en-US" sz="1050" b="1" dirty="0">
              <a:solidFill>
                <a:srgbClr val="FF0000"/>
              </a:solidFill>
              <a:latin typeface="SimSun" pitchFamily="2" charset="-122"/>
              <a:ea typeface="SimSun" pitchFamily="2" charset="-122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4143372" y="6357958"/>
            <a:ext cx="1143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rgbClr val="00206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-11-</a:t>
            </a:r>
            <a:endParaRPr lang="zh-TW" altLang="en-US" sz="1400" dirty="0">
              <a:solidFill>
                <a:srgbClr val="002060"/>
              </a:solidFill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13687_145809086155_2.jpg"/>
          <p:cNvPicPr>
            <a:picLocks noChangeAspect="1"/>
          </p:cNvPicPr>
          <p:nvPr/>
        </p:nvPicPr>
        <p:blipFill>
          <a:blip r:embed="rId3" cstate="print">
            <a:lum bright="20000"/>
          </a:blip>
          <a:srcRect l="6939" t="7275" r="4247" b="15286"/>
          <a:stretch>
            <a:fillRect/>
          </a:stretch>
        </p:blipFill>
        <p:spPr>
          <a:xfrm>
            <a:off x="71438" y="5643602"/>
            <a:ext cx="1643042" cy="12858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文字方塊 4"/>
          <p:cNvSpPr txBox="1"/>
          <p:nvPr/>
        </p:nvSpPr>
        <p:spPr>
          <a:xfrm>
            <a:off x="0" y="428604"/>
            <a:ext cx="6429388" cy="523220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>
              <a:defRPr/>
            </a:pPr>
            <a:r>
              <a:rPr lang="zh-TW" altLang="en-US" sz="2800" b="1" dirty="0" smtClean="0">
                <a:solidFill>
                  <a:srgbClr val="FFFFFF"/>
                </a:solidFill>
                <a:latin typeface="SimHei" pitchFamily="2" charset="-122"/>
                <a:ea typeface="SimHei" pitchFamily="2" charset="-122"/>
              </a:rPr>
              <a:t>（</a:t>
            </a:r>
            <a:r>
              <a:rPr lang="zh-CN" altLang="en-US" sz="2800" b="1" dirty="0" smtClean="0">
                <a:solidFill>
                  <a:srgbClr val="FFFFFF"/>
                </a:solidFill>
                <a:latin typeface="SimHei" pitchFamily="2" charset="-122"/>
                <a:ea typeface="SimHei" pitchFamily="2" charset="-122"/>
              </a:rPr>
              <a:t>四</a:t>
            </a:r>
            <a:r>
              <a:rPr lang="zh-TW" altLang="en-US" sz="2800" b="1" dirty="0" smtClean="0">
                <a:solidFill>
                  <a:srgbClr val="FFFFFF"/>
                </a:solidFill>
                <a:latin typeface="SimHei" pitchFamily="2" charset="-122"/>
                <a:ea typeface="SimHei" pitchFamily="2" charset="-122"/>
              </a:rPr>
              <a:t>）銀行代理壽險業務</a:t>
            </a:r>
            <a:r>
              <a:rPr lang="zh-CN" altLang="en-US" sz="2800" b="1" dirty="0" smtClean="0">
                <a:solidFill>
                  <a:srgbClr val="FFFFFF"/>
                </a:solidFill>
                <a:latin typeface="SimHei" pitchFamily="2" charset="-122"/>
                <a:ea typeface="SimHei" pitchFamily="2" charset="-122"/>
              </a:rPr>
              <a:t>持續</a:t>
            </a:r>
            <a:r>
              <a:rPr lang="zh-TW" altLang="en-US" sz="2800" b="1" dirty="0" smtClean="0">
                <a:solidFill>
                  <a:srgbClr val="FFFFFF"/>
                </a:solidFill>
                <a:latin typeface="SimHei" pitchFamily="2" charset="-122"/>
                <a:ea typeface="SimHei" pitchFamily="2" charset="-122"/>
              </a:rPr>
              <a:t>發展</a:t>
            </a:r>
            <a:endParaRPr lang="en-US" altLang="zh-CN" sz="2800" b="1" dirty="0" smtClean="0">
              <a:solidFill>
                <a:srgbClr val="FFFFFF"/>
              </a:solidFill>
              <a:latin typeface="SimHei" pitchFamily="2" charset="-122"/>
              <a:ea typeface="SimHei" pitchFamily="2" charset="-122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1142976" y="1643050"/>
            <a:ext cx="700092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200000"/>
              </a:lnSpc>
              <a:buFont typeface="Wingdings" pitchFamily="2" charset="2"/>
              <a:buChar char="p"/>
            </a:pPr>
            <a:r>
              <a:rPr lang="en-US" altLang="zh-CN" sz="220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  </a:t>
            </a:r>
            <a:r>
              <a:rPr lang="zh-TW" altLang="en-US" sz="220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宏觀經濟持續穩定，居民銀行儲蓄大幅增加；</a:t>
            </a:r>
            <a:endParaRPr lang="en-US" altLang="zh-CN" sz="2200" b="1" dirty="0" smtClean="0">
              <a:solidFill>
                <a:srgbClr val="002060"/>
              </a:solidFill>
              <a:latin typeface="標楷體" pitchFamily="65" charset="-120"/>
              <a:ea typeface="標楷體" pitchFamily="65" charset="-120"/>
            </a:endParaRPr>
          </a:p>
          <a:p>
            <a:pPr algn="l">
              <a:lnSpc>
                <a:spcPct val="200000"/>
              </a:lnSpc>
              <a:buFont typeface="Wingdings" pitchFamily="2" charset="2"/>
              <a:buChar char="p"/>
            </a:pPr>
            <a:r>
              <a:rPr lang="zh-TW" altLang="en-US" sz="220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  </a:t>
            </a:r>
            <a:r>
              <a:rPr lang="en-US" altLang="zh-TW" sz="220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2008</a:t>
            </a:r>
            <a:r>
              <a:rPr lang="zh-TW" altLang="en-US" sz="220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年金融海嘯後，銀行利率</a:t>
            </a:r>
            <a:r>
              <a:rPr lang="zh-CN" altLang="en-US" sz="220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非常低</a:t>
            </a:r>
            <a:r>
              <a:rPr lang="zh-TW" altLang="en-US" sz="220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，居民</a:t>
            </a:r>
            <a:r>
              <a:rPr lang="zh-CN" altLang="en-US" sz="220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投資渠</a:t>
            </a:r>
            <a:endParaRPr lang="en-US" altLang="zh-CN" sz="2200" b="1" dirty="0" smtClean="0">
              <a:solidFill>
                <a:srgbClr val="002060"/>
              </a:solidFill>
              <a:latin typeface="標楷體" pitchFamily="65" charset="-120"/>
              <a:ea typeface="標楷體" pitchFamily="65" charset="-120"/>
            </a:endParaRPr>
          </a:p>
          <a:p>
            <a:pPr algn="l">
              <a:lnSpc>
                <a:spcPct val="200000"/>
              </a:lnSpc>
            </a:pPr>
            <a:r>
              <a:rPr lang="en-US" altLang="zh-CN" sz="220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    </a:t>
            </a:r>
            <a:r>
              <a:rPr lang="zh-TW" altLang="en-US" sz="220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道變窄，轉身追求保本增值產品；</a:t>
            </a:r>
            <a:endParaRPr lang="en-US" altLang="zh-CN" sz="2200" b="1" dirty="0" smtClean="0">
              <a:solidFill>
                <a:srgbClr val="002060"/>
              </a:solidFill>
              <a:latin typeface="標楷體" pitchFamily="65" charset="-120"/>
              <a:ea typeface="標楷體" pitchFamily="65" charset="-120"/>
            </a:endParaRPr>
          </a:p>
          <a:p>
            <a:pPr algn="l">
              <a:lnSpc>
                <a:spcPct val="200000"/>
              </a:lnSpc>
              <a:buFont typeface="Wingdings" pitchFamily="2" charset="2"/>
              <a:buChar char="p"/>
            </a:pPr>
            <a:r>
              <a:rPr lang="zh-TW" altLang="en-US" sz="220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  經濟發展的同時，澳門銀行營業網點大幅增加；</a:t>
            </a:r>
            <a:endParaRPr lang="en-US" altLang="zh-TW" sz="2200" b="1" dirty="0" smtClean="0">
              <a:solidFill>
                <a:srgbClr val="002060"/>
              </a:solidFill>
              <a:latin typeface="標楷體" pitchFamily="65" charset="-120"/>
              <a:ea typeface="標楷體" pitchFamily="65" charset="-120"/>
            </a:endParaRPr>
          </a:p>
          <a:p>
            <a:pPr algn="l">
              <a:lnSpc>
                <a:spcPct val="200000"/>
              </a:lnSpc>
              <a:buFont typeface="Wingdings" pitchFamily="2" charset="2"/>
              <a:buChar char="p"/>
            </a:pPr>
            <a:r>
              <a:rPr lang="en-US" altLang="zh-CN" sz="220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  </a:t>
            </a:r>
            <a:r>
              <a:rPr lang="zh-TW" altLang="en-US" sz="220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銀行重視中間利潤的貢獻。</a:t>
            </a:r>
            <a:endParaRPr lang="en-US" altLang="zh-CN" sz="2200" b="1" dirty="0" smtClean="0">
              <a:solidFill>
                <a:srgbClr val="00206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4143372" y="6357958"/>
            <a:ext cx="1143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rgbClr val="00206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-12-</a:t>
            </a:r>
            <a:endParaRPr lang="zh-TW" altLang="en-US" sz="1400" dirty="0">
              <a:solidFill>
                <a:srgbClr val="002060"/>
              </a:solidFill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13687_145809086155_2.jpg"/>
          <p:cNvPicPr>
            <a:picLocks noChangeAspect="1"/>
          </p:cNvPicPr>
          <p:nvPr/>
        </p:nvPicPr>
        <p:blipFill>
          <a:blip r:embed="rId3" cstate="print">
            <a:lum bright="20000"/>
          </a:blip>
          <a:srcRect l="6939" t="7275" r="4247" b="15286"/>
          <a:stretch>
            <a:fillRect/>
          </a:stretch>
        </p:blipFill>
        <p:spPr>
          <a:xfrm>
            <a:off x="71438" y="5643602"/>
            <a:ext cx="1643042" cy="12858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文字方塊 2"/>
          <p:cNvSpPr txBox="1"/>
          <p:nvPr/>
        </p:nvSpPr>
        <p:spPr>
          <a:xfrm>
            <a:off x="0" y="428604"/>
            <a:ext cx="5286412" cy="523220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TW" altLang="en-US" sz="2800" b="1" dirty="0" smtClean="0">
                <a:solidFill>
                  <a:srgbClr val="FFFFFF"/>
                </a:solidFill>
                <a:latin typeface="SimHei" pitchFamily="2" charset="-122"/>
                <a:ea typeface="SimHei" pitchFamily="2" charset="-122"/>
              </a:rPr>
              <a:t>（</a:t>
            </a:r>
            <a:r>
              <a:rPr lang="zh-CN" altLang="en-US" sz="2800" b="1" dirty="0" smtClean="0">
                <a:solidFill>
                  <a:srgbClr val="FFFFFF"/>
                </a:solidFill>
                <a:latin typeface="SimHei" pitchFamily="2" charset="-122"/>
                <a:ea typeface="SimHei" pitchFamily="2" charset="-122"/>
              </a:rPr>
              <a:t>五</a:t>
            </a:r>
            <a:r>
              <a:rPr lang="zh-TW" altLang="en-US" sz="2800" b="1" dirty="0" smtClean="0">
                <a:solidFill>
                  <a:srgbClr val="FFFFFF"/>
                </a:solidFill>
                <a:latin typeface="SimHei" pitchFamily="2" charset="-122"/>
                <a:ea typeface="SimHei" pitchFamily="2" charset="-122"/>
              </a:rPr>
              <a:t>）銀行代理壽險業務特點</a:t>
            </a:r>
            <a:endParaRPr lang="en-US" altLang="zh-CN" sz="2800" b="1" dirty="0" smtClean="0">
              <a:solidFill>
                <a:srgbClr val="FFFFFF"/>
              </a:solidFill>
              <a:latin typeface="SimHei" pitchFamily="2" charset="-122"/>
              <a:ea typeface="SimHei" pitchFamily="2" charset="-122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3428992" y="2143116"/>
            <a:ext cx="42862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200000"/>
              </a:lnSpc>
              <a:buFont typeface="Wingdings" pitchFamily="2" charset="2"/>
              <a:buChar char="u"/>
            </a:pPr>
            <a:r>
              <a:rPr lang="zh-TW" altLang="en-US" sz="240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  優勢互補  實現雙贏</a:t>
            </a:r>
            <a:endParaRPr lang="en-US" altLang="zh-TW" sz="2400" b="1" dirty="0" smtClean="0">
              <a:solidFill>
                <a:srgbClr val="002060"/>
              </a:solidFill>
              <a:latin typeface="標楷體" pitchFamily="65" charset="-120"/>
              <a:ea typeface="標楷體" pitchFamily="65" charset="-120"/>
            </a:endParaRPr>
          </a:p>
          <a:p>
            <a:pPr algn="l">
              <a:lnSpc>
                <a:spcPct val="200000"/>
              </a:lnSpc>
              <a:buFont typeface="Wingdings" pitchFamily="2" charset="2"/>
              <a:buChar char="u"/>
            </a:pPr>
            <a:r>
              <a:rPr lang="zh-TW" altLang="en-US" sz="240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  成本可控  效益明顯</a:t>
            </a:r>
            <a:endParaRPr lang="en-US" altLang="zh-CN" sz="2400" b="1" dirty="0" smtClean="0">
              <a:solidFill>
                <a:srgbClr val="002060"/>
              </a:solidFill>
              <a:latin typeface="標楷體" pitchFamily="65" charset="-120"/>
              <a:ea typeface="標楷體" pitchFamily="65" charset="-120"/>
            </a:endParaRPr>
          </a:p>
          <a:p>
            <a:pPr algn="l">
              <a:lnSpc>
                <a:spcPct val="200000"/>
              </a:lnSpc>
              <a:buFont typeface="Wingdings" pitchFamily="2" charset="2"/>
              <a:buChar char="u"/>
            </a:pPr>
            <a:r>
              <a:rPr lang="zh-TW" altLang="en-US" sz="240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  以儲蓄分紅產品為主</a:t>
            </a:r>
            <a:endParaRPr lang="en-US" altLang="zh-CN" sz="2400" b="1" dirty="0" smtClean="0">
              <a:solidFill>
                <a:srgbClr val="00206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5" name="AutoShape 8"/>
          <p:cNvSpPr>
            <a:spLocks noChangeArrowheads="1"/>
          </p:cNvSpPr>
          <p:nvPr/>
        </p:nvSpPr>
        <p:spPr bwMode="gray">
          <a:xfrm>
            <a:off x="1285852" y="2643182"/>
            <a:ext cx="1614481" cy="1314448"/>
          </a:xfrm>
          <a:prstGeom prst="roundRect">
            <a:avLst>
              <a:gd name="adj" fmla="val 12699"/>
            </a:avLst>
          </a:prstGeom>
          <a:solidFill>
            <a:schemeClr val="accent4">
              <a:lumMod val="40000"/>
              <a:lumOff val="60000"/>
            </a:schemeClr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zh-CN" altLang="en-US" sz="3200" b="1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特點</a:t>
            </a:r>
            <a:endParaRPr lang="zh-TW" altLang="en-US" sz="3200" b="1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4143372" y="6357958"/>
            <a:ext cx="1143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rgbClr val="00206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-13-</a:t>
            </a:r>
            <a:endParaRPr lang="zh-TW" altLang="en-US" sz="1400" dirty="0">
              <a:solidFill>
                <a:srgbClr val="002060"/>
              </a:solidFill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13687_145809086155_2.jpg"/>
          <p:cNvPicPr>
            <a:picLocks noChangeAspect="1"/>
          </p:cNvPicPr>
          <p:nvPr/>
        </p:nvPicPr>
        <p:blipFill>
          <a:blip r:embed="rId3" cstate="print">
            <a:lum bright="20000"/>
          </a:blip>
          <a:srcRect l="6939" t="7275" r="4247" b="15286"/>
          <a:stretch>
            <a:fillRect/>
          </a:stretch>
        </p:blipFill>
        <p:spPr>
          <a:xfrm>
            <a:off x="71438" y="5643602"/>
            <a:ext cx="1643042" cy="12858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3" name="直線接點 2"/>
          <p:cNvCxnSpPr/>
          <p:nvPr/>
        </p:nvCxnSpPr>
        <p:spPr>
          <a:xfrm>
            <a:off x="2281238" y="2713040"/>
            <a:ext cx="4495800" cy="1588"/>
          </a:xfrm>
          <a:prstGeom prst="line">
            <a:avLst/>
          </a:prstGeom>
          <a:ln w="76200" cmpd="thickThin">
            <a:solidFill>
              <a:srgbClr val="C0C0C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線接點 3"/>
          <p:cNvCxnSpPr/>
          <p:nvPr/>
        </p:nvCxnSpPr>
        <p:spPr>
          <a:xfrm>
            <a:off x="3076596" y="4284668"/>
            <a:ext cx="4495800" cy="1588"/>
          </a:xfrm>
          <a:prstGeom prst="line">
            <a:avLst/>
          </a:prstGeom>
          <a:ln w="76200" cmpd="thickThin">
            <a:solidFill>
              <a:srgbClr val="C0C0C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字方塊 4"/>
          <p:cNvSpPr txBox="1"/>
          <p:nvPr/>
        </p:nvSpPr>
        <p:spPr>
          <a:xfrm>
            <a:off x="2281238" y="1855730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002060"/>
                </a:solidFill>
                <a:latin typeface="SimHei" pitchFamily="2" charset="-122"/>
                <a:ea typeface="SimHei" pitchFamily="2" charset="-122"/>
              </a:rPr>
              <a:t>第三部分</a:t>
            </a:r>
            <a:endParaRPr lang="zh-TW" altLang="en-US" sz="2400" b="1" dirty="0">
              <a:solidFill>
                <a:srgbClr val="002060"/>
              </a:solidFill>
              <a:latin typeface="SimHei" pitchFamily="2" charset="-122"/>
              <a:ea typeface="SimHei" pitchFamily="2" charset="-122"/>
            </a:endParaRPr>
          </a:p>
        </p:txBody>
      </p:sp>
      <p:sp>
        <p:nvSpPr>
          <p:cNvPr id="7" name="矩形 13"/>
          <p:cNvSpPr>
            <a:spLocks noChangeArrowheads="1"/>
          </p:cNvSpPr>
          <p:nvPr/>
        </p:nvSpPr>
        <p:spPr bwMode="auto">
          <a:xfrm>
            <a:off x="2428860" y="3071810"/>
            <a:ext cx="5588389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zh-TW" altLang="en-US" sz="4000" b="1" smtClean="0">
                <a:solidFill>
                  <a:srgbClr val="002060"/>
                </a:solidFill>
                <a:latin typeface="SimHei" pitchFamily="2" charset="-122"/>
                <a:ea typeface="SimHei" pitchFamily="2" charset="-122"/>
              </a:rPr>
              <a:t> 澳門銀行代理壽險展望</a:t>
            </a:r>
            <a:endParaRPr lang="zh-TW" altLang="en-US" sz="4000" dirty="0">
              <a:solidFill>
                <a:srgbClr val="002060"/>
              </a:solidFill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4143372" y="6357958"/>
            <a:ext cx="1143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rgbClr val="00206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-14-</a:t>
            </a:r>
            <a:endParaRPr lang="zh-TW" altLang="en-US" sz="1400" dirty="0">
              <a:solidFill>
                <a:srgbClr val="002060"/>
              </a:solidFill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13687_145809086155_2.jpg"/>
          <p:cNvPicPr>
            <a:picLocks noChangeAspect="1"/>
          </p:cNvPicPr>
          <p:nvPr/>
        </p:nvPicPr>
        <p:blipFill>
          <a:blip r:embed="rId3" cstate="print">
            <a:lum bright="20000"/>
          </a:blip>
          <a:srcRect l="6939" t="7275" r="4247" b="15286"/>
          <a:stretch>
            <a:fillRect/>
          </a:stretch>
        </p:blipFill>
        <p:spPr>
          <a:xfrm>
            <a:off x="71438" y="5643602"/>
            <a:ext cx="1643042" cy="12858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文字方塊 2"/>
          <p:cNvSpPr txBox="1"/>
          <p:nvPr/>
        </p:nvSpPr>
        <p:spPr>
          <a:xfrm>
            <a:off x="-285784" y="428604"/>
            <a:ext cx="4572032" cy="523220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TW" altLang="en-US" sz="2800" b="1" smtClean="0">
                <a:solidFill>
                  <a:srgbClr val="FFFFFF"/>
                </a:solidFill>
                <a:latin typeface="SimHei" pitchFamily="2" charset="-122"/>
                <a:ea typeface="SimHei" pitchFamily="2" charset="-122"/>
              </a:rPr>
              <a:t>（一）澳門地理人口</a:t>
            </a:r>
            <a:endParaRPr lang="en-US" altLang="zh-CN" sz="2800" b="1" dirty="0" smtClean="0">
              <a:solidFill>
                <a:srgbClr val="FFFFFF"/>
              </a:solidFill>
              <a:latin typeface="SimHei" pitchFamily="2" charset="-122"/>
              <a:ea typeface="SimHei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71472" y="1428736"/>
            <a:ext cx="835824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200000"/>
              </a:lnSpc>
              <a:buFont typeface="Wingdings" pitchFamily="2" charset="2"/>
              <a:buChar char="Ø"/>
            </a:pPr>
            <a:r>
              <a:rPr kumimoji="0" lang="en-US" altLang="zh-CN" sz="2000" b="1" smtClean="0">
                <a:latin typeface="標楷體" pitchFamily="65" charset="-120"/>
                <a:ea typeface="標楷體" pitchFamily="65" charset="-120"/>
              </a:rPr>
              <a:t>  </a:t>
            </a:r>
            <a:r>
              <a:rPr kumimoji="0" lang="zh-CN" altLang="en-US" sz="2000" b="1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面 積：</a:t>
            </a:r>
            <a:r>
              <a:rPr kumimoji="0" lang="zh-CN" altLang="en-US" sz="2000" b="1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約</a:t>
            </a:r>
            <a:r>
              <a:rPr kumimoji="0" lang="en-US" altLang="zh-CN" sz="2000" b="1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30</a:t>
            </a:r>
            <a:r>
              <a:rPr kumimoji="0" lang="zh-CN" altLang="en-US" sz="200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平方公里</a:t>
            </a:r>
            <a:endParaRPr kumimoji="0" lang="en-US" altLang="zh-CN" sz="2000" b="1" dirty="0" smtClean="0">
              <a:solidFill>
                <a:srgbClr val="002060"/>
              </a:solidFill>
              <a:latin typeface="標楷體" pitchFamily="65" charset="-120"/>
              <a:ea typeface="標楷體" pitchFamily="65" charset="-120"/>
            </a:endParaRPr>
          </a:p>
          <a:p>
            <a:pPr algn="l">
              <a:lnSpc>
                <a:spcPct val="200000"/>
              </a:lnSpc>
              <a:buClr>
                <a:schemeClr val="accent1"/>
              </a:buClr>
              <a:buFont typeface="Wingdings" pitchFamily="2" charset="2"/>
              <a:buChar char="Ø"/>
              <a:defRPr/>
            </a:pPr>
            <a:r>
              <a:rPr kumimoji="0" lang="zh-CN" altLang="en-US" sz="20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  人 口</a:t>
            </a:r>
            <a:r>
              <a:rPr kumimoji="0" lang="zh-CN" altLang="en-US" sz="2000" b="1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：</a:t>
            </a:r>
            <a:r>
              <a:rPr kumimoji="0" lang="en-US" altLang="zh-CN" sz="2000" b="1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2014</a:t>
            </a:r>
            <a:r>
              <a:rPr kumimoji="0" lang="zh-TW" altLang="en-US" sz="2000" b="1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年上半年總人口為</a:t>
            </a:r>
            <a:r>
              <a:rPr kumimoji="0" lang="en-US" altLang="zh-CN" sz="2000" b="1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62.4</a:t>
            </a:r>
            <a:r>
              <a:rPr kumimoji="0" lang="zh-CN" altLang="en-US" sz="2000" b="1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萬（含外雇</a:t>
            </a:r>
            <a:r>
              <a:rPr kumimoji="0" lang="en-US" altLang="zh-CN" sz="2000" b="1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14.9</a:t>
            </a:r>
            <a:r>
              <a:rPr kumimoji="0" lang="zh-CN" altLang="en-US" sz="2000" b="1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萬）</a:t>
            </a:r>
            <a:endParaRPr kumimoji="0" lang="en-US" altLang="zh-CN" sz="2000" b="1" dirty="0" smtClean="0">
              <a:solidFill>
                <a:srgbClr val="002060"/>
              </a:solidFill>
              <a:latin typeface="標楷體" pitchFamily="65" charset="-120"/>
              <a:ea typeface="標楷體" pitchFamily="65" charset="-120"/>
            </a:endParaRPr>
          </a:p>
          <a:p>
            <a:pPr algn="l">
              <a:lnSpc>
                <a:spcPct val="200000"/>
              </a:lnSpc>
              <a:buClr>
                <a:schemeClr val="accent1"/>
              </a:buClr>
              <a:defRPr/>
            </a:pPr>
            <a:r>
              <a:rPr kumimoji="0" lang="en-US" altLang="zh-CN" sz="2000" b="1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           </a:t>
            </a:r>
            <a:r>
              <a:rPr kumimoji="0" lang="zh-CN" altLang="en-US" sz="2000" b="1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就業人口</a:t>
            </a:r>
            <a:r>
              <a:rPr kumimoji="0" lang="en-US" altLang="zh-CN" sz="2000" b="1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38.4</a:t>
            </a:r>
            <a:r>
              <a:rPr kumimoji="0" lang="zh-CN" altLang="en-US" sz="2000" b="1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萬，</a:t>
            </a:r>
            <a:r>
              <a:rPr kumimoji="0" lang="zh-TW" altLang="en-US" sz="2000" b="1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失</a:t>
            </a:r>
            <a:r>
              <a:rPr kumimoji="0" lang="zh-CN" altLang="en-US" sz="2000" b="1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業率為</a:t>
            </a:r>
            <a:r>
              <a:rPr kumimoji="0" lang="en-US" altLang="zh-TW" sz="2000" b="1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1.7</a:t>
            </a:r>
            <a:r>
              <a:rPr kumimoji="0" lang="en-US" altLang="zh-TW" sz="200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%</a:t>
            </a:r>
            <a:r>
              <a:rPr kumimoji="0" lang="zh-CN" altLang="en-US" sz="200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。</a:t>
            </a:r>
            <a:endParaRPr kumimoji="0" lang="en-US" altLang="zh-CN" sz="2000" b="1" dirty="0" smtClean="0">
              <a:solidFill>
                <a:srgbClr val="002060"/>
              </a:solidFill>
              <a:latin typeface="標楷體" pitchFamily="65" charset="-120"/>
              <a:ea typeface="標楷體" pitchFamily="65" charset="-120"/>
            </a:endParaRPr>
          </a:p>
          <a:p>
            <a:pPr algn="l">
              <a:lnSpc>
                <a:spcPct val="200000"/>
              </a:lnSpc>
              <a:buClr>
                <a:schemeClr val="accent1"/>
              </a:buClr>
              <a:buFont typeface="Wingdings" pitchFamily="2" charset="2"/>
              <a:buChar char="Ø"/>
              <a:defRPr/>
            </a:pPr>
            <a:r>
              <a:rPr kumimoji="0" lang="zh-CN" altLang="en-US" sz="2000" b="1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  社會福利：</a:t>
            </a:r>
            <a:r>
              <a:rPr kumimoji="0" lang="zh-TW" altLang="en-US" sz="2000" b="1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包括強制和自願供款結合的社會保障基金、</a:t>
            </a:r>
            <a:r>
              <a:rPr kumimoji="0" lang="en-US" altLang="zh-CN" sz="2000" b="1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15</a:t>
            </a:r>
            <a:r>
              <a:rPr kumimoji="0" lang="zh-CN" altLang="en-US" sz="2000" b="1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年免費教</a:t>
            </a:r>
            <a:endParaRPr kumimoji="0" lang="en-US" altLang="zh-CN" sz="2000" b="1" dirty="0" smtClean="0">
              <a:solidFill>
                <a:srgbClr val="002060"/>
              </a:solidFill>
              <a:latin typeface="標楷體" pitchFamily="65" charset="-120"/>
              <a:ea typeface="標楷體" pitchFamily="65" charset="-120"/>
            </a:endParaRPr>
          </a:p>
          <a:p>
            <a:pPr algn="l">
              <a:lnSpc>
                <a:spcPct val="200000"/>
              </a:lnSpc>
              <a:buClr>
                <a:schemeClr val="accent1"/>
              </a:buClr>
              <a:defRPr/>
            </a:pPr>
            <a:r>
              <a:rPr kumimoji="0" lang="en-US" altLang="zh-CN" sz="2000" b="1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              </a:t>
            </a:r>
            <a:r>
              <a:rPr kumimoji="0" lang="zh-TW" altLang="en-US" sz="2000" b="1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育在學及老人享有公立醫療機構的免費服務、老人享有</a:t>
            </a:r>
            <a:endParaRPr kumimoji="0" lang="en-US" altLang="zh-CN" sz="2000" b="1" dirty="0" smtClean="0">
              <a:solidFill>
                <a:srgbClr val="002060"/>
              </a:solidFill>
              <a:latin typeface="標楷體" pitchFamily="65" charset="-120"/>
              <a:ea typeface="標楷體" pitchFamily="65" charset="-120"/>
            </a:endParaRPr>
          </a:p>
          <a:p>
            <a:pPr algn="l">
              <a:lnSpc>
                <a:spcPct val="200000"/>
              </a:lnSpc>
              <a:buClr>
                <a:schemeClr val="accent1"/>
              </a:buClr>
              <a:defRPr/>
            </a:pPr>
            <a:r>
              <a:rPr kumimoji="0" lang="en-US" altLang="zh-CN" sz="2000" b="1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              </a:t>
            </a:r>
            <a:r>
              <a:rPr kumimoji="0" lang="zh-TW" altLang="en-US" sz="2000" b="1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政府發放的敬老金等。</a:t>
            </a:r>
            <a:endParaRPr kumimoji="0" lang="en-US" altLang="zh-CN" sz="2000" b="1" dirty="0" smtClean="0">
              <a:solidFill>
                <a:srgbClr val="00206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4143372" y="6357958"/>
            <a:ext cx="1143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rgbClr val="00206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-15-</a:t>
            </a:r>
            <a:endParaRPr lang="zh-TW" altLang="en-US" sz="1400" dirty="0">
              <a:solidFill>
                <a:srgbClr val="002060"/>
              </a:solidFill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13687_145809086155_2.jpg"/>
          <p:cNvPicPr>
            <a:picLocks noChangeAspect="1"/>
          </p:cNvPicPr>
          <p:nvPr/>
        </p:nvPicPr>
        <p:blipFill>
          <a:blip r:embed="rId3" cstate="print">
            <a:lum bright="20000"/>
          </a:blip>
          <a:srcRect l="6939" t="7275" r="4247" b="15286"/>
          <a:stretch>
            <a:fillRect/>
          </a:stretch>
        </p:blipFill>
        <p:spPr>
          <a:xfrm>
            <a:off x="71438" y="5643602"/>
            <a:ext cx="1643042" cy="12858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文字方塊 2"/>
          <p:cNvSpPr txBox="1"/>
          <p:nvPr/>
        </p:nvSpPr>
        <p:spPr>
          <a:xfrm>
            <a:off x="0" y="405450"/>
            <a:ext cx="5357818" cy="523220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TW" altLang="en-US" sz="2800" b="1" smtClean="0">
                <a:solidFill>
                  <a:srgbClr val="FFFFFF"/>
                </a:solidFill>
                <a:latin typeface="SimHei" pitchFamily="2" charset="-122"/>
                <a:ea typeface="SimHei" pitchFamily="2" charset="-122"/>
              </a:rPr>
              <a:t>（二）澳門產業結構及財政收入</a:t>
            </a:r>
            <a:endParaRPr lang="en-US" altLang="zh-CN" sz="2800" b="1" dirty="0" smtClean="0">
              <a:solidFill>
                <a:srgbClr val="FFFFFF"/>
              </a:solidFill>
              <a:latin typeface="SimHei" pitchFamily="2" charset="-122"/>
              <a:ea typeface="SimHei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28596" y="1418286"/>
            <a:ext cx="8715436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ts val="5000"/>
              </a:lnSpc>
              <a:buFont typeface="Wingdings" pitchFamily="2" charset="2"/>
              <a:buChar char="Ø"/>
            </a:pPr>
            <a:r>
              <a:rPr kumimoji="0" lang="en-US" altLang="zh-CN" sz="2000" b="1" dirty="0" smtClean="0">
                <a:latin typeface="標楷體" pitchFamily="65" charset="-120"/>
                <a:ea typeface="標楷體" pitchFamily="65" charset="-120"/>
              </a:rPr>
              <a:t>  </a:t>
            </a:r>
            <a:r>
              <a:rPr kumimoji="0" lang="zh-CN" altLang="en-US" sz="20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產業結構：</a:t>
            </a:r>
            <a:r>
              <a:rPr kumimoji="0" lang="zh-TW" altLang="en-US" sz="200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博彩旅遊業、出口加工業、金融業和房地產建築業。</a:t>
            </a:r>
            <a:endParaRPr kumimoji="0" lang="en-US" altLang="zh-CN" sz="2000" b="1" dirty="0" smtClean="0">
              <a:solidFill>
                <a:srgbClr val="002060"/>
              </a:solidFill>
              <a:latin typeface="標楷體" pitchFamily="65" charset="-120"/>
              <a:ea typeface="標楷體" pitchFamily="65" charset="-120"/>
            </a:endParaRPr>
          </a:p>
          <a:p>
            <a:pPr algn="l">
              <a:lnSpc>
                <a:spcPts val="5000"/>
              </a:lnSpc>
              <a:buClr>
                <a:schemeClr val="accent1"/>
              </a:buClr>
              <a:buFont typeface="Wingdings" pitchFamily="2" charset="2"/>
              <a:buChar char="Ø"/>
              <a:defRPr/>
            </a:pPr>
            <a:r>
              <a:rPr kumimoji="0" lang="zh-CN" altLang="en-US" sz="200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  </a:t>
            </a:r>
            <a:r>
              <a:rPr kumimoji="0" lang="zh-CN" altLang="en-US" sz="20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財政收入：</a:t>
            </a:r>
            <a:endParaRPr kumimoji="0" lang="en-US" altLang="zh-CN" sz="2000" b="1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algn="l">
              <a:lnSpc>
                <a:spcPts val="5000"/>
              </a:lnSpc>
              <a:buClr>
                <a:schemeClr val="accent1"/>
              </a:buClr>
              <a:buFont typeface="Arial" pitchFamily="34" charset="0"/>
              <a:buChar char="•"/>
              <a:defRPr/>
            </a:pPr>
            <a:r>
              <a:rPr kumimoji="0" lang="en-US" altLang="zh-CN" sz="20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  </a:t>
            </a:r>
            <a:r>
              <a:rPr kumimoji="0" lang="zh-TW" altLang="en-US" sz="200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博彩旅遊業是澳門最重要的財政收入來源，行業雇員占就業人口</a:t>
            </a:r>
            <a:r>
              <a:rPr kumimoji="0" lang="en-US" altLang="zh-CN" sz="200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27.4%</a:t>
            </a:r>
          </a:p>
          <a:p>
            <a:pPr algn="l">
              <a:lnSpc>
                <a:spcPts val="5000"/>
              </a:lnSpc>
              <a:buClr>
                <a:schemeClr val="accent1"/>
              </a:buClr>
              <a:buFont typeface="Arial" pitchFamily="34" charset="0"/>
              <a:buChar char="•"/>
              <a:defRPr/>
            </a:pPr>
            <a:r>
              <a:rPr kumimoji="0" lang="en-US" altLang="zh-TW" sz="200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  2013</a:t>
            </a:r>
            <a:r>
              <a:rPr kumimoji="0" lang="zh-CN" altLang="en-US" sz="200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年約</a:t>
            </a:r>
            <a:r>
              <a:rPr kumimoji="0" lang="en-US" altLang="zh-CN" sz="200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2</a:t>
            </a:r>
            <a:r>
              <a:rPr kumimoji="0" lang="en-US" altLang="zh-TW" sz="200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,</a:t>
            </a:r>
            <a:r>
              <a:rPr kumimoji="0" lang="en-US" altLang="zh-CN" sz="200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900</a:t>
            </a:r>
            <a:r>
              <a:rPr kumimoji="0" lang="zh-TW" altLang="en-US" sz="200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萬人次訪澳（</a:t>
            </a:r>
            <a:r>
              <a:rPr kumimoji="0" lang="en-US" altLang="zh-CN" sz="200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58%</a:t>
            </a:r>
            <a:r>
              <a:rPr kumimoji="0" lang="zh-CN" altLang="en-US" sz="200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中國內地、</a:t>
            </a:r>
            <a:r>
              <a:rPr kumimoji="0" lang="en-US" altLang="zh-CN" sz="200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32%</a:t>
            </a:r>
            <a:r>
              <a:rPr kumimoji="0" lang="zh-TW" altLang="en-US" sz="200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香港及臺灣、</a:t>
            </a:r>
            <a:r>
              <a:rPr kumimoji="0" lang="en-US" altLang="zh-CN" sz="200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10%</a:t>
            </a:r>
            <a:r>
              <a:rPr kumimoji="0" lang="zh-CN" altLang="en-US" sz="200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其他）</a:t>
            </a:r>
            <a:endParaRPr kumimoji="0" lang="en-US" altLang="zh-CN" sz="2000" b="1" dirty="0" smtClean="0">
              <a:solidFill>
                <a:srgbClr val="002060"/>
              </a:solidFill>
              <a:latin typeface="標楷體" pitchFamily="65" charset="-120"/>
              <a:ea typeface="標楷體" pitchFamily="65" charset="-120"/>
            </a:endParaRPr>
          </a:p>
          <a:p>
            <a:pPr algn="l">
              <a:lnSpc>
                <a:spcPts val="5000"/>
              </a:lnSpc>
              <a:buClr>
                <a:schemeClr val="accent1"/>
              </a:buClr>
              <a:buFont typeface="Arial" pitchFamily="34" charset="0"/>
              <a:buChar char="•"/>
              <a:defRPr/>
            </a:pPr>
            <a:r>
              <a:rPr kumimoji="0" lang="en-US" altLang="zh-CN" sz="200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  </a:t>
            </a:r>
            <a:r>
              <a:rPr kumimoji="0" lang="zh-TW" altLang="en-US" sz="200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娛樂場博彩是澳門旅遊業的支柱及外匯收入的主要來源</a:t>
            </a:r>
            <a:endParaRPr kumimoji="0" lang="en-US" altLang="zh-CN" sz="2000" b="1" dirty="0" smtClean="0">
              <a:solidFill>
                <a:srgbClr val="002060"/>
              </a:solidFill>
              <a:latin typeface="標楷體" pitchFamily="65" charset="-120"/>
              <a:ea typeface="標楷體" pitchFamily="65" charset="-120"/>
            </a:endParaRPr>
          </a:p>
          <a:p>
            <a:pPr algn="l">
              <a:lnSpc>
                <a:spcPts val="5000"/>
              </a:lnSpc>
              <a:buClr>
                <a:schemeClr val="accent1"/>
              </a:buClr>
              <a:buFont typeface="Arial" pitchFamily="34" charset="0"/>
              <a:buChar char="•"/>
              <a:defRPr/>
            </a:pPr>
            <a:r>
              <a:rPr kumimoji="0" lang="en-US" altLang="zh-CN" sz="200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  2013</a:t>
            </a:r>
            <a:r>
              <a:rPr kumimoji="0" lang="zh-TW" altLang="en-US" sz="200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年全年博彩稅收</a:t>
            </a:r>
            <a:r>
              <a:rPr kumimoji="0" lang="en-US" altLang="zh-CN" sz="160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1</a:t>
            </a:r>
            <a:r>
              <a:rPr kumimoji="0" lang="en-US" altLang="zh-TW" sz="160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,343</a:t>
            </a:r>
            <a:r>
              <a:rPr kumimoji="0" lang="zh-TW" altLang="en-US" sz="200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億澳門元，博彩毛收入占本地生產總值的</a:t>
            </a:r>
            <a:r>
              <a:rPr kumimoji="0" lang="en-US" altLang="zh-CN" sz="200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87.7%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4143372" y="6357958"/>
            <a:ext cx="1143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rgbClr val="00206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-16-</a:t>
            </a:r>
            <a:endParaRPr lang="zh-TW" altLang="en-US" sz="1400" dirty="0">
              <a:solidFill>
                <a:srgbClr val="002060"/>
              </a:solidFill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13687_145809086155_2.jpg"/>
          <p:cNvPicPr>
            <a:picLocks noChangeAspect="1"/>
          </p:cNvPicPr>
          <p:nvPr/>
        </p:nvPicPr>
        <p:blipFill>
          <a:blip r:embed="rId3" cstate="print">
            <a:lum bright="20000"/>
          </a:blip>
          <a:srcRect l="6939" t="7275" r="4247" b="15286"/>
          <a:stretch>
            <a:fillRect/>
          </a:stretch>
        </p:blipFill>
        <p:spPr>
          <a:xfrm>
            <a:off x="71438" y="5643602"/>
            <a:ext cx="1643042" cy="12858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714351" y="1428735"/>
          <a:ext cx="7715301" cy="4286281"/>
        </p:xfrm>
        <a:graphic>
          <a:graphicData uri="http://schemas.openxmlformats.org/drawingml/2006/table">
            <a:tbl>
              <a:tblPr/>
              <a:tblGrid>
                <a:gridCol w="979497"/>
                <a:gridCol w="555206"/>
                <a:gridCol w="555206"/>
                <a:gridCol w="502828"/>
                <a:gridCol w="565682"/>
                <a:gridCol w="586633"/>
                <a:gridCol w="492352"/>
                <a:gridCol w="502828"/>
                <a:gridCol w="565682"/>
                <a:gridCol w="628535"/>
                <a:gridCol w="597108"/>
                <a:gridCol w="565682"/>
                <a:gridCol w="618062"/>
              </a:tblGrid>
              <a:tr h="326339">
                <a:tc rowSpan="2">
                  <a:txBody>
                    <a:bodyPr/>
                    <a:lstStyle/>
                    <a:p>
                      <a:pPr indent="224790"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900" b="1" kern="100" smtClean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   </a:t>
                      </a:r>
                      <a:r>
                        <a:rPr lang="zh-CN" altLang="en-US" sz="900" b="1" kern="100" smtClean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項</a:t>
                      </a:r>
                      <a:r>
                        <a:rPr lang="en-US" sz="900" b="1" kern="100" smtClean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    </a:t>
                      </a:r>
                      <a:r>
                        <a:rPr lang="zh-CN" sz="900" b="1" kern="100" dirty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目</a:t>
                      </a:r>
                      <a:endParaRPr lang="zh-TW" sz="1200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kern="100" dirty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2008</a:t>
                      </a:r>
                      <a:r>
                        <a:rPr lang="zh-CN" sz="1200" b="1" kern="100" dirty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年</a:t>
                      </a:r>
                      <a:endParaRPr lang="zh-TW" sz="1800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kern="100" dirty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2009</a:t>
                      </a:r>
                      <a:r>
                        <a:rPr lang="zh-CN" sz="1200" b="1" kern="100" dirty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年</a:t>
                      </a:r>
                      <a:endParaRPr lang="zh-TW" sz="1800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kern="100" dirty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2010</a:t>
                      </a:r>
                      <a:r>
                        <a:rPr lang="zh-CN" sz="1200" b="1" kern="100" dirty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年</a:t>
                      </a:r>
                      <a:endParaRPr lang="zh-TW" sz="1800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kern="100" dirty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2011</a:t>
                      </a:r>
                      <a:r>
                        <a:rPr lang="zh-CN" sz="1200" b="1" kern="100" dirty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年</a:t>
                      </a:r>
                      <a:endParaRPr lang="zh-TW" sz="1800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kern="100" dirty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2012</a:t>
                      </a:r>
                      <a:r>
                        <a:rPr lang="zh-CN" sz="1200" b="1" kern="100" dirty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年</a:t>
                      </a:r>
                      <a:endParaRPr lang="zh-TW" sz="1800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kern="100" dirty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2013</a:t>
                      </a:r>
                      <a:r>
                        <a:rPr lang="zh-CN" sz="1200" b="1" kern="100" dirty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年</a:t>
                      </a:r>
                      <a:endParaRPr lang="zh-TW" sz="1800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417252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800" b="1" kern="100" smtClean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數據</a:t>
                      </a:r>
                      <a:endParaRPr lang="zh-TW" sz="800" b="1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800" b="1" kern="100" smtClean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同比增長</a:t>
                      </a:r>
                      <a:endParaRPr lang="zh-TW" sz="800" b="1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 dirty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（</a:t>
                      </a:r>
                      <a:r>
                        <a:rPr lang="en-US" sz="800" b="1" kern="100" dirty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%</a:t>
                      </a:r>
                      <a:r>
                        <a:rPr lang="zh-CN" sz="800" b="1" kern="100" dirty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）</a:t>
                      </a:r>
                      <a:endParaRPr lang="zh-TW" sz="800" b="1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800" b="1" kern="100" smtClean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數據</a:t>
                      </a:r>
                      <a:endParaRPr lang="zh-TW" sz="800" b="1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800" b="1" kern="100" smtClean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同比增長</a:t>
                      </a:r>
                      <a:endParaRPr lang="zh-TW" sz="800" b="1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 dirty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（</a:t>
                      </a:r>
                      <a:r>
                        <a:rPr lang="en-US" sz="800" b="1" kern="100" dirty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%</a:t>
                      </a:r>
                      <a:r>
                        <a:rPr lang="zh-CN" sz="800" b="1" kern="100" dirty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）</a:t>
                      </a:r>
                      <a:endParaRPr lang="zh-TW" sz="800" b="1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800" b="1" kern="100" smtClean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數據</a:t>
                      </a:r>
                      <a:endParaRPr lang="zh-TW" sz="800" b="1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800" b="1" kern="100" smtClean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同比增長</a:t>
                      </a:r>
                      <a:endParaRPr lang="zh-TW" sz="800" b="1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 dirty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（</a:t>
                      </a:r>
                      <a:r>
                        <a:rPr lang="en-US" sz="800" b="1" kern="100" dirty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%</a:t>
                      </a:r>
                      <a:r>
                        <a:rPr lang="zh-CN" sz="800" b="1" kern="100" dirty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）</a:t>
                      </a:r>
                      <a:endParaRPr lang="zh-TW" sz="800" b="1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800" b="1" kern="100" smtClean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數據</a:t>
                      </a:r>
                      <a:endParaRPr lang="zh-TW" sz="800" b="1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800" b="1" kern="100" smtClean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同比增長</a:t>
                      </a:r>
                      <a:endParaRPr lang="zh-TW" sz="800" b="1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 dirty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（</a:t>
                      </a:r>
                      <a:r>
                        <a:rPr lang="en-US" sz="800" b="1" kern="100" dirty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%</a:t>
                      </a:r>
                      <a:r>
                        <a:rPr lang="zh-CN" sz="800" b="1" kern="100" dirty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）</a:t>
                      </a:r>
                      <a:endParaRPr lang="zh-TW" sz="800" b="1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800" b="1" kern="100" smtClean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數據</a:t>
                      </a:r>
                      <a:endParaRPr lang="zh-TW" sz="800" b="1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800" b="1" kern="100" smtClean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同比增長</a:t>
                      </a:r>
                      <a:endParaRPr lang="zh-TW" sz="800" b="1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 dirty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（</a:t>
                      </a:r>
                      <a:r>
                        <a:rPr lang="en-US" sz="800" b="1" kern="100" dirty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%</a:t>
                      </a:r>
                      <a:r>
                        <a:rPr lang="zh-CN" sz="800" b="1" kern="100" dirty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）</a:t>
                      </a:r>
                      <a:endParaRPr lang="zh-TW" sz="800" b="1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800" b="1" kern="100" smtClean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數據</a:t>
                      </a:r>
                      <a:endParaRPr lang="zh-TW" sz="800" b="1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800" b="1" kern="100" smtClean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同比增長</a:t>
                      </a:r>
                      <a:endParaRPr lang="zh-TW" sz="800" b="1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 dirty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（</a:t>
                      </a:r>
                      <a:r>
                        <a:rPr lang="en-US" sz="800" b="1" kern="100" dirty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%</a:t>
                      </a:r>
                      <a:r>
                        <a:rPr lang="zh-CN" sz="800" b="1" kern="100" dirty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）</a:t>
                      </a:r>
                      <a:endParaRPr lang="zh-TW" sz="800" b="1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38332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900" b="1" kern="10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面</a:t>
                      </a:r>
                      <a:r>
                        <a:rPr lang="en-US" sz="900" b="1" kern="10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  </a:t>
                      </a:r>
                      <a:r>
                        <a:rPr lang="zh-CN" altLang="en-US" sz="900" b="1" kern="100" smtClean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積</a:t>
                      </a:r>
                      <a:endParaRPr lang="zh-TW" sz="1200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900" kern="100" smtClean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(</a:t>
                      </a:r>
                      <a:r>
                        <a:rPr lang="zh-CN" sz="900" kern="100" smtClean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平方公里</a:t>
                      </a:r>
                      <a:r>
                        <a:rPr lang="en-US" sz="900" kern="100" smtClean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 </a:t>
                      </a:r>
                      <a:r>
                        <a:rPr lang="en-US" sz="900" kern="100" dirty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)</a:t>
                      </a:r>
                      <a:endParaRPr lang="zh-TW" sz="1200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29.2</a:t>
                      </a:r>
                      <a:endParaRPr lang="zh-TW" sz="900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/</a:t>
                      </a:r>
                      <a:endParaRPr lang="zh-TW" sz="900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29.5</a:t>
                      </a:r>
                      <a:endParaRPr lang="zh-TW" sz="900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1.0</a:t>
                      </a:r>
                      <a:endParaRPr lang="zh-TW" sz="900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29.5</a:t>
                      </a:r>
                      <a:endParaRPr lang="zh-TW" sz="900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/</a:t>
                      </a:r>
                      <a:endParaRPr lang="zh-TW" sz="900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29.7</a:t>
                      </a:r>
                      <a:endParaRPr lang="zh-TW" sz="900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0.7</a:t>
                      </a:r>
                      <a:endParaRPr lang="zh-TW" sz="900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29.9</a:t>
                      </a:r>
                      <a:endParaRPr lang="zh-TW" sz="900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0.7</a:t>
                      </a:r>
                      <a:endParaRPr lang="zh-TW" sz="900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31.3</a:t>
                      </a:r>
                      <a:endParaRPr lang="zh-TW" sz="900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4.7</a:t>
                      </a:r>
                      <a:endParaRPr lang="zh-TW" sz="900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433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900" b="1" kern="100" dirty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人</a:t>
                      </a:r>
                      <a:r>
                        <a:rPr lang="en-US" sz="900" b="1" kern="100" dirty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  </a:t>
                      </a:r>
                      <a:r>
                        <a:rPr lang="zh-CN" sz="900" b="1" kern="100" dirty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口</a:t>
                      </a:r>
                      <a:endParaRPr lang="zh-TW" sz="1200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900" kern="100" smtClean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(</a:t>
                      </a:r>
                      <a:r>
                        <a:rPr lang="zh-CN" altLang="en-US" sz="900" kern="100" smtClean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萬 人</a:t>
                      </a:r>
                      <a:r>
                        <a:rPr lang="en-US" sz="900" kern="100" smtClean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 </a:t>
                      </a:r>
                      <a:r>
                        <a:rPr lang="en-US" sz="900" kern="100" dirty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)</a:t>
                      </a:r>
                      <a:endParaRPr lang="zh-TW" sz="1200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54.9</a:t>
                      </a:r>
                      <a:endParaRPr lang="zh-TW" sz="900" kern="10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2.0</a:t>
                      </a:r>
                      <a:endParaRPr lang="zh-TW" sz="900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54.2</a:t>
                      </a:r>
                      <a:endParaRPr lang="zh-TW" sz="900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-1.3</a:t>
                      </a:r>
                      <a:endParaRPr lang="zh-TW" sz="900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55.2</a:t>
                      </a:r>
                      <a:endParaRPr lang="zh-TW" sz="900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1.8</a:t>
                      </a:r>
                      <a:endParaRPr lang="zh-TW" sz="900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55.7</a:t>
                      </a:r>
                      <a:endParaRPr lang="zh-TW" sz="900" kern="10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0.9</a:t>
                      </a:r>
                      <a:endParaRPr lang="zh-TW" sz="900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58.2</a:t>
                      </a:r>
                      <a:endParaRPr lang="zh-TW" sz="900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4.5</a:t>
                      </a:r>
                      <a:endParaRPr lang="zh-TW" sz="900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60.7</a:t>
                      </a:r>
                      <a:endParaRPr lang="zh-TW" sz="900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4.3</a:t>
                      </a:r>
                      <a:endParaRPr lang="zh-TW" sz="900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439533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900" b="1" kern="100" smtClean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全年生產總值</a:t>
                      </a:r>
                      <a:endParaRPr lang="zh-TW" sz="1200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900" kern="100" smtClean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(</a:t>
                      </a:r>
                      <a:r>
                        <a:rPr lang="zh-CN" altLang="en-US" sz="900" kern="100" smtClean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億澳門元</a:t>
                      </a:r>
                      <a:r>
                        <a:rPr lang="en-US" sz="900" kern="100" smtClean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 </a:t>
                      </a:r>
                      <a:r>
                        <a:rPr lang="en-US" sz="900" kern="100" dirty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)</a:t>
                      </a:r>
                      <a:endParaRPr lang="zh-TW" sz="1200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1,616.7</a:t>
                      </a:r>
                      <a:endParaRPr lang="zh-TW" sz="900" kern="10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13.9</a:t>
                      </a:r>
                      <a:endParaRPr lang="zh-TW" sz="900" kern="10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1,654.6</a:t>
                      </a:r>
                      <a:endParaRPr lang="zh-TW" sz="900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2.3</a:t>
                      </a:r>
                      <a:endParaRPr lang="zh-TW" sz="900" kern="10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2,173.2</a:t>
                      </a:r>
                      <a:endParaRPr lang="zh-TW" sz="900" kern="10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31.3</a:t>
                      </a:r>
                      <a:endParaRPr lang="zh-TW" sz="900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2,955.4</a:t>
                      </a:r>
                      <a:endParaRPr lang="zh-TW" sz="900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36.0</a:t>
                      </a:r>
                      <a:endParaRPr lang="zh-TW" sz="900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3,482.1</a:t>
                      </a:r>
                      <a:endParaRPr lang="zh-TW" sz="900" kern="10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17.8</a:t>
                      </a:r>
                      <a:endParaRPr lang="zh-TW" sz="900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4,134.7</a:t>
                      </a:r>
                      <a:endParaRPr lang="zh-TW" sz="900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18.7</a:t>
                      </a:r>
                      <a:endParaRPr lang="zh-TW" sz="900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973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900" b="1" kern="100" smtClean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人均生產總值</a:t>
                      </a:r>
                      <a:endParaRPr lang="zh-TW" sz="1200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900" kern="100" smtClean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(</a:t>
                      </a:r>
                      <a:r>
                        <a:rPr lang="zh-CN" altLang="en-US" sz="900" kern="100" smtClean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澳門元</a:t>
                      </a:r>
                      <a:r>
                        <a:rPr lang="en-US" sz="900" kern="100" smtClean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 </a:t>
                      </a:r>
                      <a:r>
                        <a:rPr lang="en-US" sz="900" kern="100" dirty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)</a:t>
                      </a:r>
                      <a:endParaRPr lang="zh-TW" sz="1200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294,505</a:t>
                      </a:r>
                      <a:endParaRPr lang="zh-TW" sz="900" kern="10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9.1</a:t>
                      </a:r>
                      <a:endParaRPr lang="zh-TW" sz="900" kern="10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303,992</a:t>
                      </a:r>
                      <a:endParaRPr lang="zh-TW" sz="900" kern="10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3.2</a:t>
                      </a:r>
                      <a:endParaRPr lang="zh-TW" sz="900" kern="10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398,071</a:t>
                      </a:r>
                      <a:endParaRPr lang="zh-TW" sz="900" kern="10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30.9</a:t>
                      </a:r>
                      <a:endParaRPr lang="zh-TW" sz="900" kern="10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537,993</a:t>
                      </a:r>
                      <a:endParaRPr lang="zh-TW" sz="900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35.2</a:t>
                      </a:r>
                      <a:endParaRPr lang="zh-TW" sz="900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611,930</a:t>
                      </a:r>
                      <a:endParaRPr lang="zh-TW" sz="900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13.7</a:t>
                      </a:r>
                      <a:endParaRPr lang="zh-TW" sz="900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697,502</a:t>
                      </a:r>
                      <a:endParaRPr lang="zh-TW" sz="900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14.0</a:t>
                      </a:r>
                      <a:endParaRPr lang="zh-TW" sz="900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41973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900" b="1" kern="100" smtClean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博彩業年收入</a:t>
                      </a:r>
                      <a:endParaRPr lang="zh-TW" sz="1200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900" kern="100" smtClean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(</a:t>
                      </a:r>
                      <a:r>
                        <a:rPr lang="zh-CN" altLang="en-US" sz="900" kern="100" smtClean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億澳門元</a:t>
                      </a:r>
                      <a:r>
                        <a:rPr lang="en-US" sz="900" kern="100" smtClean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 </a:t>
                      </a:r>
                      <a:r>
                        <a:rPr lang="en-US" sz="900" kern="100" dirty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)</a:t>
                      </a:r>
                      <a:endParaRPr lang="zh-TW" sz="1200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1,098.2</a:t>
                      </a:r>
                      <a:endParaRPr lang="zh-TW" sz="900" kern="10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31.0</a:t>
                      </a:r>
                      <a:endParaRPr lang="zh-TW" sz="900" kern="10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1,203.8</a:t>
                      </a:r>
                      <a:endParaRPr lang="zh-TW" sz="900" kern="10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9.6</a:t>
                      </a:r>
                      <a:endParaRPr lang="zh-TW" sz="900" kern="10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1,895.8</a:t>
                      </a:r>
                      <a:endParaRPr lang="zh-TW" sz="900" kern="10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57.5</a:t>
                      </a:r>
                      <a:endParaRPr lang="zh-TW" sz="900" kern="10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2,702.5</a:t>
                      </a:r>
                      <a:endParaRPr lang="zh-TW" sz="900" kern="10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42.6</a:t>
                      </a:r>
                      <a:endParaRPr lang="zh-TW" sz="900" kern="10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3,052.3</a:t>
                      </a:r>
                      <a:endParaRPr lang="zh-TW" sz="900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12.9</a:t>
                      </a:r>
                      <a:endParaRPr lang="zh-TW" sz="900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3,618.6</a:t>
                      </a:r>
                      <a:endParaRPr lang="zh-TW" sz="900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18.6</a:t>
                      </a:r>
                      <a:endParaRPr lang="zh-TW" sz="900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232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900" b="1" kern="100" smtClean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博彩稅收</a:t>
                      </a:r>
                      <a:endParaRPr lang="zh-TW" sz="1200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900" kern="100" smtClean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(</a:t>
                      </a:r>
                      <a:r>
                        <a:rPr lang="zh-CN" altLang="en-US" sz="900" kern="100" smtClean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億澳門元</a:t>
                      </a:r>
                      <a:r>
                        <a:rPr lang="en-US" sz="900" kern="100" smtClean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 </a:t>
                      </a:r>
                      <a:r>
                        <a:rPr lang="en-US" sz="900" kern="100" dirty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)</a:t>
                      </a:r>
                      <a:endParaRPr lang="zh-TW" sz="1200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418.9</a:t>
                      </a:r>
                      <a:endParaRPr lang="zh-TW" sz="900" kern="10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35.3</a:t>
                      </a:r>
                      <a:endParaRPr lang="zh-TW" sz="900" kern="10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443.1</a:t>
                      </a:r>
                      <a:endParaRPr lang="zh-TW" sz="900" kern="10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5.8</a:t>
                      </a:r>
                      <a:endParaRPr lang="zh-TW" sz="900" kern="10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687.8</a:t>
                      </a:r>
                      <a:endParaRPr lang="zh-TW" sz="900" kern="10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55.2</a:t>
                      </a:r>
                      <a:endParaRPr lang="zh-TW" sz="900" kern="10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858.8</a:t>
                      </a:r>
                      <a:endParaRPr lang="zh-TW" sz="900" kern="10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24.9</a:t>
                      </a:r>
                      <a:endParaRPr lang="zh-TW" sz="900" kern="10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 smtClean="0">
                          <a:solidFill>
                            <a:srgbClr val="002060"/>
                          </a:solidFill>
                          <a:latin typeface="SimSun"/>
                          <a:ea typeface="+mn-ea"/>
                          <a:cs typeface="Times New Roman"/>
                        </a:rPr>
                        <a:t>1,133.7</a:t>
                      </a:r>
                      <a:endParaRPr lang="zh-TW" sz="900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32.0</a:t>
                      </a:r>
                      <a:endParaRPr lang="zh-TW" sz="900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1,343.8</a:t>
                      </a:r>
                      <a:endParaRPr lang="zh-TW" sz="900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18.5</a:t>
                      </a:r>
                      <a:endParaRPr lang="zh-TW" sz="900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35817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900" b="1" kern="100" smtClean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遊客入境人數</a:t>
                      </a:r>
                      <a:endParaRPr lang="zh-TW" sz="1200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900" kern="100" smtClean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(</a:t>
                      </a:r>
                      <a:r>
                        <a:rPr lang="zh-CN" altLang="en-US" sz="900" kern="100" smtClean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萬人</a:t>
                      </a:r>
                      <a:r>
                        <a:rPr lang="en-US" sz="900" kern="100" smtClean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 </a:t>
                      </a:r>
                      <a:r>
                        <a:rPr lang="en-US" sz="900" kern="100" dirty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)</a:t>
                      </a:r>
                      <a:endParaRPr lang="zh-TW" sz="1200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3,018.6</a:t>
                      </a:r>
                      <a:endParaRPr lang="zh-TW" sz="900" kern="10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11.8</a:t>
                      </a:r>
                      <a:endParaRPr lang="zh-TW" sz="900" kern="10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2,175.2</a:t>
                      </a:r>
                      <a:endParaRPr lang="zh-TW" sz="900" kern="10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-27.9</a:t>
                      </a:r>
                      <a:endParaRPr lang="zh-TW" sz="900" kern="10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2,496.5</a:t>
                      </a:r>
                      <a:endParaRPr lang="zh-TW" sz="900" kern="10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14.8</a:t>
                      </a:r>
                      <a:endParaRPr lang="zh-TW" sz="900" kern="10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2,800.2</a:t>
                      </a:r>
                      <a:endParaRPr lang="zh-TW" sz="900" kern="10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12.2</a:t>
                      </a:r>
                      <a:endParaRPr lang="zh-TW" sz="900" kern="10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2,808.2</a:t>
                      </a:r>
                      <a:endParaRPr lang="zh-TW" sz="900" kern="10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0.3</a:t>
                      </a:r>
                      <a:endParaRPr lang="zh-TW" sz="900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2,932.4</a:t>
                      </a:r>
                      <a:endParaRPr lang="zh-TW" sz="900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4.4</a:t>
                      </a:r>
                      <a:endParaRPr lang="zh-TW" sz="900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01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900" b="1" kern="100" smtClean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就業人數</a:t>
                      </a:r>
                      <a:endParaRPr lang="zh-TW" sz="1200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900" kern="100" smtClean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(</a:t>
                      </a:r>
                      <a:r>
                        <a:rPr lang="zh-CN" altLang="en-US" sz="900" kern="100" smtClean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萬人</a:t>
                      </a:r>
                      <a:r>
                        <a:rPr lang="en-US" sz="900" kern="100" smtClean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 </a:t>
                      </a:r>
                      <a:r>
                        <a:rPr lang="en-US" sz="900" kern="100" dirty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)</a:t>
                      </a:r>
                      <a:endParaRPr lang="zh-TW" sz="1200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32.3</a:t>
                      </a:r>
                      <a:endParaRPr lang="zh-TW" sz="900" kern="10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7.7</a:t>
                      </a:r>
                      <a:endParaRPr lang="zh-TW" sz="900" kern="10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31.7</a:t>
                      </a:r>
                      <a:endParaRPr lang="zh-TW" sz="900" kern="10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-1.9</a:t>
                      </a:r>
                      <a:endParaRPr lang="zh-TW" sz="900" kern="10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31.8</a:t>
                      </a:r>
                      <a:endParaRPr lang="zh-TW" sz="900" kern="10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0.3</a:t>
                      </a:r>
                      <a:endParaRPr lang="zh-TW" sz="900" kern="10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33.6</a:t>
                      </a:r>
                      <a:endParaRPr lang="zh-TW" sz="900" kern="10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5.7</a:t>
                      </a:r>
                      <a:endParaRPr lang="zh-TW" sz="900" kern="10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35.0</a:t>
                      </a:r>
                      <a:endParaRPr lang="zh-TW" sz="900" kern="10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4.2</a:t>
                      </a:r>
                      <a:endParaRPr lang="zh-TW" sz="900" kern="10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36.1</a:t>
                      </a:r>
                      <a:endParaRPr lang="zh-TW" sz="900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3.1</a:t>
                      </a:r>
                      <a:endParaRPr lang="zh-TW" sz="900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39051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900" b="1" kern="100" smtClean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月收入中位數</a:t>
                      </a:r>
                      <a:endParaRPr lang="zh-TW" sz="1200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900" kern="100" smtClean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(</a:t>
                      </a:r>
                      <a:r>
                        <a:rPr lang="zh-CN" altLang="en-US" sz="900" kern="100" smtClean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澳門元</a:t>
                      </a:r>
                      <a:r>
                        <a:rPr lang="en-US" sz="900" kern="100" smtClean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 </a:t>
                      </a:r>
                      <a:r>
                        <a:rPr lang="en-US" sz="900" kern="100" dirty="0">
                          <a:solidFill>
                            <a:srgbClr val="002060"/>
                          </a:solidFill>
                          <a:latin typeface="Calibri"/>
                          <a:ea typeface="SimSun"/>
                          <a:cs typeface="Times New Roman"/>
                        </a:rPr>
                        <a:t>)</a:t>
                      </a:r>
                      <a:endParaRPr lang="zh-TW" sz="1200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8,000</a:t>
                      </a:r>
                      <a:endParaRPr lang="zh-TW" sz="900" kern="10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2.6</a:t>
                      </a:r>
                      <a:endParaRPr lang="zh-TW" sz="900" kern="10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8,500</a:t>
                      </a:r>
                      <a:endParaRPr lang="zh-TW" sz="900" kern="10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6.3</a:t>
                      </a:r>
                      <a:endParaRPr lang="zh-TW" sz="900" kern="10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9,000</a:t>
                      </a:r>
                      <a:endParaRPr lang="zh-TW" sz="900" kern="10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5.9</a:t>
                      </a:r>
                      <a:endParaRPr lang="zh-TW" sz="900" kern="10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10,000</a:t>
                      </a:r>
                      <a:endParaRPr lang="zh-TW" sz="900" kern="10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11.1</a:t>
                      </a:r>
                      <a:endParaRPr lang="zh-TW" sz="900" kern="10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11,300</a:t>
                      </a:r>
                      <a:endParaRPr lang="zh-TW" sz="900" kern="10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13.0</a:t>
                      </a:r>
                      <a:endParaRPr lang="zh-TW" sz="900" kern="10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12,000</a:t>
                      </a:r>
                      <a:endParaRPr lang="zh-TW" sz="900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8798" marR="8798" marT="87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solidFill>
                            <a:srgbClr val="002060"/>
                          </a:solidFill>
                          <a:latin typeface="SimSun"/>
                          <a:ea typeface="新細明體"/>
                          <a:cs typeface="Times New Roman"/>
                        </a:rPr>
                        <a:t>6.2</a:t>
                      </a:r>
                      <a:endParaRPr lang="zh-TW" sz="900" kern="100" dirty="0">
                        <a:solidFill>
                          <a:srgbClr val="00206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文字方塊 3"/>
          <p:cNvSpPr txBox="1"/>
          <p:nvPr/>
        </p:nvSpPr>
        <p:spPr>
          <a:xfrm>
            <a:off x="0" y="405450"/>
            <a:ext cx="5000628" cy="523220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TW" altLang="en-US" sz="2800" b="1" dirty="0" smtClean="0">
                <a:solidFill>
                  <a:srgbClr val="FFFFFF"/>
                </a:solidFill>
                <a:latin typeface="SimHei" pitchFamily="2" charset="-122"/>
                <a:ea typeface="SimHei" pitchFamily="2" charset="-122"/>
              </a:rPr>
              <a:t>（三）澳門近年經濟發展情況</a:t>
            </a:r>
            <a:endParaRPr lang="en-US" altLang="zh-CN" sz="2800" b="1" dirty="0" smtClean="0">
              <a:solidFill>
                <a:srgbClr val="FFFFFF"/>
              </a:solidFill>
              <a:latin typeface="SimHei" pitchFamily="2" charset="-122"/>
              <a:ea typeface="SimHei" pitchFamily="2" charset="-122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4143372" y="6357958"/>
            <a:ext cx="1143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rgbClr val="00206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-17-</a:t>
            </a:r>
            <a:endParaRPr lang="zh-TW" altLang="en-US" sz="1400" dirty="0">
              <a:solidFill>
                <a:srgbClr val="002060"/>
              </a:solidFill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13687_145809086155_2.jpg"/>
          <p:cNvPicPr>
            <a:picLocks noChangeAspect="1"/>
          </p:cNvPicPr>
          <p:nvPr/>
        </p:nvPicPr>
        <p:blipFill>
          <a:blip r:embed="rId3" cstate="print">
            <a:lum bright="20000"/>
          </a:blip>
          <a:srcRect l="6939" t="7275" r="4247" b="15286"/>
          <a:stretch>
            <a:fillRect/>
          </a:stretch>
        </p:blipFill>
        <p:spPr>
          <a:xfrm>
            <a:off x="71438" y="5643602"/>
            <a:ext cx="1643042" cy="12858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文字方塊 2"/>
          <p:cNvSpPr txBox="1"/>
          <p:nvPr/>
        </p:nvSpPr>
        <p:spPr>
          <a:xfrm>
            <a:off x="0" y="405450"/>
            <a:ext cx="5000628" cy="523220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TW" altLang="en-US" sz="2800" b="1" smtClean="0">
                <a:solidFill>
                  <a:srgbClr val="FFFFFF"/>
                </a:solidFill>
                <a:latin typeface="SimHei" pitchFamily="2" charset="-122"/>
                <a:ea typeface="SimHei" pitchFamily="2" charset="-122"/>
              </a:rPr>
              <a:t>（四）澳門保險的深度和密度</a:t>
            </a:r>
            <a:endParaRPr lang="en-US" altLang="zh-CN" sz="2800" b="1" dirty="0" smtClean="0">
              <a:solidFill>
                <a:srgbClr val="FFFFFF"/>
              </a:solidFill>
              <a:latin typeface="SimHei" pitchFamily="2" charset="-122"/>
              <a:ea typeface="SimHei" pitchFamily="2" charset="-122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00100" y="1714488"/>
            <a:ext cx="7215238" cy="2571768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5" name="文字方塊 4"/>
          <p:cNvSpPr txBox="1"/>
          <p:nvPr/>
        </p:nvSpPr>
        <p:spPr>
          <a:xfrm>
            <a:off x="1076298" y="1428736"/>
            <a:ext cx="1819058" cy="261610"/>
          </a:xfrm>
          <a:prstGeom prst="rect">
            <a:avLst/>
          </a:prstGeom>
          <a:solidFill>
            <a:srgbClr val="FFFF00"/>
          </a:solidFill>
          <a:ln>
            <a:solidFill>
              <a:srgbClr val="92D05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sz="1100" b="1" smtClean="0">
                <a:solidFill>
                  <a:srgbClr val="002060"/>
                </a:solidFill>
              </a:rPr>
              <a:t>2013</a:t>
            </a:r>
            <a:r>
              <a:rPr lang="zh-CN" altLang="en-US" sz="1100" b="1" smtClean="0">
                <a:solidFill>
                  <a:srgbClr val="002060"/>
                </a:solidFill>
              </a:rPr>
              <a:t>年保險密度</a:t>
            </a:r>
            <a:r>
              <a:rPr lang="en-US" altLang="zh-TW" sz="1100" b="1" smtClean="0">
                <a:solidFill>
                  <a:srgbClr val="002060"/>
                </a:solidFill>
              </a:rPr>
              <a:t>11</a:t>
            </a:r>
            <a:r>
              <a:rPr lang="en-US" altLang="zh-CN" sz="1100" b="1" smtClean="0">
                <a:solidFill>
                  <a:srgbClr val="002060"/>
                </a:solidFill>
              </a:rPr>
              <a:t>,</a:t>
            </a:r>
            <a:r>
              <a:rPr lang="en-US" altLang="zh-TW" sz="1100" b="1" smtClean="0">
                <a:solidFill>
                  <a:srgbClr val="002060"/>
                </a:solidFill>
              </a:rPr>
              <a:t>233</a:t>
            </a:r>
            <a:r>
              <a:rPr lang="zh-CN" altLang="en-US" sz="1100" b="1" dirty="0" smtClean="0">
                <a:solidFill>
                  <a:srgbClr val="002060"/>
                </a:solidFill>
              </a:rPr>
              <a:t>元</a:t>
            </a:r>
            <a:endParaRPr lang="zh-TW" altLang="en-US" sz="1100" b="1" dirty="0" smtClean="0">
              <a:solidFill>
                <a:srgbClr val="002060"/>
              </a:solidFill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3505190" y="1428736"/>
            <a:ext cx="1646664" cy="261610"/>
          </a:xfrm>
          <a:prstGeom prst="rect">
            <a:avLst/>
          </a:prstGeom>
          <a:solidFill>
            <a:srgbClr val="FFFF00"/>
          </a:solidFill>
          <a:ln>
            <a:solidFill>
              <a:srgbClr val="92D05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sz="1100" b="1" smtClean="0">
                <a:solidFill>
                  <a:srgbClr val="002060"/>
                </a:solidFill>
              </a:rPr>
              <a:t>2013</a:t>
            </a:r>
            <a:r>
              <a:rPr lang="zh-CN" altLang="en-US" sz="1100" b="1" smtClean="0">
                <a:solidFill>
                  <a:srgbClr val="002060"/>
                </a:solidFill>
              </a:rPr>
              <a:t>年保險深度</a:t>
            </a:r>
            <a:r>
              <a:rPr lang="en-US" altLang="zh-TW" sz="1100" b="1" smtClean="0">
                <a:solidFill>
                  <a:srgbClr val="002060"/>
                </a:solidFill>
              </a:rPr>
              <a:t>1.65</a:t>
            </a:r>
            <a:r>
              <a:rPr lang="en-US" altLang="zh-TW" sz="1100" b="1" dirty="0" smtClean="0">
                <a:solidFill>
                  <a:srgbClr val="002060"/>
                </a:solidFill>
              </a:rPr>
              <a:t>%</a:t>
            </a:r>
            <a:endParaRPr lang="zh-TW" altLang="en-US" sz="1100" b="1" dirty="0" smtClean="0">
              <a:solidFill>
                <a:srgbClr val="002060"/>
              </a:solidFill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5791205" y="1428736"/>
            <a:ext cx="2422063" cy="261610"/>
          </a:xfrm>
          <a:prstGeom prst="rect">
            <a:avLst/>
          </a:prstGeom>
          <a:solidFill>
            <a:srgbClr val="FFFF00"/>
          </a:solidFill>
          <a:ln>
            <a:solidFill>
              <a:srgbClr val="92D05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sz="1100" b="1" smtClean="0">
                <a:solidFill>
                  <a:srgbClr val="002060"/>
                </a:solidFill>
              </a:rPr>
              <a:t>2013</a:t>
            </a:r>
            <a:r>
              <a:rPr lang="zh-TW" altLang="en-US" sz="1100" b="1" smtClean="0">
                <a:solidFill>
                  <a:srgbClr val="002060"/>
                </a:solidFill>
              </a:rPr>
              <a:t>年居民月收入中位數</a:t>
            </a:r>
            <a:r>
              <a:rPr lang="en-US" altLang="zh-CN" sz="1100" b="1" smtClean="0">
                <a:solidFill>
                  <a:srgbClr val="002060"/>
                </a:solidFill>
              </a:rPr>
              <a:t>1,2000</a:t>
            </a:r>
            <a:r>
              <a:rPr lang="zh-CN" altLang="en-US" sz="1100" b="1" dirty="0" smtClean="0">
                <a:solidFill>
                  <a:srgbClr val="002060"/>
                </a:solidFill>
              </a:rPr>
              <a:t>元</a:t>
            </a:r>
            <a:endParaRPr lang="zh-TW" altLang="en-US" sz="1100" b="1" dirty="0" smtClean="0">
              <a:solidFill>
                <a:srgbClr val="002060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4143372" y="5857892"/>
            <a:ext cx="236475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TW" altLang="en-US" sz="1000" smtClean="0">
                <a:solidFill>
                  <a:srgbClr val="002060"/>
                </a:solidFill>
                <a:latin typeface="SimSun" pitchFamily="2" charset="-122"/>
                <a:ea typeface="SimSun" pitchFamily="2" charset="-122"/>
              </a:rPr>
              <a:t>（資源來源：四地保險監管機構網站）</a:t>
            </a:r>
            <a:endParaRPr lang="zh-TW" altLang="en-US" sz="1000" dirty="0">
              <a:latin typeface="SimSun" pitchFamily="2" charset="-122"/>
              <a:ea typeface="SimSun" pitchFamily="2" charset="-122"/>
            </a:endParaRPr>
          </a:p>
        </p:txBody>
      </p:sp>
      <p:graphicFrame>
        <p:nvGraphicFramePr>
          <p:cNvPr id="10" name="表格 9"/>
          <p:cNvGraphicFramePr>
            <a:graphicFrameLocks noGrp="1"/>
          </p:cNvGraphicFramePr>
          <p:nvPr/>
        </p:nvGraphicFramePr>
        <p:xfrm>
          <a:off x="2571736" y="4643446"/>
          <a:ext cx="3798844" cy="1174966"/>
        </p:xfrm>
        <a:graphic>
          <a:graphicData uri="http://schemas.openxmlformats.org/drawingml/2006/table">
            <a:tbl>
              <a:tblPr/>
              <a:tblGrid>
                <a:gridCol w="1293254"/>
                <a:gridCol w="1216057"/>
                <a:gridCol w="1289533"/>
              </a:tblGrid>
              <a:tr h="259691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900" b="1" kern="1200" baseline="0" dirty="0" smtClean="0">
                          <a:solidFill>
                            <a:srgbClr val="002060"/>
                          </a:solidFill>
                          <a:uFillTx/>
                          <a:latin typeface="Calibri" pitchFamily="34" charset="0"/>
                          <a:ea typeface="FangSong" pitchFamily="49" charset="-122"/>
                          <a:cs typeface="+mn-cs"/>
                        </a:rPr>
                        <a:t>地   區</a:t>
                      </a:r>
                      <a:endParaRPr kumimoji="0" lang="en-US" altLang="zh-TW" sz="900" b="1" kern="1200" baseline="0" dirty="0">
                        <a:solidFill>
                          <a:srgbClr val="002060"/>
                        </a:solidFill>
                        <a:uFillTx/>
                        <a:latin typeface="Calibri" pitchFamily="34" charset="0"/>
                        <a:ea typeface="FangSong" pitchFamily="49" charset="-122"/>
                        <a:cs typeface="+mn-cs"/>
                      </a:endParaRPr>
                    </a:p>
                  </a:txBody>
                  <a:tcPr marL="8792" marR="8792" marT="87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900" b="1" kern="1200" baseline="0" smtClean="0">
                          <a:solidFill>
                            <a:srgbClr val="002060"/>
                          </a:solidFill>
                          <a:uFillTx/>
                          <a:latin typeface="Calibri" pitchFamily="34" charset="0"/>
                          <a:ea typeface="FangSong" pitchFamily="49" charset="-122"/>
                          <a:cs typeface="+mn-cs"/>
                        </a:rPr>
                        <a:t>保險深度</a:t>
                      </a:r>
                      <a:r>
                        <a:rPr kumimoji="0" lang="zh-CN" altLang="en-US" sz="900" b="0" kern="1200" baseline="0" smtClean="0">
                          <a:solidFill>
                            <a:srgbClr val="002060"/>
                          </a:solidFill>
                          <a:uFillTx/>
                          <a:latin typeface="Calibri" pitchFamily="34" charset="0"/>
                          <a:ea typeface="FangSong" pitchFamily="49" charset="-122"/>
                          <a:cs typeface="+mn-cs"/>
                        </a:rPr>
                        <a:t>（</a:t>
                      </a:r>
                      <a:r>
                        <a:rPr kumimoji="0" lang="en-US" altLang="zh-CN" sz="900" b="0" kern="1200" baseline="0" dirty="0" smtClean="0">
                          <a:solidFill>
                            <a:srgbClr val="002060"/>
                          </a:solidFill>
                          <a:uFillTx/>
                          <a:latin typeface="Calibri" pitchFamily="34" charset="0"/>
                          <a:ea typeface="FangSong" pitchFamily="49" charset="-122"/>
                          <a:cs typeface="+mn-cs"/>
                        </a:rPr>
                        <a:t>%</a:t>
                      </a:r>
                      <a:r>
                        <a:rPr kumimoji="0" lang="zh-CN" altLang="en-US" sz="900" b="0" kern="1200" baseline="0" dirty="0" smtClean="0">
                          <a:solidFill>
                            <a:srgbClr val="002060"/>
                          </a:solidFill>
                          <a:uFillTx/>
                          <a:latin typeface="Calibri" pitchFamily="34" charset="0"/>
                          <a:ea typeface="FangSong" pitchFamily="49" charset="-122"/>
                          <a:cs typeface="+mn-cs"/>
                        </a:rPr>
                        <a:t>）</a:t>
                      </a:r>
                      <a:endParaRPr kumimoji="0" lang="zh-TW" altLang="en-US" sz="900" b="0" kern="1200" baseline="0" dirty="0" smtClean="0">
                        <a:solidFill>
                          <a:srgbClr val="002060"/>
                        </a:solidFill>
                        <a:uFillTx/>
                        <a:latin typeface="Calibri" pitchFamily="34" charset="0"/>
                        <a:ea typeface="FangSong" pitchFamily="49" charset="-122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900" b="1" kern="1200" baseline="0" smtClean="0">
                          <a:solidFill>
                            <a:srgbClr val="002060"/>
                          </a:solidFill>
                          <a:uFillTx/>
                          <a:latin typeface="Calibri" pitchFamily="34" charset="0"/>
                          <a:ea typeface="FangSong" pitchFamily="49" charset="-122"/>
                          <a:cs typeface="+mn-cs"/>
                        </a:rPr>
                        <a:t>保險密度</a:t>
                      </a:r>
                      <a:r>
                        <a:rPr kumimoji="0" lang="zh-CN" altLang="en-US" sz="900" b="0" kern="1200" baseline="0" smtClean="0">
                          <a:solidFill>
                            <a:srgbClr val="002060"/>
                          </a:solidFill>
                          <a:uFillTx/>
                          <a:latin typeface="Calibri" pitchFamily="34" charset="0"/>
                          <a:ea typeface="FangSong" pitchFamily="49" charset="-122"/>
                          <a:cs typeface="+mn-cs"/>
                        </a:rPr>
                        <a:t>（美元計）</a:t>
                      </a:r>
                      <a:endParaRPr kumimoji="0" lang="zh-TW" altLang="en-US" sz="900" b="0" kern="1200" baseline="0" dirty="0" smtClean="0">
                        <a:solidFill>
                          <a:srgbClr val="002060"/>
                        </a:solidFill>
                        <a:uFillTx/>
                        <a:latin typeface="Calibri" pitchFamily="34" charset="0"/>
                        <a:ea typeface="FangSong" pitchFamily="49" charset="-122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253945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900" b="1" kern="1200" baseline="0" dirty="0" smtClean="0">
                          <a:solidFill>
                            <a:srgbClr val="002060"/>
                          </a:solidFill>
                          <a:uFillTx/>
                          <a:latin typeface="Calibri" pitchFamily="34" charset="0"/>
                          <a:ea typeface="FangSong" pitchFamily="49" charset="-122"/>
                          <a:cs typeface="+mn-cs"/>
                        </a:rPr>
                        <a:t>大 陆</a:t>
                      </a:r>
                      <a:endParaRPr kumimoji="0" lang="zh-TW" altLang="en-US" sz="900" b="1" kern="1200" baseline="0" dirty="0" smtClean="0">
                        <a:solidFill>
                          <a:srgbClr val="002060"/>
                        </a:solidFill>
                        <a:uFillTx/>
                        <a:latin typeface="Calibri" pitchFamily="34" charset="0"/>
                        <a:ea typeface="FangSong" pitchFamily="49" charset="-122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900" b="0" kern="1200" dirty="0" smtClean="0">
                          <a:solidFill>
                            <a:srgbClr val="002060"/>
                          </a:solidFill>
                          <a:latin typeface="SimSun" pitchFamily="2" charset="-122"/>
                          <a:ea typeface="SimSun" pitchFamily="2" charset="-122"/>
                          <a:cs typeface="+mn-cs"/>
                        </a:rPr>
                        <a:t>3.03</a:t>
                      </a:r>
                      <a:endParaRPr lang="zh-TW" altLang="en-US" sz="900" b="0" kern="1200" dirty="0" smtClean="0">
                        <a:solidFill>
                          <a:srgbClr val="002060"/>
                        </a:solidFill>
                        <a:latin typeface="SimSun" pitchFamily="2" charset="-122"/>
                        <a:ea typeface="SimSun" pitchFamily="2" charset="-122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altLang="zh-TW" sz="900" b="0" kern="1200" dirty="0" smtClean="0">
                          <a:solidFill>
                            <a:srgbClr val="002060"/>
                          </a:solidFill>
                          <a:latin typeface="SimSun" pitchFamily="2" charset="-122"/>
                          <a:ea typeface="SimSun" pitchFamily="2" charset="-122"/>
                          <a:cs typeface="+mn-cs"/>
                        </a:rPr>
                        <a:t>206.81</a:t>
                      </a:r>
                      <a:endParaRPr lang="zh-TW" altLang="en-US" sz="900" b="0" kern="1200" dirty="0">
                        <a:solidFill>
                          <a:srgbClr val="002060"/>
                        </a:solidFill>
                        <a:latin typeface="SimSun" pitchFamily="2" charset="-122"/>
                        <a:ea typeface="SimSun" pitchFamily="2" charset="-122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</a:tr>
              <a:tr h="245941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900" b="1" kern="1200" baseline="0" smtClean="0">
                          <a:solidFill>
                            <a:srgbClr val="002060"/>
                          </a:solidFill>
                          <a:uFillTx/>
                          <a:latin typeface="Calibri" pitchFamily="34" charset="0"/>
                          <a:ea typeface="FangSong" pitchFamily="49" charset="-122"/>
                          <a:cs typeface="+mn-cs"/>
                        </a:rPr>
                        <a:t>台  灣</a:t>
                      </a:r>
                      <a:endParaRPr kumimoji="0" lang="zh-TW" altLang="en-US" sz="900" b="1" kern="1200" baseline="0" dirty="0" smtClean="0">
                        <a:solidFill>
                          <a:srgbClr val="002060"/>
                        </a:solidFill>
                        <a:uFillTx/>
                        <a:latin typeface="Calibri" pitchFamily="34" charset="0"/>
                        <a:ea typeface="FangSong" pitchFamily="49" charset="-122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900" b="0" kern="1200" dirty="0" smtClean="0">
                          <a:solidFill>
                            <a:srgbClr val="002060"/>
                          </a:solidFill>
                          <a:latin typeface="SimSun" pitchFamily="2" charset="-122"/>
                          <a:ea typeface="SimSun" pitchFamily="2" charset="-122"/>
                          <a:cs typeface="+mn-cs"/>
                        </a:rPr>
                        <a:t>18.60</a:t>
                      </a:r>
                      <a:endParaRPr lang="zh-TW" altLang="en-US" sz="900" b="0" kern="1200" dirty="0" smtClean="0">
                        <a:solidFill>
                          <a:srgbClr val="002060"/>
                        </a:solidFill>
                        <a:latin typeface="SimSun" pitchFamily="2" charset="-122"/>
                        <a:ea typeface="SimSun" pitchFamily="2" charset="-122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altLang="zh-TW" sz="900" b="0" kern="1200" dirty="0" smtClean="0">
                          <a:solidFill>
                            <a:srgbClr val="002060"/>
                          </a:solidFill>
                          <a:latin typeface="SimSun" pitchFamily="2" charset="-122"/>
                          <a:ea typeface="SimSun" pitchFamily="2" charset="-122"/>
                          <a:cs typeface="+mn-cs"/>
                        </a:rPr>
                        <a:t>3</a:t>
                      </a:r>
                      <a:r>
                        <a:rPr lang="en-US" altLang="zh-CN" sz="900" b="0" kern="1200" dirty="0" smtClean="0">
                          <a:solidFill>
                            <a:srgbClr val="002060"/>
                          </a:solidFill>
                          <a:latin typeface="SimSun" pitchFamily="2" charset="-122"/>
                          <a:ea typeface="SimSun" pitchFamily="2" charset="-122"/>
                          <a:cs typeface="+mn-cs"/>
                        </a:rPr>
                        <a:t>,</a:t>
                      </a:r>
                      <a:r>
                        <a:rPr lang="en-US" altLang="zh-TW" sz="900" b="0" kern="1200" dirty="0" smtClean="0">
                          <a:solidFill>
                            <a:srgbClr val="002060"/>
                          </a:solidFill>
                          <a:latin typeface="SimSun" pitchFamily="2" charset="-122"/>
                          <a:ea typeface="SimSun" pitchFamily="2" charset="-122"/>
                          <a:cs typeface="+mn-cs"/>
                        </a:rPr>
                        <a:t>714.67</a:t>
                      </a:r>
                      <a:endParaRPr lang="zh-TW" altLang="en-US" sz="900" b="0" kern="1200" dirty="0">
                        <a:solidFill>
                          <a:srgbClr val="002060"/>
                        </a:solidFill>
                        <a:latin typeface="SimSun" pitchFamily="2" charset="-122"/>
                        <a:ea typeface="SimSun" pitchFamily="2" charset="-122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217426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900" b="1" kern="1200" baseline="0" dirty="0" smtClean="0">
                          <a:solidFill>
                            <a:srgbClr val="002060"/>
                          </a:solidFill>
                          <a:uFillTx/>
                          <a:latin typeface="Calibri" pitchFamily="34" charset="0"/>
                          <a:ea typeface="FangSong" pitchFamily="49" charset="-122"/>
                          <a:cs typeface="+mn-cs"/>
                        </a:rPr>
                        <a:t>香  港</a:t>
                      </a:r>
                      <a:endParaRPr kumimoji="0" lang="zh-TW" altLang="en-US" sz="900" b="1" kern="1200" baseline="0" dirty="0" smtClean="0">
                        <a:solidFill>
                          <a:srgbClr val="002060"/>
                        </a:solidFill>
                        <a:uFillTx/>
                        <a:latin typeface="Calibri" pitchFamily="34" charset="0"/>
                        <a:ea typeface="FangSong" pitchFamily="49" charset="-122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900" b="0" kern="1200" dirty="0" smtClean="0">
                          <a:solidFill>
                            <a:srgbClr val="002060"/>
                          </a:solidFill>
                          <a:latin typeface="SimSun" pitchFamily="2" charset="-122"/>
                          <a:ea typeface="SimSun" pitchFamily="2" charset="-122"/>
                          <a:cs typeface="+mn-cs"/>
                        </a:rPr>
                        <a:t>13.70</a:t>
                      </a:r>
                      <a:endParaRPr lang="zh-TW" altLang="en-US" sz="900" b="0" kern="1200" dirty="0" smtClean="0">
                        <a:solidFill>
                          <a:srgbClr val="002060"/>
                        </a:solidFill>
                        <a:latin typeface="SimSun" pitchFamily="2" charset="-122"/>
                        <a:ea typeface="SimSun" pitchFamily="2" charset="-122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altLang="zh-TW" sz="900" b="0" kern="1200" dirty="0" smtClean="0">
                          <a:solidFill>
                            <a:srgbClr val="002060"/>
                          </a:solidFill>
                          <a:latin typeface="SimSun" pitchFamily="2" charset="-122"/>
                          <a:ea typeface="SimSun" pitchFamily="2" charset="-122"/>
                          <a:cs typeface="+mn-cs"/>
                        </a:rPr>
                        <a:t>5</a:t>
                      </a:r>
                      <a:r>
                        <a:rPr lang="en-US" altLang="zh-CN" sz="900" b="0" kern="1200" dirty="0" smtClean="0">
                          <a:solidFill>
                            <a:srgbClr val="002060"/>
                          </a:solidFill>
                          <a:latin typeface="SimSun" pitchFamily="2" charset="-122"/>
                          <a:ea typeface="SimSun" pitchFamily="2" charset="-122"/>
                          <a:cs typeface="+mn-cs"/>
                        </a:rPr>
                        <a:t>,</a:t>
                      </a:r>
                      <a:r>
                        <a:rPr lang="en-US" altLang="zh-TW" sz="900" b="0" kern="1200" dirty="0" smtClean="0">
                          <a:solidFill>
                            <a:srgbClr val="002060"/>
                          </a:solidFill>
                          <a:latin typeface="SimSun" pitchFamily="2" charset="-122"/>
                          <a:ea typeface="SimSun" pitchFamily="2" charset="-122"/>
                          <a:cs typeface="+mn-cs"/>
                        </a:rPr>
                        <a:t>194.00</a:t>
                      </a:r>
                      <a:endParaRPr lang="zh-TW" altLang="en-US" sz="900" b="0" kern="1200" dirty="0">
                        <a:solidFill>
                          <a:srgbClr val="002060"/>
                        </a:solidFill>
                        <a:latin typeface="SimSun" pitchFamily="2" charset="-122"/>
                        <a:ea typeface="SimSun" pitchFamily="2" charset="-122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</a:tr>
              <a:tr h="197963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900" b="1" kern="1200" baseline="0" smtClean="0">
                          <a:solidFill>
                            <a:srgbClr val="002060"/>
                          </a:solidFill>
                          <a:uFillTx/>
                          <a:latin typeface="Calibri" pitchFamily="34" charset="0"/>
                          <a:ea typeface="FangSong" pitchFamily="49" charset="-122"/>
                          <a:cs typeface="+mn-cs"/>
                        </a:rPr>
                        <a:t>澳  門</a:t>
                      </a:r>
                      <a:endParaRPr kumimoji="0" lang="zh-TW" altLang="en-US" sz="900" b="1" kern="1200" baseline="0" dirty="0" smtClean="0">
                        <a:solidFill>
                          <a:srgbClr val="002060"/>
                        </a:solidFill>
                        <a:uFillTx/>
                        <a:latin typeface="Calibri" pitchFamily="34" charset="0"/>
                        <a:ea typeface="FangSong" pitchFamily="49" charset="-122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900" b="0" kern="1200" dirty="0" smtClean="0">
                          <a:solidFill>
                            <a:srgbClr val="002060"/>
                          </a:solidFill>
                          <a:latin typeface="SimSun" pitchFamily="2" charset="-122"/>
                          <a:ea typeface="SimSun" pitchFamily="2" charset="-122"/>
                          <a:cs typeface="+mn-cs"/>
                        </a:rPr>
                        <a:t>1.65</a:t>
                      </a:r>
                      <a:endParaRPr lang="zh-TW" altLang="en-US" sz="900" b="0" kern="1200" dirty="0" smtClean="0">
                        <a:solidFill>
                          <a:srgbClr val="002060"/>
                        </a:solidFill>
                        <a:latin typeface="SimSun" pitchFamily="2" charset="-122"/>
                        <a:ea typeface="SimSun" pitchFamily="2" charset="-122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altLang="zh-TW" sz="900" b="0" kern="1200" dirty="0" smtClean="0">
                          <a:solidFill>
                            <a:srgbClr val="002060"/>
                          </a:solidFill>
                          <a:latin typeface="SimSun" pitchFamily="2" charset="-122"/>
                          <a:ea typeface="SimSun" pitchFamily="2" charset="-122"/>
                          <a:cs typeface="+mn-cs"/>
                        </a:rPr>
                        <a:t>1</a:t>
                      </a:r>
                      <a:r>
                        <a:rPr lang="en-US" altLang="zh-CN" sz="900" b="0" kern="1200" dirty="0" smtClean="0">
                          <a:solidFill>
                            <a:srgbClr val="002060"/>
                          </a:solidFill>
                          <a:latin typeface="SimSun" pitchFamily="2" charset="-122"/>
                          <a:ea typeface="SimSun" pitchFamily="2" charset="-122"/>
                          <a:cs typeface="+mn-cs"/>
                        </a:rPr>
                        <a:t>,</a:t>
                      </a:r>
                      <a:r>
                        <a:rPr lang="en-US" altLang="zh-TW" sz="900" b="0" kern="1200" dirty="0" smtClean="0">
                          <a:solidFill>
                            <a:srgbClr val="002060"/>
                          </a:solidFill>
                          <a:latin typeface="SimSun" pitchFamily="2" charset="-122"/>
                          <a:ea typeface="SimSun" pitchFamily="2" charset="-122"/>
                          <a:cs typeface="+mn-cs"/>
                        </a:rPr>
                        <a:t>402.87</a:t>
                      </a:r>
                      <a:endParaRPr lang="zh-TW" altLang="en-US" sz="900" b="0" kern="1200" dirty="0">
                        <a:solidFill>
                          <a:srgbClr val="002060"/>
                        </a:solidFill>
                        <a:latin typeface="SimSun" pitchFamily="2" charset="-122"/>
                        <a:ea typeface="SimSun" pitchFamily="2" charset="-122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" name="文字方塊 10"/>
          <p:cNvSpPr txBox="1"/>
          <p:nvPr/>
        </p:nvSpPr>
        <p:spPr>
          <a:xfrm>
            <a:off x="3428992" y="4357694"/>
            <a:ext cx="2000264" cy="26161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zh-CN" sz="1100" b="1" dirty="0" smtClean="0">
                <a:solidFill>
                  <a:srgbClr val="002060"/>
                </a:solidFill>
                <a:latin typeface="SimHei" pitchFamily="2" charset="-122"/>
                <a:ea typeface="SimHei" pitchFamily="2" charset="-122"/>
              </a:rPr>
              <a:t>2013</a:t>
            </a:r>
            <a:r>
              <a:rPr lang="zh-TW" altLang="en-US" sz="1100" b="1" dirty="0" smtClean="0">
                <a:solidFill>
                  <a:srgbClr val="002060"/>
                </a:solidFill>
                <a:latin typeface="SimHei" pitchFamily="2" charset="-122"/>
                <a:ea typeface="SimHei" pitchFamily="2" charset="-122"/>
              </a:rPr>
              <a:t>年四地保險深度和密度</a:t>
            </a:r>
            <a:endParaRPr lang="en-US" altLang="zh-CN" sz="1000" b="1" dirty="0" smtClean="0">
              <a:solidFill>
                <a:srgbClr val="002060"/>
              </a:solidFill>
              <a:latin typeface="SimHei" pitchFamily="2" charset="-122"/>
              <a:ea typeface="SimHei" pitchFamily="2" charset="-122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4143372" y="6357958"/>
            <a:ext cx="1143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rgbClr val="00206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-18-</a:t>
            </a:r>
            <a:endParaRPr lang="zh-TW" altLang="en-US" sz="1400" dirty="0">
              <a:solidFill>
                <a:srgbClr val="002060"/>
              </a:solidFill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13687_145809086155_2.jpg"/>
          <p:cNvPicPr>
            <a:picLocks noChangeAspect="1"/>
          </p:cNvPicPr>
          <p:nvPr/>
        </p:nvPicPr>
        <p:blipFill>
          <a:blip r:embed="rId3" cstate="print">
            <a:lum bright="20000"/>
          </a:blip>
          <a:srcRect l="6939" t="7275" r="4247" b="15286"/>
          <a:stretch>
            <a:fillRect/>
          </a:stretch>
        </p:blipFill>
        <p:spPr>
          <a:xfrm>
            <a:off x="71438" y="5643602"/>
            <a:ext cx="1643042" cy="12858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文字方塊 2"/>
          <p:cNvSpPr txBox="1"/>
          <p:nvPr/>
        </p:nvSpPr>
        <p:spPr>
          <a:xfrm>
            <a:off x="0" y="405450"/>
            <a:ext cx="5572132" cy="523220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>
              <a:defRPr/>
            </a:pPr>
            <a:r>
              <a:rPr lang="zh-TW" altLang="en-US" sz="2800" b="1" smtClean="0">
                <a:solidFill>
                  <a:srgbClr val="FFFFFF"/>
                </a:solidFill>
                <a:latin typeface="SimHei" pitchFamily="2" charset="-122"/>
                <a:ea typeface="SimHei" pitchFamily="2" charset="-122"/>
              </a:rPr>
              <a:t>（五）壽險公司未來幾年發展機遇</a:t>
            </a:r>
            <a:endParaRPr lang="en-US" altLang="zh-CN" sz="2800" b="1" dirty="0" smtClean="0">
              <a:solidFill>
                <a:srgbClr val="FFFFFF"/>
              </a:solidFill>
              <a:latin typeface="SimHei" pitchFamily="2" charset="-122"/>
              <a:ea typeface="SimHei" pitchFamily="2" charset="-122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3428992" y="1571612"/>
            <a:ext cx="3929090" cy="378565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u"/>
            </a:pPr>
            <a:r>
              <a:rPr lang="zh-TW" altLang="en-US" sz="240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  宏觀經濟持續穩定</a:t>
            </a:r>
            <a:endParaRPr lang="en-US" altLang="zh-CN" sz="2400" b="1" dirty="0" smtClean="0">
              <a:solidFill>
                <a:srgbClr val="002060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ct val="200000"/>
              </a:lnSpc>
              <a:buFont typeface="Wingdings" pitchFamily="2" charset="2"/>
              <a:buChar char="u"/>
            </a:pPr>
            <a:r>
              <a:rPr lang="zh-TW" altLang="en-US" sz="240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  澳門經濟持續向好</a:t>
            </a:r>
            <a:endParaRPr lang="en-US" altLang="zh-CN" sz="2400" b="1" dirty="0" smtClean="0">
              <a:solidFill>
                <a:srgbClr val="002060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ct val="200000"/>
              </a:lnSpc>
              <a:buFont typeface="Wingdings" pitchFamily="2" charset="2"/>
              <a:buChar char="u"/>
            </a:pPr>
            <a:r>
              <a:rPr lang="zh-TW" altLang="en-US" sz="240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  保險市場潛力較大</a:t>
            </a:r>
            <a:endParaRPr lang="en-US" altLang="zh-CN" sz="2400" b="1" dirty="0" smtClean="0">
              <a:solidFill>
                <a:srgbClr val="002060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ct val="200000"/>
              </a:lnSpc>
              <a:buFont typeface="Wingdings" pitchFamily="2" charset="2"/>
              <a:buChar char="u"/>
            </a:pPr>
            <a:r>
              <a:rPr lang="zh-TW" altLang="en-US" sz="240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  政府關注民生問題</a:t>
            </a:r>
            <a:endParaRPr lang="en-US" altLang="zh-TW" sz="2400" b="1" dirty="0" smtClean="0">
              <a:solidFill>
                <a:srgbClr val="002060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ct val="200000"/>
              </a:lnSpc>
              <a:buFont typeface="Wingdings" pitchFamily="2" charset="2"/>
              <a:buChar char="u"/>
            </a:pPr>
            <a:r>
              <a:rPr lang="zh-TW" altLang="en-US" sz="240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  銀行主動合作意願</a:t>
            </a:r>
            <a:endParaRPr lang="en-US" altLang="zh-CN" sz="2400" b="1" dirty="0" smtClean="0">
              <a:solidFill>
                <a:srgbClr val="00206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7" name="AutoShape 8"/>
          <p:cNvSpPr>
            <a:spLocks noChangeArrowheads="1"/>
          </p:cNvSpPr>
          <p:nvPr/>
        </p:nvSpPr>
        <p:spPr bwMode="gray">
          <a:xfrm>
            <a:off x="1285852" y="2786058"/>
            <a:ext cx="1614481" cy="1314448"/>
          </a:xfrm>
          <a:prstGeom prst="roundRect">
            <a:avLst>
              <a:gd name="adj" fmla="val 12699"/>
            </a:avLst>
          </a:prstGeom>
          <a:solidFill>
            <a:schemeClr val="accent4">
              <a:lumMod val="40000"/>
              <a:lumOff val="60000"/>
            </a:schemeClr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機 遇</a:t>
            </a:r>
            <a:endParaRPr lang="zh-TW" altLang="en-US" sz="3200" b="1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4143372" y="6357958"/>
            <a:ext cx="1143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rgbClr val="00206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-19-</a:t>
            </a:r>
            <a:endParaRPr lang="zh-TW" altLang="en-US" sz="1400" dirty="0">
              <a:solidFill>
                <a:srgbClr val="002060"/>
              </a:solidFill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4" name="AutoShape 8"/>
          <p:cNvSpPr>
            <a:spLocks noChangeArrowheads="1"/>
          </p:cNvSpPr>
          <p:nvPr/>
        </p:nvSpPr>
        <p:spPr bwMode="gray">
          <a:xfrm>
            <a:off x="714348" y="2643182"/>
            <a:ext cx="1614481" cy="1314448"/>
          </a:xfrm>
          <a:prstGeom prst="roundRect">
            <a:avLst>
              <a:gd name="adj" fmla="val 12699"/>
            </a:avLst>
          </a:prstGeom>
          <a:solidFill>
            <a:schemeClr val="accent4">
              <a:lumMod val="40000"/>
              <a:lumOff val="60000"/>
            </a:schemeClr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挑 戰</a:t>
            </a:r>
            <a:endParaRPr lang="zh-TW" altLang="en-US" sz="3200" b="1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4347" name="Text Box 9"/>
          <p:cNvSpPr txBox="1">
            <a:spLocks noChangeArrowheads="1"/>
          </p:cNvSpPr>
          <p:nvPr/>
        </p:nvSpPr>
        <p:spPr bwMode="gray">
          <a:xfrm>
            <a:off x="2500298" y="1928802"/>
            <a:ext cx="6215106" cy="30469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0" hangingPunct="0">
              <a:lnSpc>
                <a:spcPct val="200000"/>
              </a:lnSpc>
              <a:buFont typeface="Wingdings" pitchFamily="2" charset="2"/>
              <a:buChar char="ü"/>
            </a:pPr>
            <a:r>
              <a:rPr lang="zh-TW" altLang="en-US" sz="240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  <a:cs typeface="Arial" charset="0"/>
              </a:rPr>
              <a:t>   澳門博彩業收入</a:t>
            </a:r>
            <a:r>
              <a:rPr lang="zh-CN" altLang="en-US" sz="240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  <a:cs typeface="Arial" charset="0"/>
              </a:rPr>
              <a:t>不確定</a:t>
            </a:r>
            <a:r>
              <a:rPr lang="zh-TW" altLang="en-US" sz="240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  <a:cs typeface="Arial" charset="0"/>
              </a:rPr>
              <a:t>，經濟發展放緩</a:t>
            </a:r>
            <a:endParaRPr lang="en-US" altLang="zh-CN" sz="2400" b="1" dirty="0" smtClean="0">
              <a:solidFill>
                <a:srgbClr val="002060"/>
              </a:solidFill>
              <a:latin typeface="標楷體" pitchFamily="65" charset="-120"/>
              <a:ea typeface="標楷體" pitchFamily="65" charset="-120"/>
              <a:cs typeface="Arial" charset="0"/>
            </a:endParaRPr>
          </a:p>
          <a:p>
            <a:pPr algn="l" eaLnBrk="0" hangingPunct="0">
              <a:lnSpc>
                <a:spcPct val="200000"/>
              </a:lnSpc>
              <a:buFont typeface="Wingdings" pitchFamily="2" charset="2"/>
              <a:buChar char="ü"/>
            </a:pPr>
            <a:r>
              <a:rPr lang="zh-TW" altLang="en-US" sz="240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  <a:cs typeface="Arial" charset="0"/>
              </a:rPr>
              <a:t>   監管部門對金融機構的</a:t>
            </a:r>
            <a:r>
              <a:rPr lang="zh-CN" altLang="en-US" sz="240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  <a:cs typeface="Arial" charset="0"/>
              </a:rPr>
              <a:t>監管</a:t>
            </a:r>
            <a:r>
              <a:rPr lang="zh-TW" altLang="en-US" sz="240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  <a:cs typeface="Arial" charset="0"/>
              </a:rPr>
              <a:t>更</a:t>
            </a:r>
            <a:r>
              <a:rPr lang="zh-CN" altLang="en-US" sz="240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  <a:cs typeface="Arial" charset="0"/>
              </a:rPr>
              <a:t>加嚴格</a:t>
            </a:r>
          </a:p>
          <a:p>
            <a:pPr algn="l" eaLnBrk="0" hangingPunct="0">
              <a:lnSpc>
                <a:spcPct val="200000"/>
              </a:lnSpc>
              <a:buFont typeface="Wingdings" pitchFamily="2" charset="2"/>
              <a:buChar char="ü"/>
            </a:pPr>
            <a:r>
              <a:rPr lang="zh-TW" altLang="en-US" sz="240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  <a:cs typeface="Arial" charset="0"/>
              </a:rPr>
              <a:t>   澳門地方小</a:t>
            </a:r>
            <a:r>
              <a:rPr lang="zh-CN" altLang="en-US" sz="240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  <a:cs typeface="Arial" charset="0"/>
              </a:rPr>
              <a:t>人口少</a:t>
            </a:r>
            <a:r>
              <a:rPr lang="zh-TW" altLang="en-US" sz="240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  <a:cs typeface="Arial" charset="0"/>
              </a:rPr>
              <a:t>，業務</a:t>
            </a:r>
            <a:r>
              <a:rPr lang="zh-CN" altLang="en-US" sz="240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  <a:cs typeface="Arial" charset="0"/>
              </a:rPr>
              <a:t>總量有限</a:t>
            </a:r>
            <a:endParaRPr lang="en-US" altLang="zh-CN" sz="2400" b="1" dirty="0" smtClean="0">
              <a:solidFill>
                <a:srgbClr val="002060"/>
              </a:solidFill>
              <a:latin typeface="標楷體" pitchFamily="65" charset="-120"/>
              <a:ea typeface="標楷體" pitchFamily="65" charset="-120"/>
              <a:cs typeface="Arial" charset="0"/>
            </a:endParaRPr>
          </a:p>
          <a:p>
            <a:pPr algn="l" eaLnBrk="0" hangingPunct="0">
              <a:lnSpc>
                <a:spcPct val="200000"/>
              </a:lnSpc>
              <a:buFont typeface="Wingdings" pitchFamily="2" charset="2"/>
              <a:buChar char="ü"/>
            </a:pPr>
            <a:r>
              <a:rPr lang="zh-TW" altLang="en-US" sz="240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  <a:cs typeface="Arial" charset="0"/>
              </a:rPr>
              <a:t>   人力競爭問題隨經濟發展愈加激烈</a:t>
            </a:r>
            <a:endParaRPr lang="zh-CN" altLang="en-US" sz="2400" b="1" dirty="0" smtClean="0">
              <a:solidFill>
                <a:srgbClr val="002060"/>
              </a:solidFill>
              <a:latin typeface="標楷體" pitchFamily="65" charset="-120"/>
              <a:ea typeface="標楷體" pitchFamily="65" charset="-120"/>
              <a:cs typeface="Arial" charset="0"/>
            </a:endParaRPr>
          </a:p>
        </p:txBody>
      </p:sp>
      <p:pic>
        <p:nvPicPr>
          <p:cNvPr id="29" name="圖片 28" descr="13687_145809086155_2.jpg"/>
          <p:cNvPicPr>
            <a:picLocks noChangeAspect="1"/>
          </p:cNvPicPr>
          <p:nvPr/>
        </p:nvPicPr>
        <p:blipFill>
          <a:blip r:embed="rId3" cstate="print">
            <a:lum bright="20000"/>
          </a:blip>
          <a:srcRect l="6939" t="7275" r="4247" b="15286"/>
          <a:stretch>
            <a:fillRect/>
          </a:stretch>
        </p:blipFill>
        <p:spPr>
          <a:xfrm>
            <a:off x="71438" y="5643602"/>
            <a:ext cx="1643042" cy="12858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0" name="文字方塊 29"/>
          <p:cNvSpPr txBox="1"/>
          <p:nvPr/>
        </p:nvSpPr>
        <p:spPr>
          <a:xfrm>
            <a:off x="0" y="428604"/>
            <a:ext cx="5572132" cy="523220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>
              <a:defRPr/>
            </a:pPr>
            <a:r>
              <a:rPr lang="zh-TW" altLang="en-US" sz="2800" b="1" smtClean="0">
                <a:solidFill>
                  <a:srgbClr val="FFFFFF"/>
                </a:solidFill>
                <a:latin typeface="SimHei" pitchFamily="2" charset="-122"/>
                <a:ea typeface="SimHei" pitchFamily="2" charset="-122"/>
              </a:rPr>
              <a:t>（六）壽險公司未來幾年發展挑戰</a:t>
            </a:r>
            <a:endParaRPr lang="en-US" altLang="zh-CN" sz="2800" b="1" dirty="0" smtClean="0">
              <a:solidFill>
                <a:srgbClr val="FFFFFF"/>
              </a:solidFill>
              <a:latin typeface="SimHei" pitchFamily="2" charset="-122"/>
              <a:ea typeface="SimHei" pitchFamily="2" charset="-122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4143372" y="6357958"/>
            <a:ext cx="1143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rgbClr val="00206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-20-</a:t>
            </a:r>
            <a:endParaRPr lang="zh-TW" altLang="en-US" sz="1400" dirty="0">
              <a:solidFill>
                <a:srgbClr val="002060"/>
              </a:solidFill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字方塊 26"/>
          <p:cNvSpPr txBox="1"/>
          <p:nvPr/>
        </p:nvSpPr>
        <p:spPr>
          <a:xfrm>
            <a:off x="0" y="405450"/>
            <a:ext cx="6429388" cy="523220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>
              <a:defRPr/>
            </a:pPr>
            <a:r>
              <a:rPr lang="zh-TW" altLang="en-US" sz="2800" b="1" smtClean="0">
                <a:solidFill>
                  <a:srgbClr val="FFFFFF"/>
                </a:solidFill>
                <a:latin typeface="SimHei" pitchFamily="2" charset="-122"/>
                <a:ea typeface="SimHei" pitchFamily="2" charset="-122"/>
              </a:rPr>
              <a:t>（七）銀行代理壽險未來幾年發展思考</a:t>
            </a:r>
            <a:endParaRPr lang="en-US" altLang="zh-CN" sz="2800" b="1" dirty="0" smtClean="0">
              <a:solidFill>
                <a:srgbClr val="FFFFFF"/>
              </a:solidFill>
              <a:latin typeface="SimHei" pitchFamily="2" charset="-122"/>
              <a:ea typeface="SimHei" pitchFamily="2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4363449" y="3244334"/>
            <a:ext cx="4171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rgbClr val="FFFFFF"/>
                </a:solidFill>
                <a:latin typeface="SimHei" pitchFamily="2" charset="-122"/>
                <a:ea typeface="SimHei" pitchFamily="2" charset="-122"/>
              </a:rPr>
              <a:t>—</a:t>
            </a:r>
            <a:endParaRPr lang="zh-TW" altLang="en-US" dirty="0"/>
          </a:p>
        </p:txBody>
      </p:sp>
      <p:pic>
        <p:nvPicPr>
          <p:cNvPr id="29" name="圖片 28" descr="13687_145809086155_2.jpg"/>
          <p:cNvPicPr>
            <a:picLocks noChangeAspect="1"/>
          </p:cNvPicPr>
          <p:nvPr/>
        </p:nvPicPr>
        <p:blipFill>
          <a:blip r:embed="rId3" cstate="print">
            <a:lum bright="20000"/>
          </a:blip>
          <a:srcRect l="6939" t="7275" r="4247" b="15286"/>
          <a:stretch>
            <a:fillRect/>
          </a:stretch>
        </p:blipFill>
        <p:spPr>
          <a:xfrm>
            <a:off x="71438" y="5643602"/>
            <a:ext cx="1643042" cy="12858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文字方塊 7"/>
          <p:cNvSpPr txBox="1"/>
          <p:nvPr/>
        </p:nvSpPr>
        <p:spPr>
          <a:xfrm>
            <a:off x="2857456" y="1714488"/>
            <a:ext cx="628654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200000"/>
              </a:lnSpc>
              <a:buFont typeface="Wingdings" pitchFamily="2" charset="2"/>
              <a:buChar char="p"/>
            </a:pPr>
            <a:r>
              <a:rPr lang="zh-TW" altLang="en-US" sz="240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  加強與銀行多元化的深度合作；</a:t>
            </a:r>
            <a:endParaRPr lang="en-US" altLang="zh-CN" sz="2400" b="1" dirty="0" smtClean="0">
              <a:solidFill>
                <a:srgbClr val="002060"/>
              </a:solidFill>
              <a:latin typeface="標楷體" pitchFamily="65" charset="-120"/>
              <a:ea typeface="標楷體" pitchFamily="65" charset="-120"/>
            </a:endParaRPr>
          </a:p>
          <a:p>
            <a:pPr algn="l">
              <a:lnSpc>
                <a:spcPct val="200000"/>
              </a:lnSpc>
              <a:buFont typeface="Wingdings" pitchFamily="2" charset="2"/>
              <a:buChar char="p"/>
            </a:pPr>
            <a:r>
              <a:rPr lang="zh-TW" altLang="en-US" sz="240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  加強產品創新、銷售創新、服務創新；</a:t>
            </a:r>
            <a:endParaRPr lang="en-US" altLang="zh-CN" sz="2400" b="1" dirty="0" smtClean="0">
              <a:solidFill>
                <a:srgbClr val="002060"/>
              </a:solidFill>
              <a:latin typeface="標楷體" pitchFamily="65" charset="-120"/>
              <a:ea typeface="標楷體" pitchFamily="65" charset="-120"/>
            </a:endParaRPr>
          </a:p>
          <a:p>
            <a:pPr algn="l">
              <a:lnSpc>
                <a:spcPct val="200000"/>
              </a:lnSpc>
              <a:buFont typeface="Wingdings" pitchFamily="2" charset="2"/>
              <a:buChar char="p"/>
            </a:pPr>
            <a:r>
              <a:rPr lang="zh-TW" altLang="en-US" sz="240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  加強風險管控、合規經營；</a:t>
            </a:r>
            <a:endParaRPr lang="en-US" altLang="zh-CN" sz="2400" b="1" dirty="0" smtClean="0">
              <a:solidFill>
                <a:srgbClr val="002060"/>
              </a:solidFill>
              <a:latin typeface="標楷體" pitchFamily="65" charset="-120"/>
              <a:ea typeface="標楷體" pitchFamily="65" charset="-120"/>
            </a:endParaRPr>
          </a:p>
          <a:p>
            <a:pPr algn="l">
              <a:lnSpc>
                <a:spcPct val="200000"/>
              </a:lnSpc>
              <a:buFont typeface="Wingdings" pitchFamily="2" charset="2"/>
              <a:buChar char="p"/>
            </a:pPr>
            <a:r>
              <a:rPr lang="zh-TW" altLang="en-US" sz="240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  加強人才隊伍的建設。</a:t>
            </a:r>
            <a:endParaRPr lang="en-US" altLang="zh-CN" sz="2400" b="1" dirty="0" smtClean="0">
              <a:solidFill>
                <a:srgbClr val="00206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4143372" y="6357958"/>
            <a:ext cx="1143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rgbClr val="00206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-21-</a:t>
            </a:r>
            <a:endParaRPr lang="zh-TW" altLang="en-US" sz="1400" dirty="0">
              <a:solidFill>
                <a:srgbClr val="002060"/>
              </a:solidFill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</p:txBody>
      </p:sp>
      <p:sp>
        <p:nvSpPr>
          <p:cNvPr id="7" name="AutoShape 8"/>
          <p:cNvSpPr>
            <a:spLocks noChangeArrowheads="1"/>
          </p:cNvSpPr>
          <p:nvPr/>
        </p:nvSpPr>
        <p:spPr bwMode="gray">
          <a:xfrm>
            <a:off x="714348" y="2643182"/>
            <a:ext cx="1614481" cy="1314448"/>
          </a:xfrm>
          <a:prstGeom prst="roundRect">
            <a:avLst>
              <a:gd name="adj" fmla="val 12699"/>
            </a:avLst>
          </a:prstGeom>
          <a:solidFill>
            <a:schemeClr val="accent4">
              <a:lumMod val="40000"/>
              <a:lumOff val="60000"/>
            </a:schemeClr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思考</a:t>
            </a:r>
            <a:endParaRPr lang="zh-TW" altLang="en-US" sz="3200" b="1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圖片 28" descr="13687_145809086155_2.jpg"/>
          <p:cNvPicPr>
            <a:picLocks noChangeAspect="1"/>
          </p:cNvPicPr>
          <p:nvPr/>
        </p:nvPicPr>
        <p:blipFill>
          <a:blip r:embed="rId3" cstate="print">
            <a:lum bright="20000"/>
          </a:blip>
          <a:srcRect l="6939" t="7275" r="4247" b="15286"/>
          <a:stretch>
            <a:fillRect/>
          </a:stretch>
        </p:blipFill>
        <p:spPr>
          <a:xfrm>
            <a:off x="71438" y="5643602"/>
            <a:ext cx="1643042" cy="12858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文字方塊 4"/>
          <p:cNvSpPr txBox="1"/>
          <p:nvPr/>
        </p:nvSpPr>
        <p:spPr>
          <a:xfrm>
            <a:off x="2428860" y="2571744"/>
            <a:ext cx="47863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6600" b="1" i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謝謝各位！</a:t>
            </a:r>
            <a:endParaRPr lang="en-US" altLang="zh-CN" sz="6600" b="1" i="1" dirty="0" smtClean="0">
              <a:solidFill>
                <a:srgbClr val="002060"/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574TGp_natural_light">
  <a:themeElements>
    <a:clrScheme name="Default Design 2">
      <a:dk1>
        <a:srgbClr val="808080"/>
      </a:dk1>
      <a:lt1>
        <a:srgbClr val="9BD3E5"/>
      </a:lt1>
      <a:dk2>
        <a:srgbClr val="357DA9"/>
      </a:dk2>
      <a:lt2>
        <a:srgbClr val="101C56"/>
      </a:lt2>
      <a:accent1>
        <a:srgbClr val="58BECC"/>
      </a:accent1>
      <a:accent2>
        <a:srgbClr val="8A5BDF"/>
      </a:accent2>
      <a:accent3>
        <a:srgbClr val="AEBFD1"/>
      </a:accent3>
      <a:accent4>
        <a:srgbClr val="84B4C3"/>
      </a:accent4>
      <a:accent5>
        <a:srgbClr val="B4DBE2"/>
      </a:accent5>
      <a:accent6>
        <a:srgbClr val="7D52CA"/>
      </a:accent6>
      <a:hlink>
        <a:srgbClr val="6ECC4C"/>
      </a:hlink>
      <a:folHlink>
        <a:srgbClr val="DD693B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1">
          <a:blip xmlns:r="http://schemas.openxmlformats.org/officeDocument/2006/relationships" r:embed="rId1"/>
          <a:srcRect/>
          <a:stretch>
            <a:fillRect/>
          </a:stretch>
        </a:blip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1">
          <a:blip xmlns:r="http://schemas.openxmlformats.org/officeDocument/2006/relationships" r:embed="rId1"/>
          <a:srcRect/>
          <a:stretch>
            <a:fillRect/>
          </a:stretch>
        </a:blip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808080"/>
        </a:dk1>
        <a:lt1>
          <a:srgbClr val="EADCC0"/>
        </a:lt1>
        <a:dk2>
          <a:srgbClr val="F97407"/>
        </a:dk2>
        <a:lt2>
          <a:srgbClr val="E65D00"/>
        </a:lt2>
        <a:accent1>
          <a:srgbClr val="FBCF2D"/>
        </a:accent1>
        <a:accent2>
          <a:srgbClr val="5C8CDA"/>
        </a:accent2>
        <a:accent3>
          <a:srgbClr val="FBBCAA"/>
        </a:accent3>
        <a:accent4>
          <a:srgbClr val="C8BCA4"/>
        </a:accent4>
        <a:accent5>
          <a:srgbClr val="FDE4AD"/>
        </a:accent5>
        <a:accent6>
          <a:srgbClr val="537EC5"/>
        </a:accent6>
        <a:hlink>
          <a:srgbClr val="87D242"/>
        </a:hlink>
        <a:folHlink>
          <a:srgbClr val="DA647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808080"/>
        </a:dk1>
        <a:lt1>
          <a:srgbClr val="9BD3E5"/>
        </a:lt1>
        <a:dk2>
          <a:srgbClr val="357DA9"/>
        </a:dk2>
        <a:lt2>
          <a:srgbClr val="101C56"/>
        </a:lt2>
        <a:accent1>
          <a:srgbClr val="58BECC"/>
        </a:accent1>
        <a:accent2>
          <a:srgbClr val="8A5BDF"/>
        </a:accent2>
        <a:accent3>
          <a:srgbClr val="AEBFD1"/>
        </a:accent3>
        <a:accent4>
          <a:srgbClr val="84B4C3"/>
        </a:accent4>
        <a:accent5>
          <a:srgbClr val="B4DBE2"/>
        </a:accent5>
        <a:accent6>
          <a:srgbClr val="7D52CA"/>
        </a:accent6>
        <a:hlink>
          <a:srgbClr val="6ECC4C"/>
        </a:hlink>
        <a:folHlink>
          <a:srgbClr val="DD693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808080"/>
        </a:dk1>
        <a:lt1>
          <a:srgbClr val="DDE89A"/>
        </a:lt1>
        <a:dk2>
          <a:srgbClr val="329A2A"/>
        </a:dk2>
        <a:lt2>
          <a:srgbClr val="185E25"/>
        </a:lt2>
        <a:accent1>
          <a:srgbClr val="80CB35"/>
        </a:accent1>
        <a:accent2>
          <a:srgbClr val="518CD3"/>
        </a:accent2>
        <a:accent3>
          <a:srgbClr val="ADCAAC"/>
        </a:accent3>
        <a:accent4>
          <a:srgbClr val="BDC683"/>
        </a:accent4>
        <a:accent5>
          <a:srgbClr val="C0E2AE"/>
        </a:accent5>
        <a:accent6>
          <a:srgbClr val="497EBF"/>
        </a:accent6>
        <a:hlink>
          <a:srgbClr val="E15D7C"/>
        </a:hlink>
        <a:folHlink>
          <a:srgbClr val="DB9153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574TGp_natural_light</Template>
  <TotalTime>592</TotalTime>
  <Words>1551</Words>
  <Application>Microsoft Office PowerPoint</Application>
  <PresentationFormat>如螢幕大小 (4:3)</PresentationFormat>
  <Paragraphs>436</Paragraphs>
  <Slides>23</Slides>
  <Notes>23</Notes>
  <HiddenSlides>0</HiddenSlides>
  <MMClips>0</MMClips>
  <ScaleCrop>false</ScaleCrop>
  <HeadingPairs>
    <vt:vector size="6" baseType="variant">
      <vt:variant>
        <vt:lpstr>使用字型</vt:lpstr>
      </vt:variant>
      <vt:variant>
        <vt:i4>13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23</vt:i4>
      </vt:variant>
    </vt:vector>
  </HeadingPairs>
  <TitlesOfParts>
    <vt:vector size="37" baseType="lpstr">
      <vt:lpstr>Arial Unicode MS</vt:lpstr>
      <vt:lpstr>FangSong</vt:lpstr>
      <vt:lpstr>FZShuSong-Z01T</vt:lpstr>
      <vt:lpstr>SimHei</vt:lpstr>
      <vt:lpstr>宋体</vt:lpstr>
      <vt:lpstr>宋体</vt:lpstr>
      <vt:lpstr>新細明體</vt:lpstr>
      <vt:lpstr>標楷體</vt:lpstr>
      <vt:lpstr>Arial</vt:lpstr>
      <vt:lpstr>Arial Black</vt:lpstr>
      <vt:lpstr>Calibri</vt:lpstr>
      <vt:lpstr>Times New Roman</vt:lpstr>
      <vt:lpstr>Wingdings</vt:lpstr>
      <vt:lpstr>574TGp_natural_light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user1</dc:creator>
  <cp:lastModifiedBy>TracyChen</cp:lastModifiedBy>
  <cp:revision>66</cp:revision>
  <cp:lastPrinted>2014-09-11T02:36:52Z</cp:lastPrinted>
  <dcterms:created xsi:type="dcterms:W3CDTF">2014-09-02T03:06:40Z</dcterms:created>
  <dcterms:modified xsi:type="dcterms:W3CDTF">2014-09-11T02:36:54Z</dcterms:modified>
</cp:coreProperties>
</file>