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22"/>
  </p:notesMasterIdLst>
  <p:sldIdLst>
    <p:sldId id="270" r:id="rId3"/>
    <p:sldId id="273" r:id="rId4"/>
    <p:sldId id="271" r:id="rId5"/>
    <p:sldId id="285" r:id="rId6"/>
    <p:sldId id="278" r:id="rId7"/>
    <p:sldId id="268" r:id="rId8"/>
    <p:sldId id="274" r:id="rId9"/>
    <p:sldId id="266" r:id="rId10"/>
    <p:sldId id="258" r:id="rId11"/>
    <p:sldId id="269" r:id="rId12"/>
    <p:sldId id="281" r:id="rId13"/>
    <p:sldId id="265" r:id="rId14"/>
    <p:sldId id="282" r:id="rId15"/>
    <p:sldId id="264" r:id="rId16"/>
    <p:sldId id="280" r:id="rId17"/>
    <p:sldId id="275" r:id="rId18"/>
    <p:sldId id="259" r:id="rId19"/>
    <p:sldId id="267" r:id="rId20"/>
    <p:sldId id="276" r:id="rId21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1" autoAdjust="0"/>
    <p:restoredTop sz="76704" autoAdjust="0"/>
  </p:normalViewPr>
  <p:slideViewPr>
    <p:cSldViewPr>
      <p:cViewPr varScale="1">
        <p:scale>
          <a:sx n="88" d="100"/>
          <a:sy n="88" d="100"/>
        </p:scale>
        <p:origin x="22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zh-TW" altLang="en-US" dirty="0" smtClean="0"/>
              <a:t>各地區的銀保佔比</a:t>
            </a:r>
            <a:r>
              <a:rPr lang="zh-TW" altLang="en-US" baseline="0" dirty="0" smtClean="0"/>
              <a:t> </a:t>
            </a:r>
            <a:r>
              <a:rPr lang="en-US" altLang="en-US" dirty="0" smtClean="0"/>
              <a:t>(</a:t>
            </a:r>
            <a:r>
              <a:rPr lang="en-US" altLang="en-US" dirty="0"/>
              <a:t>2012)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% of life premiums from bancassurance channel (2012)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Calibri" panose="020F0502020204030204" pitchFamily="34" charset="0"/>
                  </a:defRPr>
                </a:pPr>
                <a:endParaRPr lang="zh-H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工作表1!$A$2:$A$10</c:f>
              <c:strCache>
                <c:ptCount val="9"/>
                <c:pt idx="0">
                  <c:v>韓國</c:v>
                </c:pt>
                <c:pt idx="1">
                  <c:v>台灣</c:v>
                </c:pt>
                <c:pt idx="2">
                  <c:v>泰國</c:v>
                </c:pt>
                <c:pt idx="3">
                  <c:v>香港</c:v>
                </c:pt>
                <c:pt idx="4">
                  <c:v>印尼</c:v>
                </c:pt>
                <c:pt idx="5">
                  <c:v>中國</c:v>
                </c:pt>
                <c:pt idx="6">
                  <c:v>新加坡</c:v>
                </c:pt>
                <c:pt idx="7">
                  <c:v>馬來西亞</c:v>
                </c:pt>
                <c:pt idx="8">
                  <c:v>印度</c:v>
                </c:pt>
              </c:strCache>
            </c:strRef>
          </c:cat>
          <c:val>
            <c:numRef>
              <c:f>工作表1!$B$2:$B$10</c:f>
              <c:numCache>
                <c:formatCode>0%</c:formatCode>
                <c:ptCount val="9"/>
                <c:pt idx="0">
                  <c:v>0.74</c:v>
                </c:pt>
                <c:pt idx="1">
                  <c:v>0.55000000000000004</c:v>
                </c:pt>
                <c:pt idx="2">
                  <c:v>0.54</c:v>
                </c:pt>
                <c:pt idx="3">
                  <c:v>0.54</c:v>
                </c:pt>
                <c:pt idx="4">
                  <c:v>0.51</c:v>
                </c:pt>
                <c:pt idx="5">
                  <c:v>0.41</c:v>
                </c:pt>
                <c:pt idx="6">
                  <c:v>0.35</c:v>
                </c:pt>
                <c:pt idx="7">
                  <c:v>0.31</c:v>
                </c:pt>
                <c:pt idx="8">
                  <c:v>0.16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4119448"/>
        <c:axId val="104119056"/>
      </c:barChart>
      <c:catAx>
        <c:axId val="104119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4119056"/>
        <c:crosses val="autoZero"/>
        <c:auto val="1"/>
        <c:lblAlgn val="ctr"/>
        <c:lblOffset val="100"/>
        <c:noMultiLvlLbl val="0"/>
      </c:catAx>
      <c:valAx>
        <c:axId val="10411905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anose="020F0502020204030204" pitchFamily="34" charset="0"/>
              </a:defRPr>
            </a:pPr>
            <a:endParaRPr lang="zh-HK"/>
          </a:p>
        </c:txPr>
        <c:crossAx val="104119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HK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工作表1!$B$9</c:f>
              <c:strCache>
                <c:ptCount val="1"/>
                <c:pt idx="0">
                  <c:v>Bancassurance </c:v>
                </c:pt>
              </c:strCache>
            </c:strRef>
          </c:tx>
          <c:marker>
            <c:symbol val="none"/>
          </c:marker>
          <c:cat>
            <c:strRef>
              <c:f>工作表1!$C$1:$P$1</c:f>
              <c:strCach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strCache>
            </c:strRef>
          </c:cat>
          <c:val>
            <c:numRef>
              <c:f>工作表1!$C$9:$P$9</c:f>
              <c:numCache>
                <c:formatCode>0.00%</c:formatCode>
                <c:ptCount val="14"/>
                <c:pt idx="0">
                  <c:v>5.5099999999999996E-2</c:v>
                </c:pt>
                <c:pt idx="1">
                  <c:v>0.10255377891382268</c:v>
                </c:pt>
                <c:pt idx="2">
                  <c:v>9.3014783388363054E-2</c:v>
                </c:pt>
                <c:pt idx="3">
                  <c:v>0.19705505875633891</c:v>
                </c:pt>
                <c:pt idx="4">
                  <c:v>0.24647058036819283</c:v>
                </c:pt>
                <c:pt idx="5">
                  <c:v>0.24914505665933906</c:v>
                </c:pt>
                <c:pt idx="6">
                  <c:v>0.23376957456692374</c:v>
                </c:pt>
                <c:pt idx="7">
                  <c:v>0.22105680733021371</c:v>
                </c:pt>
                <c:pt idx="8">
                  <c:v>0.41484718640421281</c:v>
                </c:pt>
                <c:pt idx="9">
                  <c:v>0.49982602372343965</c:v>
                </c:pt>
                <c:pt idx="10">
                  <c:v>0.58307254311704404</c:v>
                </c:pt>
                <c:pt idx="11">
                  <c:v>0.59460802006693336</c:v>
                </c:pt>
                <c:pt idx="12">
                  <c:v>0.61256164725192686</c:v>
                </c:pt>
                <c:pt idx="13">
                  <c:v>0.61050486816416882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228784"/>
        <c:axId val="104228392"/>
      </c:lineChart>
      <c:catAx>
        <c:axId val="104228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4228392"/>
        <c:crosses val="autoZero"/>
        <c:auto val="1"/>
        <c:lblAlgn val="ctr"/>
        <c:lblOffset val="100"/>
        <c:noMultiLvlLbl val="0"/>
      </c:catAx>
      <c:valAx>
        <c:axId val="104228392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0422878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B47608-8CD7-4A72-8405-25C8783056E4}" type="datetimeFigureOut">
              <a:rPr lang="zh-HK" altLang="en-US" smtClean="0"/>
              <a:t>19/9/2014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4257E-306D-425B-A83F-9C0C6814080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10067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4257E-306D-425B-A83F-9C0C6814080C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54847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4257E-306D-425B-A83F-9C0C6814080C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86551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 smtClean="0">
              <a:latin typeface="+mn-ea"/>
              <a:ea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8285A-1E45-45C8-A62C-B28988492E4C}" type="slidenum">
              <a:rPr lang="zh-TW" altLang="en-US" smtClean="0"/>
              <a:pPr/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87094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endParaRPr lang="en-US" altLang="zh-TW" sz="12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4257E-306D-425B-A83F-9C0C6814080C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31813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4257E-306D-425B-A83F-9C0C6814080C}" type="slidenum">
              <a:rPr lang="zh-HK" altLang="en-US" smtClean="0"/>
              <a:t>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61165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>
              <a:solidFill>
                <a:schemeClr val="accent2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4257E-306D-425B-A83F-9C0C6814080C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03441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4257E-306D-425B-A83F-9C0C6814080C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71245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sz="1200" b="0" dirty="0" smtClean="0">
              <a:solidFill>
                <a:srgbClr val="4D4D4D"/>
              </a:solidFill>
              <a:latin typeface="新細明體" charset="-120"/>
              <a:cs typeface="Arial" charset="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8285A-1E45-45C8-A62C-B28988492E4C}" type="slidenum">
              <a:rPr lang="zh-TW" altLang="en-US" smtClean="0">
                <a:solidFill>
                  <a:prstClr val="black"/>
                </a:solidFill>
              </a:rPr>
              <a:pPr/>
              <a:t>8</a:t>
            </a:fld>
            <a:endParaRPr lang="en-US" altLang="zh-TW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233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fld id="{8A75928E-F121-43B4-B4F1-43D61E1F13AE}" type="slidenum">
              <a:rPr lang="zh-TW" altLang="en-US" b="0"/>
              <a:pPr eaLnBrk="1" hangingPunct="1"/>
              <a:t>9</a:t>
            </a:fld>
            <a:endParaRPr lang="en-US" altLang="zh-TW" b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zh-TW" b="1" dirty="0" smtClean="0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3877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None/>
            </a:pPr>
            <a:endParaRPr lang="zh-TW" altLang="en-US" sz="1200" dirty="0">
              <a:latin typeface="新細明體" panose="02020500000000000000" pitchFamily="18" charset="-120"/>
              <a:ea typeface="新細明體" panose="02020500000000000000" pitchFamily="18" charset="-120"/>
              <a:cs typeface="Arial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4257E-306D-425B-A83F-9C0C6814080C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77219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HK" altLang="en-US" b="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4257E-306D-425B-A83F-9C0C6814080C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240447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46364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4257E-306D-425B-A83F-9C0C6814080C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26842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fld id="{B05783C4-99BF-471F-8C26-B36482857ECE}" type="slidenum">
              <a:rPr lang="zh-TW" altLang="en-US" b="0"/>
              <a:pPr eaLnBrk="1" hangingPunct="1"/>
              <a:t>14</a:t>
            </a:fld>
            <a:endParaRPr lang="en-US" altLang="zh-TW" b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dirty="0" smtClean="0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88336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69247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4257E-306D-425B-A83F-9C0C6814080C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648012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623332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8285A-1E45-45C8-A62C-B28988492E4C}" type="slidenum">
              <a:rPr lang="zh-TW" altLang="en-US" smtClean="0">
                <a:solidFill>
                  <a:prstClr val="black"/>
                </a:solidFill>
              </a:rPr>
              <a:pPr/>
              <a:t>18</a:t>
            </a:fld>
            <a:endParaRPr lang="en-US" altLang="zh-TW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0271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4257E-306D-425B-A83F-9C0C6814080C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86903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9F466-FD3D-4D10-828E-95398EFBADD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38157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0C7C1-413B-43E5-A157-E572F6B41FC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323566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47F88-7863-434F-87F9-31C55BC0E28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557835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F8014-8172-45B3-B2EE-E78E3FB35E4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0882850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FEC4B-265D-414D-8C32-95A8486178A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559129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F92C1-C3B0-408E-92CF-A84B148ED52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1533631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91907-53FF-4882-B10D-DDF0A3A0C99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794693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08688-65BD-4D5A-B008-51A37A58F4D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149963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HK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BDE0C-90B9-40AF-8400-5ECD20E03B0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6600308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FB427-E6E3-4057-ACEF-8975E52BAE6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382357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400800" y="76200"/>
            <a:ext cx="2057400" cy="60198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228600" y="76200"/>
            <a:ext cx="6019800" cy="60198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899B7-0066-4E0D-864E-F57363222AE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5608230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228600" y="76200"/>
            <a:ext cx="8229600" cy="6019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11F99-CB49-4610-B5A1-7C90E0CF111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686468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48994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64549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253388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90600" y="1066800"/>
            <a:ext cx="3505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505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171889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892302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34173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3326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5435227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6301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465309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229350" y="381000"/>
            <a:ext cx="1924050" cy="54102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5619750" cy="54102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71626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BOC-towe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1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9" name="Group 8"/>
          <p:cNvGrpSpPr>
            <a:grpSpLocks/>
          </p:cNvGrpSpPr>
          <p:nvPr/>
        </p:nvGrpSpPr>
        <p:grpSpPr bwMode="auto">
          <a:xfrm>
            <a:off x="0" y="6738938"/>
            <a:ext cx="9144000" cy="119062"/>
            <a:chOff x="0" y="4245"/>
            <a:chExt cx="5760" cy="75"/>
          </a:xfrm>
        </p:grpSpPr>
        <p:sp>
          <p:nvSpPr>
            <p:cNvPr id="570372" name="Rectangle 9"/>
            <p:cNvSpPr>
              <a:spLocks noChangeArrowheads="1"/>
            </p:cNvSpPr>
            <p:nvPr userDrawn="1"/>
          </p:nvSpPr>
          <p:spPr bwMode="auto">
            <a:xfrm>
              <a:off x="0" y="4245"/>
              <a:ext cx="624" cy="75"/>
            </a:xfrm>
            <a:prstGeom prst="rect">
              <a:avLst/>
            </a:prstGeom>
            <a:solidFill>
              <a:srgbClr val="929A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r">
                <a:spcBef>
                  <a:spcPct val="50000"/>
                </a:spcBef>
                <a:defRPr/>
              </a:pPr>
              <a:endParaRPr kumimoji="1" lang="zh-HK" altLang="zh-HK" sz="2400" b="0" smtClean="0">
                <a:latin typeface="Times New Roman" pitchFamily="18" charset="0"/>
                <a:ea typeface="Arial Unicode MS" pitchFamily="34" charset="-120"/>
                <a:cs typeface="Arial Unicode MS" pitchFamily="34" charset="-120"/>
              </a:endParaRPr>
            </a:p>
          </p:txBody>
        </p:sp>
        <p:sp>
          <p:nvSpPr>
            <p:cNvPr id="570373" name="Rectangle 10"/>
            <p:cNvSpPr>
              <a:spLocks noChangeArrowheads="1"/>
            </p:cNvSpPr>
            <p:nvPr userDrawn="1"/>
          </p:nvSpPr>
          <p:spPr bwMode="auto">
            <a:xfrm>
              <a:off x="624" y="4245"/>
              <a:ext cx="5136" cy="75"/>
            </a:xfrm>
            <a:prstGeom prst="rect">
              <a:avLst/>
            </a:prstGeom>
            <a:solidFill>
              <a:srgbClr val="B5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r">
                <a:spcBef>
                  <a:spcPct val="50000"/>
                </a:spcBef>
                <a:defRPr/>
              </a:pPr>
              <a:endParaRPr kumimoji="1" lang="zh-HK" altLang="zh-HK" sz="2400" b="0" smtClean="0">
                <a:latin typeface="Times New Roman" pitchFamily="18" charset="0"/>
                <a:ea typeface="Arial Unicode MS" pitchFamily="34" charset="-120"/>
                <a:cs typeface="Arial Unicode MS" pitchFamily="34" charset="-120"/>
              </a:endParaRPr>
            </a:p>
          </p:txBody>
        </p:sp>
      </p:grp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762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57037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1" sz="1400" b="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6714DC-851A-4337-9CA4-D92C265FE35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  <p:pic>
        <p:nvPicPr>
          <p:cNvPr id="4103" name="Picture 5" descr="name0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6429375"/>
            <a:ext cx="11874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87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Arial" charset="0"/>
          <a:ea typeface="新細明體" pitchFamily="18" charset="-120"/>
          <a:cs typeface="Arial Unicode MS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Arial" charset="0"/>
          <a:ea typeface="新細明體" pitchFamily="18" charset="-120"/>
          <a:cs typeface="Arial Unicode MS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Arial" charset="0"/>
          <a:ea typeface="新細明體" pitchFamily="18" charset="-120"/>
          <a:cs typeface="Arial Unicode MS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Arial" charset="0"/>
          <a:ea typeface="新細明體" pitchFamily="18" charset="-120"/>
          <a:cs typeface="Arial Unicode MS" pitchFamily="34" charset="-12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Arial" charset="0"/>
          <a:ea typeface="新細明體" pitchFamily="18" charset="-120"/>
          <a:cs typeface="Arial Unicode MS" pitchFamily="34" charset="-12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Arial" charset="0"/>
          <a:ea typeface="新細明體" pitchFamily="18" charset="-120"/>
          <a:cs typeface="Arial Unicode MS" pitchFamily="34" charset="-12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Arial" charset="0"/>
          <a:ea typeface="新細明體" pitchFamily="18" charset="-120"/>
          <a:cs typeface="Arial Unicode MS" pitchFamily="34" charset="-12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Arial" charset="0"/>
          <a:ea typeface="新細明體" pitchFamily="18" charset="-120"/>
          <a:cs typeface="Arial Unicode MS" pitchFamily="34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11-Cover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75453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066800"/>
            <a:ext cx="71628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805570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600" b="1">
          <a:solidFill>
            <a:srgbClr val="B5002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600" b="1">
          <a:solidFill>
            <a:srgbClr val="B50029"/>
          </a:solidFill>
          <a:latin typeface="Arial" charset="0"/>
          <a:ea typeface="新細明體" charset="-12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600" b="1">
          <a:solidFill>
            <a:srgbClr val="B50029"/>
          </a:solidFill>
          <a:latin typeface="Arial" charset="0"/>
          <a:ea typeface="新細明體" charset="-12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600" b="1">
          <a:solidFill>
            <a:srgbClr val="B50029"/>
          </a:solidFill>
          <a:latin typeface="Arial" charset="0"/>
          <a:ea typeface="新細明體" charset="-12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600" b="1">
          <a:solidFill>
            <a:srgbClr val="B50029"/>
          </a:solidFill>
          <a:latin typeface="Arial" charset="0"/>
          <a:ea typeface="新細明體" charset="-12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2600" b="1">
          <a:solidFill>
            <a:srgbClr val="B50029"/>
          </a:solidFill>
          <a:latin typeface="Arial" charset="0"/>
          <a:ea typeface="新細明體" charset="-12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2600" b="1">
          <a:solidFill>
            <a:srgbClr val="B50029"/>
          </a:solidFill>
          <a:latin typeface="Arial" charset="0"/>
          <a:ea typeface="新細明體" charset="-12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2600" b="1">
          <a:solidFill>
            <a:srgbClr val="B50029"/>
          </a:solidFill>
          <a:latin typeface="Arial" charset="0"/>
          <a:ea typeface="新細明體" charset="-12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2600" b="1">
          <a:solidFill>
            <a:srgbClr val="B50029"/>
          </a:solidFill>
          <a:latin typeface="Arial" charset="0"/>
          <a:ea typeface="新細明體" charset="-12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75000"/>
        </a:spcBef>
        <a:spcAft>
          <a:spcPct val="0"/>
        </a:spcAft>
        <a:defRPr kumimoji="1" sz="2100" b="1">
          <a:solidFill>
            <a:srgbClr val="B50029"/>
          </a:solidFill>
          <a:latin typeface="+mn-lt"/>
          <a:ea typeface="+mn-ea"/>
          <a:cs typeface="+mn-cs"/>
        </a:defRPr>
      </a:lvl1pPr>
      <a:lvl2pPr marL="342900" indent="-228600" algn="l" rtl="0" eaLnBrk="0" fontAlgn="base" hangingPunct="0">
        <a:spcBef>
          <a:spcPct val="30000"/>
        </a:spcBef>
        <a:spcAft>
          <a:spcPct val="0"/>
        </a:spcAft>
        <a:buClr>
          <a:srgbClr val="B50029"/>
        </a:buClr>
        <a:buFont typeface="Arial Unicode MS" pitchFamily="34" charset="-120"/>
        <a:buChar char="●"/>
        <a:defRPr kumimoji="1" sz="1900" b="1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71450" algn="l" rtl="0" eaLnBrk="0" fontAlgn="base" hangingPunct="0">
        <a:spcBef>
          <a:spcPct val="30000"/>
        </a:spcBef>
        <a:spcAft>
          <a:spcPct val="0"/>
        </a:spcAft>
        <a:buClr>
          <a:srgbClr val="B50029"/>
        </a:buClr>
        <a:buFont typeface="Wingdings" pitchFamily="2" charset="2"/>
        <a:buChar char="Ø"/>
        <a:defRPr kumimoji="1" sz="1900" b="1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30000"/>
        </a:spcBef>
        <a:spcAft>
          <a:spcPct val="0"/>
        </a:spcAft>
        <a:buClr>
          <a:srgbClr val="B50029"/>
        </a:buClr>
        <a:buFont typeface="Arial" charset="0"/>
        <a:buChar char="–"/>
        <a:defRPr kumimoji="1" sz="1700" b="1">
          <a:solidFill>
            <a:schemeClr val="tx1"/>
          </a:solidFill>
          <a:latin typeface="+mn-lt"/>
          <a:ea typeface="+mn-ea"/>
          <a:cs typeface="+mn-cs"/>
        </a:defRPr>
      </a:lvl4pPr>
      <a:lvl5pPr marL="1314450" indent="-171450" algn="l" rtl="0" eaLnBrk="0" fontAlgn="base" hangingPunct="0">
        <a:spcBef>
          <a:spcPct val="30000"/>
        </a:spcBef>
        <a:spcAft>
          <a:spcPct val="0"/>
        </a:spcAft>
        <a:buClr>
          <a:srgbClr val="B50029"/>
        </a:buClr>
        <a:buFont typeface="Arial" charset="0"/>
        <a:buChar char="»"/>
        <a:defRPr kumimoji="1" sz="1700" b="1">
          <a:solidFill>
            <a:schemeClr val="tx1"/>
          </a:solidFill>
          <a:latin typeface="+mn-lt"/>
          <a:ea typeface="+mn-ea"/>
          <a:cs typeface="+mn-cs"/>
        </a:defRPr>
      </a:lvl5pPr>
      <a:lvl6pPr marL="1771650" indent="-171450" algn="l" rtl="0" eaLnBrk="0" fontAlgn="base" hangingPunct="0">
        <a:spcBef>
          <a:spcPct val="30000"/>
        </a:spcBef>
        <a:spcAft>
          <a:spcPct val="0"/>
        </a:spcAft>
        <a:buClr>
          <a:srgbClr val="B50029"/>
        </a:buClr>
        <a:buFont typeface="Arial" charset="0"/>
        <a:buChar char="»"/>
        <a:defRPr kumimoji="1" sz="1700" b="1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0" fontAlgn="base" hangingPunct="0">
        <a:spcBef>
          <a:spcPct val="30000"/>
        </a:spcBef>
        <a:spcAft>
          <a:spcPct val="0"/>
        </a:spcAft>
        <a:buClr>
          <a:srgbClr val="B50029"/>
        </a:buClr>
        <a:buFont typeface="Arial" charset="0"/>
        <a:buChar char="»"/>
        <a:defRPr kumimoji="1" sz="1700" b="1">
          <a:solidFill>
            <a:schemeClr val="tx1"/>
          </a:solidFill>
          <a:latin typeface="+mn-lt"/>
          <a:ea typeface="+mn-ea"/>
          <a:cs typeface="+mn-cs"/>
        </a:defRPr>
      </a:lvl7pPr>
      <a:lvl8pPr marL="2686050" indent="-171450" algn="l" rtl="0" eaLnBrk="0" fontAlgn="base" hangingPunct="0">
        <a:spcBef>
          <a:spcPct val="30000"/>
        </a:spcBef>
        <a:spcAft>
          <a:spcPct val="0"/>
        </a:spcAft>
        <a:buClr>
          <a:srgbClr val="B50029"/>
        </a:buClr>
        <a:buFont typeface="Arial" charset="0"/>
        <a:buChar char="»"/>
        <a:defRPr kumimoji="1" sz="1700" b="1">
          <a:solidFill>
            <a:schemeClr val="tx1"/>
          </a:solidFill>
          <a:latin typeface="+mn-lt"/>
          <a:ea typeface="+mn-ea"/>
          <a:cs typeface="+mn-cs"/>
        </a:defRPr>
      </a:lvl8pPr>
      <a:lvl9pPr marL="3143250" indent="-171450" algn="l" rtl="0" eaLnBrk="0" fontAlgn="base" hangingPunct="0">
        <a:spcBef>
          <a:spcPct val="30000"/>
        </a:spcBef>
        <a:spcAft>
          <a:spcPct val="0"/>
        </a:spcAft>
        <a:buClr>
          <a:srgbClr val="B50029"/>
        </a:buClr>
        <a:buFont typeface="Arial" charset="0"/>
        <a:buChar char="»"/>
        <a:defRPr kumimoji="1" sz="1700" b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___2.xls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oleObject" Target="../embeddings/Microsoft_Excel_97-2003____1.xls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___4.xls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png"/><Relationship Id="rId5" Type="http://schemas.openxmlformats.org/officeDocument/2006/relationships/oleObject" Target="../embeddings/Microsoft_Excel_97-2003____3.xls"/><Relationship Id="rId10" Type="http://schemas.openxmlformats.org/officeDocument/2006/relationships/chart" Target="../charts/chart2.xml"/><Relationship Id="rId4" Type="http://schemas.openxmlformats.org/officeDocument/2006/relationships/oleObject" Target="../embeddings/oleObject4.bin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563888" y="4077072"/>
            <a:ext cx="4208512" cy="694928"/>
          </a:xfrm>
        </p:spPr>
        <p:txBody>
          <a:bodyPr/>
          <a:lstStyle/>
          <a:p>
            <a:pPr algn="l"/>
            <a:r>
              <a:rPr lang="zh-TW" altLang="en-US" dirty="0" smtClean="0"/>
              <a:t>歐之珊 </a:t>
            </a:r>
            <a:r>
              <a:rPr lang="en-US" altLang="zh-TW" dirty="0" smtClean="0"/>
              <a:t>(</a:t>
            </a:r>
            <a:r>
              <a:rPr lang="zh-TW" altLang="en-US" dirty="0" smtClean="0"/>
              <a:t>中銀</a:t>
            </a:r>
            <a:r>
              <a:rPr lang="zh-TW" altLang="en-US" dirty="0"/>
              <a:t>集團</a:t>
            </a:r>
            <a:r>
              <a:rPr lang="zh-TW" altLang="en-US" dirty="0" smtClean="0"/>
              <a:t>人壽</a:t>
            </a:r>
            <a:r>
              <a:rPr lang="en-US" altLang="zh-TW" dirty="0" smtClean="0"/>
              <a:t>)</a:t>
            </a:r>
            <a:endParaRPr lang="zh-TW" altLang="en-US" dirty="0"/>
          </a:p>
          <a:p>
            <a:pPr algn="l"/>
            <a:endParaRPr lang="en-US" altLang="zh-HK" dirty="0" smtClean="0"/>
          </a:p>
          <a:p>
            <a:pPr algn="l"/>
            <a:endParaRPr lang="en-US" altLang="zh-HK" dirty="0" smtClean="0"/>
          </a:p>
        </p:txBody>
      </p:sp>
      <p:sp>
        <p:nvSpPr>
          <p:cNvPr id="4" name="Titre 1"/>
          <p:cNvSpPr>
            <a:spLocks noGrp="1"/>
          </p:cNvSpPr>
          <p:nvPr>
            <p:ph type="ctrTitle"/>
          </p:nvPr>
        </p:nvSpPr>
        <p:spPr bwMode="auto">
          <a:xfrm>
            <a:off x="3491880" y="1916832"/>
            <a:ext cx="5324128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 kumimoji="1"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algn="ctr">
              <a:defRPr kumimoji="1"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>
              <a:defRPr kumimoji="1"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>
              <a:defRPr kumimoji="1"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>
              <a:defRPr kumimoji="1"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l"/>
            <a:r>
              <a:rPr lang="zh-TW" altLang="en-US" sz="4000" b="1" dirty="0" smtClean="0">
                <a:solidFill>
                  <a:srgbClr val="C00000"/>
                </a:solidFill>
              </a:rPr>
              <a:t>銀行銷售壽險商品</a:t>
            </a:r>
            <a:r>
              <a:rPr lang="en-US" altLang="zh-TW" sz="4000" b="1" dirty="0" smtClean="0">
                <a:solidFill>
                  <a:srgbClr val="C00000"/>
                </a:solidFill>
              </a:rPr>
              <a:t/>
            </a:r>
            <a:br>
              <a:rPr lang="en-US" altLang="zh-TW" sz="4000" b="1" dirty="0" smtClean="0">
                <a:solidFill>
                  <a:srgbClr val="C00000"/>
                </a:solidFill>
              </a:rPr>
            </a:br>
            <a:r>
              <a:rPr lang="zh-TW" altLang="en-US" sz="4000" b="1" dirty="0" smtClean="0">
                <a:solidFill>
                  <a:srgbClr val="C00000"/>
                </a:solidFill>
              </a:rPr>
              <a:t>香港經驗分享</a:t>
            </a:r>
            <a:endParaRPr lang="en-US" altLang="zh-TW" sz="4000" dirty="0">
              <a:solidFill>
                <a:srgbClr val="C00000"/>
              </a:solidFill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4153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827584" y="458440"/>
            <a:ext cx="7545388" cy="522288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fr-CA" dirty="0">
                <a:solidFill>
                  <a:srgbClr val="262626"/>
                </a:solidFill>
              </a:rPr>
              <a:t>目錄</a:t>
            </a:r>
            <a:endParaRPr lang="zh-TW" altLang="en-US" dirty="0">
              <a:solidFill>
                <a:srgbClr val="262626"/>
              </a:solidFill>
            </a:endParaRPr>
          </a:p>
        </p:txBody>
      </p:sp>
      <p:graphicFrame>
        <p:nvGraphicFramePr>
          <p:cNvPr id="706796" name="Group 2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476606"/>
              </p:ext>
            </p:extLst>
          </p:nvPr>
        </p:nvGraphicFramePr>
        <p:xfrm>
          <a:off x="1475656" y="2354558"/>
          <a:ext cx="6696794" cy="1485901"/>
        </p:xfrm>
        <a:graphic>
          <a:graphicData uri="http://schemas.openxmlformats.org/drawingml/2006/table">
            <a:tbl>
              <a:tblPr/>
              <a:tblGrid>
                <a:gridCol w="1151175"/>
                <a:gridCol w="5545619"/>
              </a:tblGrid>
              <a:tr h="492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一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>
                        <a:alpha val="39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亞洲銀保市場的發展潛力</a:t>
                      </a:r>
                      <a:endParaRPr kumimoji="1" lang="en-US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新細明體" pitchFamily="18" charset="-120"/>
                        <a:ea typeface="新細明體" pitchFamily="18" charset="-120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>
                        <a:alpha val="39000"/>
                      </a:srgbClr>
                    </a:solidFill>
                  </a:tcPr>
                </a:tc>
              </a:tr>
              <a:tr h="496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二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zh-TW" alt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+mn-cs"/>
                        </a:rPr>
                        <a:t>香港發展銀保業務的經驗分享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三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與監管機構的溝通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1072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6496343" y="1205136"/>
            <a:ext cx="2341563" cy="5056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>
                    <a:alpha val="49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5200" tIns="298800" r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0000"/>
              </a:lnSpc>
              <a:spcBef>
                <a:spcPct val="100000"/>
              </a:spcBef>
            </a:pPr>
            <a:r>
              <a:rPr lang="zh-TW" altLang="en-US" sz="1800" b="1" dirty="0">
                <a:solidFill>
                  <a:srgbClr val="000000"/>
                </a:solidFill>
              </a:rPr>
              <a:t>亞洲區的人口規模日益增長，佔全球</a:t>
            </a:r>
            <a:r>
              <a:rPr lang="zh-TW" altLang="en-US" sz="1800" b="1" dirty="0" smtClean="0">
                <a:solidFill>
                  <a:srgbClr val="000000"/>
                </a:solidFill>
              </a:rPr>
              <a:t>比例</a:t>
            </a:r>
            <a:r>
              <a:rPr lang="en-US" altLang="zh-TW" sz="1800" b="1" dirty="0" smtClean="0">
                <a:solidFill>
                  <a:srgbClr val="000000"/>
                </a:solidFill>
              </a:rPr>
              <a:t>59.2%</a:t>
            </a:r>
            <a:endParaRPr lang="en-US" altLang="zh-TW" sz="1800" b="1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100000"/>
              </a:spcBef>
            </a:pPr>
            <a:endParaRPr lang="en-US" altLang="zh-TW" sz="1800" b="1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100000"/>
              </a:spcBef>
            </a:pPr>
            <a:endParaRPr lang="en-US" altLang="zh-TW" sz="1800" b="1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100000"/>
              </a:spcBef>
            </a:pPr>
            <a:r>
              <a:rPr lang="zh-TW" altLang="en-US" sz="1800" b="1" dirty="0">
                <a:solidFill>
                  <a:srgbClr val="000000"/>
                </a:solidFill>
              </a:rPr>
              <a:t>人口老齡化趨勢，將促使日後對 </a:t>
            </a:r>
            <a:r>
              <a:rPr lang="zh-TW" altLang="en-US" sz="1800" b="1" dirty="0">
                <a:solidFill>
                  <a:srgbClr val="FF0000"/>
                </a:solidFill>
              </a:rPr>
              <a:t>保險產品 </a:t>
            </a:r>
            <a:br>
              <a:rPr lang="zh-TW" altLang="en-US" sz="1800" b="1" dirty="0">
                <a:solidFill>
                  <a:srgbClr val="FF0000"/>
                </a:solidFill>
              </a:rPr>
            </a:br>
            <a:r>
              <a:rPr lang="en-US" altLang="zh-TW" sz="1800" b="1" dirty="0" smtClean="0">
                <a:solidFill>
                  <a:srgbClr val="FF0000"/>
                </a:solidFill>
              </a:rPr>
              <a:t>(</a:t>
            </a:r>
            <a:r>
              <a:rPr lang="zh-TW" altLang="en-US" sz="1800" b="1" dirty="0" smtClean="0">
                <a:solidFill>
                  <a:srgbClr val="FF0000"/>
                </a:solidFill>
              </a:rPr>
              <a:t>例如退休</a:t>
            </a:r>
            <a:r>
              <a:rPr lang="zh-TW" altLang="en-US" sz="1800" b="1" dirty="0">
                <a:solidFill>
                  <a:srgbClr val="FF0000"/>
                </a:solidFill>
              </a:rPr>
              <a:t>產品、投資產品，及醫療產品</a:t>
            </a:r>
            <a:r>
              <a:rPr lang="en-US" altLang="zh-TW" sz="1800" b="1" dirty="0">
                <a:solidFill>
                  <a:srgbClr val="FF0000"/>
                </a:solidFill>
              </a:rPr>
              <a:t>) </a:t>
            </a:r>
            <a:r>
              <a:rPr lang="zh-TW" altLang="en-US" sz="1800" b="1" dirty="0">
                <a:solidFill>
                  <a:srgbClr val="FF0000"/>
                </a:solidFill>
              </a:rPr>
              <a:t>的需求不斷上升</a:t>
            </a:r>
          </a:p>
          <a:p>
            <a:endParaRPr lang="zh-TW" altLang="en-US" sz="1800" b="1" dirty="0">
              <a:solidFill>
                <a:srgbClr val="3333CC"/>
              </a:solidFill>
            </a:endParaRPr>
          </a:p>
          <a:p>
            <a:endParaRPr lang="en-US" altLang="zh-TW" sz="1800" dirty="0">
              <a:solidFill>
                <a:srgbClr val="0000CC"/>
              </a:solidFill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827584" y="1151500"/>
            <a:ext cx="8114803" cy="2451133"/>
          </a:xfrm>
          <a:prstGeom prst="rect">
            <a:avLst/>
          </a:prstGeom>
          <a:noFill/>
          <a:ln w="254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kumimoji="1" lang="zh-TW" altLang="en-US" sz="1800">
              <a:solidFill>
                <a:srgbClr val="000000"/>
              </a:solidFill>
            </a:endParaRPr>
          </a:p>
        </p:txBody>
      </p:sp>
      <p:sp>
        <p:nvSpPr>
          <p:cNvPr id="6" name="投影片編號版面配置區 5"/>
          <p:cNvSpPr txBox="1">
            <a:spLocks noGrp="1"/>
          </p:cNvSpPr>
          <p:nvPr/>
        </p:nvSpPr>
        <p:spPr bwMode="auto">
          <a:xfrm>
            <a:off x="1415256" y="6381328"/>
            <a:ext cx="10620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fld id="{7C723235-FDB0-4F4D-9395-FB8C1778BF77}" type="slidenum">
              <a:rPr lang="fr-CA" altLang="zh-HK" sz="1000">
                <a:solidFill>
                  <a:srgbClr val="000000"/>
                </a:solidFill>
              </a:rPr>
              <a:pPr algn="ctr"/>
              <a:t>3</a:t>
            </a:fld>
            <a:endParaRPr lang="fr-CA" altLang="zh-HK" sz="1000" dirty="0">
              <a:solidFill>
                <a:srgbClr val="000000"/>
              </a:solidFill>
            </a:endParaRPr>
          </a:p>
        </p:txBody>
      </p:sp>
      <p:pic>
        <p:nvPicPr>
          <p:cNvPr id="7" name="Picture 3" descr="As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471" y="3910235"/>
            <a:ext cx="2400000" cy="2204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As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33" r="4762" b="50667"/>
          <a:stretch>
            <a:fillRect/>
          </a:stretch>
        </p:blipFill>
        <p:spPr bwMode="auto">
          <a:xfrm>
            <a:off x="907705" y="3910235"/>
            <a:ext cx="2203440" cy="2204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899592" y="4178698"/>
            <a:ext cx="5031879" cy="725314"/>
          </a:xfrm>
          <a:prstGeom prst="rect">
            <a:avLst/>
          </a:prstGeom>
          <a:noFill/>
          <a:ln w="38100" algn="ctr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rgbClr val="7A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endParaRPr lang="zh-HK" altLang="en-US" sz="2000">
              <a:solidFill>
                <a:srgbClr val="000000"/>
              </a:solidFill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7242542" y="6381328"/>
            <a:ext cx="17219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rgbClr val="1D6D9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zh-TW" altLang="en-US" sz="1000" dirty="0">
                <a:solidFill>
                  <a:srgbClr val="000000"/>
                </a:solidFill>
              </a:rPr>
              <a:t>資料來源</a:t>
            </a:r>
            <a:r>
              <a:rPr lang="en-US" altLang="zh-TW" sz="1000" dirty="0">
                <a:solidFill>
                  <a:srgbClr val="000000"/>
                </a:solidFill>
              </a:rPr>
              <a:t>:</a:t>
            </a:r>
            <a:r>
              <a:rPr lang="zh-TW" altLang="en-US" sz="1000" dirty="0" smtClean="0">
                <a:solidFill>
                  <a:srgbClr val="000000"/>
                </a:solidFill>
              </a:rPr>
              <a:t>聯合國</a:t>
            </a:r>
            <a:r>
              <a:rPr lang="en-US" altLang="zh-TW" sz="1000" dirty="0" smtClean="0">
                <a:solidFill>
                  <a:srgbClr val="000000"/>
                </a:solidFill>
              </a:rPr>
              <a:t>,</a:t>
            </a:r>
            <a:r>
              <a:rPr lang="zh-TW" altLang="en-US" sz="1000" dirty="0" smtClean="0">
                <a:solidFill>
                  <a:srgbClr val="000000"/>
                </a:solidFill>
              </a:rPr>
              <a:t> </a:t>
            </a:r>
            <a:r>
              <a:rPr lang="en-US" altLang="zh-TW" sz="1000" dirty="0" smtClean="0">
                <a:solidFill>
                  <a:srgbClr val="000000"/>
                </a:solidFill>
              </a:rPr>
              <a:t>Swiss Re</a:t>
            </a:r>
            <a:endParaRPr lang="zh-TW" altLang="en-US" sz="1000" dirty="0">
              <a:solidFill>
                <a:srgbClr val="000000"/>
              </a:solidFill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1331913" y="2987899"/>
            <a:ext cx="614362" cy="244475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en-US" altLang="zh-TW" sz="1000">
                <a:solidFill>
                  <a:srgbClr val="000000"/>
                </a:solidFill>
              </a:rPr>
              <a:t>(Billion)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3275856" y="2233836"/>
            <a:ext cx="558800" cy="304800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en-US" altLang="zh-TW" sz="1400" b="1" dirty="0">
                <a:solidFill>
                  <a:srgbClr val="000000"/>
                </a:solidFill>
              </a:rPr>
              <a:t>Asia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827584" y="323945"/>
            <a:ext cx="693020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1" lang="zh-TW" altLang="en-US" sz="2800" b="1" dirty="0" smtClean="0">
                <a:solidFill>
                  <a:srgbClr val="C00000"/>
                </a:solidFill>
                <a:latin typeface="新細明體" pitchFamily="18" charset="-120"/>
                <a:ea typeface="新細明體" pitchFamily="18" charset="-120"/>
              </a:rPr>
              <a:t>人口規模及老齡化趨勢增加</a:t>
            </a:r>
            <a:r>
              <a:rPr kumimoji="1" lang="zh-TW" altLang="en-US" sz="2800" b="1" dirty="0">
                <a:solidFill>
                  <a:srgbClr val="C00000"/>
                </a:solidFill>
                <a:latin typeface="新細明體" pitchFamily="18" charset="-120"/>
                <a:ea typeface="新細明體" pitchFamily="18" charset="-120"/>
              </a:rPr>
              <a:t>保險需求</a:t>
            </a:r>
          </a:p>
        </p:txBody>
      </p:sp>
      <p:pic>
        <p:nvPicPr>
          <p:cNvPr id="8314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371" y="1874441"/>
            <a:ext cx="89217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149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867" y="2272905"/>
            <a:ext cx="19653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7" t="33855" r="35725" b="20982"/>
          <a:stretch>
            <a:fillRect/>
          </a:stretch>
        </p:blipFill>
        <p:spPr bwMode="auto">
          <a:xfrm>
            <a:off x="864394" y="1229742"/>
            <a:ext cx="3475037" cy="231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rgbClr val="1D6D98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861495" y="1052736"/>
            <a:ext cx="1458639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prstShdw prst="shdw13">
              <a:srgbClr val="1D6D98"/>
            </a:prstShdw>
          </a:effec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zh-TW" altLang="en-US" sz="1400" b="1" dirty="0">
                <a:solidFill>
                  <a:srgbClr val="3333CC"/>
                </a:solidFill>
              </a:rPr>
              <a:t>世界總人口</a:t>
            </a: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827584" y="3743788"/>
            <a:ext cx="8114803" cy="2451133"/>
          </a:xfrm>
          <a:prstGeom prst="rect">
            <a:avLst/>
          </a:prstGeom>
          <a:noFill/>
          <a:ln w="254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kumimoji="1" lang="zh-TW" altLang="en-US" sz="1800">
              <a:solidFill>
                <a:srgbClr val="000000"/>
              </a:solidFill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3347864" y="3605436"/>
            <a:ext cx="2336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prstShdw prst="shdw13">
              <a:srgbClr val="1D6D98"/>
            </a:prstShdw>
          </a:effectLst>
          <a:extLst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kumimoji="1" sz="1400" b="1">
                <a:solidFill>
                  <a:srgbClr val="3333CC"/>
                </a:solidFill>
                <a:ea typeface="新細明體" pitchFamily="18" charset="-120"/>
              </a:defRPr>
            </a:lvl1pPr>
            <a:lvl2pPr marL="742950" indent="-285750">
              <a:defRPr kumimoji="1">
                <a:ea typeface="新細明體" pitchFamily="18" charset="-120"/>
              </a:defRPr>
            </a:lvl2pPr>
            <a:lvl3pPr marL="1143000" indent="-228600">
              <a:defRPr kumimoji="1">
                <a:ea typeface="新細明體" pitchFamily="18" charset="-120"/>
              </a:defRPr>
            </a:lvl3pPr>
            <a:lvl4pPr marL="1600200" indent="-228600">
              <a:defRPr kumimoji="1">
                <a:ea typeface="新細明體" pitchFamily="18" charset="-120"/>
              </a:defRPr>
            </a:lvl4pPr>
            <a:lvl5pPr marL="2057400" indent="-228600">
              <a:defRPr kumimoji="1"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ea typeface="新細明體" pitchFamily="18" charset="-120"/>
              </a:defRPr>
            </a:lvl9pPr>
          </a:lstStyle>
          <a:p>
            <a:r>
              <a:rPr lang="zh-TW" altLang="en-US" dirty="0"/>
              <a:t>亞洲男女人口及年齡比例</a:t>
            </a:r>
          </a:p>
        </p:txBody>
      </p:sp>
    </p:spTree>
    <p:extLst>
      <p:ext uri="{BB962C8B-B14F-4D97-AF65-F5344CB8AC3E}">
        <p14:creationId xmlns:p14="http://schemas.microsoft.com/office/powerpoint/2010/main" val="37889708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5"/>
          <p:cNvSpPr>
            <a:spLocks noChangeArrowheads="1"/>
          </p:cNvSpPr>
          <p:nvPr/>
        </p:nvSpPr>
        <p:spPr bwMode="auto">
          <a:xfrm>
            <a:off x="6275388" y="1064629"/>
            <a:ext cx="2667000" cy="5070004"/>
          </a:xfrm>
          <a:prstGeom prst="rect">
            <a:avLst/>
          </a:prstGeom>
          <a:solidFill>
            <a:srgbClr val="E2E2E2">
              <a:alpha val="4705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949325" y="190500"/>
            <a:ext cx="551946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1" lang="zh-CN" altLang="en-US" sz="2800" b="1" dirty="0">
                <a:solidFill>
                  <a:srgbClr val="C00000"/>
                </a:solidFill>
                <a:latin typeface="新細明體" pitchFamily="18" charset="-120"/>
                <a:ea typeface="新細明體" pitchFamily="18" charset="-120"/>
              </a:rPr>
              <a:t>亞洲區人壽保險保費增長迅速</a:t>
            </a:r>
            <a:endParaRPr kumimoji="1" lang="zh-TW" altLang="en-US" sz="2800" b="1" dirty="0">
              <a:solidFill>
                <a:srgbClr val="C00000"/>
              </a:solidFill>
              <a:latin typeface="新細明體" pitchFamily="18" charset="-120"/>
              <a:ea typeface="新細明體" pitchFamily="18" charset="-120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969474" y="3573016"/>
            <a:ext cx="5310188" cy="2804418"/>
            <a:chOff x="898525" y="908720"/>
            <a:chExt cx="5310188" cy="2804418"/>
          </a:xfrm>
        </p:grpSpPr>
        <p:graphicFrame>
          <p:nvGraphicFramePr>
            <p:cNvPr id="3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33540940"/>
                </p:ext>
              </p:extLst>
            </p:nvPr>
          </p:nvGraphicFramePr>
          <p:xfrm>
            <a:off x="898525" y="908720"/>
            <a:ext cx="5310188" cy="28044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4" r:id="rId5" imgW="5310076" imgH="3206774" progId="Excel.Chart.8">
                    <p:embed/>
                  </p:oleObj>
                </mc:Choice>
                <mc:Fallback>
                  <p:oleObj r:id="rId5" imgW="5310076" imgH="3206774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8525" y="908720"/>
                          <a:ext cx="5310188" cy="28044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Rectangle 6"/>
            <p:cNvSpPr>
              <a:spLocks noChangeArrowheads="1"/>
            </p:cNvSpPr>
            <p:nvPr/>
          </p:nvSpPr>
          <p:spPr bwMode="auto">
            <a:xfrm>
              <a:off x="1000125" y="1078445"/>
              <a:ext cx="5032147" cy="3693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zh-TW" sz="1800" dirty="0" smtClean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r>
                <a:rPr kumimoji="0" lang="en-US" altLang="zh-CN" sz="1400" b="1" u="sng" dirty="0" smtClean="0">
                  <a:solidFill>
                    <a:srgbClr val="333399"/>
                  </a:solidFill>
                  <a:latin typeface="Arial" pitchFamily="34" charset="0"/>
                </a:rPr>
                <a:t>2003-2012</a:t>
              </a:r>
              <a:r>
                <a:rPr kumimoji="0" lang="zh-CN" altLang="en-US" sz="1400" b="1" u="sng" dirty="0" smtClean="0">
                  <a:solidFill>
                    <a:srgbClr val="333399"/>
                  </a:solidFill>
                  <a:latin typeface="Arial" pitchFamily="34" charset="0"/>
                </a:rPr>
                <a:t>亞洲區主要</a:t>
              </a:r>
              <a:r>
                <a:rPr kumimoji="0" lang="zh-TW" altLang="en-US" sz="1400" b="1" u="sng" dirty="0" smtClean="0">
                  <a:solidFill>
                    <a:srgbClr val="333399"/>
                  </a:solidFill>
                  <a:latin typeface="Arial" pitchFamily="34" charset="0"/>
                </a:rPr>
                <a:t>國家</a:t>
              </a:r>
              <a:r>
                <a:rPr kumimoji="0" lang="zh-CN" altLang="en-US" sz="1400" b="1" u="sng" dirty="0" smtClean="0">
                  <a:solidFill>
                    <a:srgbClr val="333399"/>
                  </a:solidFill>
                  <a:latin typeface="Arial" pitchFamily="34" charset="0"/>
                </a:rPr>
                <a:t>壽險保費收入複合增長率 </a:t>
              </a:r>
              <a:r>
                <a:rPr kumimoji="0" lang="en-US" altLang="zh-CN" sz="1400" b="1" u="sng" dirty="0" smtClean="0">
                  <a:solidFill>
                    <a:srgbClr val="333399"/>
                  </a:solidFill>
                  <a:latin typeface="Arial" pitchFamily="34" charset="0"/>
                </a:rPr>
                <a:t>(CAGR)</a:t>
              </a:r>
              <a:endParaRPr kumimoji="0" lang="en-US" altLang="zh-TW" sz="1400" b="1" u="sng" dirty="0" smtClean="0">
                <a:solidFill>
                  <a:srgbClr val="333399"/>
                </a:solidFill>
                <a:latin typeface="Arial" pitchFamily="34" charset="0"/>
              </a:endParaRP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949325" y="908720"/>
            <a:ext cx="5048250" cy="2592288"/>
            <a:chOff x="1014413" y="3527483"/>
            <a:chExt cx="5048250" cy="2592288"/>
          </a:xfrm>
        </p:grpSpPr>
        <p:graphicFrame>
          <p:nvGraphicFramePr>
            <p:cNvPr id="7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5471503"/>
                </p:ext>
              </p:extLst>
            </p:nvPr>
          </p:nvGraphicFramePr>
          <p:xfrm>
            <a:off x="1014413" y="3762333"/>
            <a:ext cx="5048250" cy="2357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5" name="Worksheet" r:id="rId8" imgW="5772049" imgH="3676648" progId="Excel.Sheet.8">
                    <p:embed/>
                  </p:oleObj>
                </mc:Choice>
                <mc:Fallback>
                  <p:oleObj name="Worksheet" r:id="rId8" imgW="5772049" imgH="3676648" progId="Excel.Shee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4413" y="3762333"/>
                          <a:ext cx="5048250" cy="2357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480344" y="3527483"/>
              <a:ext cx="4429418" cy="3077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zh-CN" sz="1400" b="1" u="sng" dirty="0" smtClean="0">
                  <a:solidFill>
                    <a:srgbClr val="333399"/>
                  </a:solidFill>
                  <a:latin typeface="Arial" pitchFamily="34" charset="0"/>
                </a:rPr>
                <a:t>2003-2012</a:t>
              </a:r>
              <a:r>
                <a:rPr kumimoji="0" lang="zh-CN" altLang="en-US" sz="1400" b="1" u="sng" dirty="0" smtClean="0">
                  <a:solidFill>
                    <a:srgbClr val="333399"/>
                  </a:solidFill>
                  <a:latin typeface="Arial" pitchFamily="34" charset="0"/>
                </a:rPr>
                <a:t>全球壽險</a:t>
              </a:r>
              <a:r>
                <a:rPr kumimoji="0" lang="zh-TW" altLang="en-US" sz="1400" b="1" u="sng" dirty="0" smtClean="0">
                  <a:solidFill>
                    <a:srgbClr val="333399"/>
                  </a:solidFill>
                  <a:latin typeface="Arial" pitchFamily="34" charset="0"/>
                </a:rPr>
                <a:t>區域</a:t>
              </a:r>
              <a:r>
                <a:rPr kumimoji="0" lang="zh-CN" altLang="en-US" sz="1400" b="1" u="sng" dirty="0" smtClean="0">
                  <a:solidFill>
                    <a:srgbClr val="333399"/>
                  </a:solidFill>
                  <a:latin typeface="Arial" pitchFamily="34" charset="0"/>
                </a:rPr>
                <a:t>保費收入複合增長率 </a:t>
              </a:r>
              <a:r>
                <a:rPr kumimoji="0" lang="en-US" altLang="zh-CN" sz="1400" b="1" u="sng" dirty="0" smtClean="0">
                  <a:solidFill>
                    <a:srgbClr val="333399"/>
                  </a:solidFill>
                  <a:latin typeface="Arial" pitchFamily="34" charset="0"/>
                </a:rPr>
                <a:t>(CAGR)</a:t>
              </a:r>
              <a:endParaRPr kumimoji="0" lang="en-US" altLang="zh-TW" sz="1400" b="1" u="sng" dirty="0" smtClean="0">
                <a:solidFill>
                  <a:srgbClr val="333399"/>
                </a:solidFill>
                <a:latin typeface="Arial" pitchFamily="34" charset="0"/>
              </a:endParaRPr>
            </a:p>
          </p:txBody>
        </p:sp>
        <p:sp>
          <p:nvSpPr>
            <p:cNvPr id="13" name="Oval 19"/>
            <p:cNvSpPr>
              <a:spLocks noChangeArrowheads="1"/>
            </p:cNvSpPr>
            <p:nvPr/>
          </p:nvSpPr>
          <p:spPr bwMode="auto">
            <a:xfrm>
              <a:off x="2843808" y="4697920"/>
              <a:ext cx="585787" cy="1308100"/>
            </a:xfrm>
            <a:prstGeom prst="ellipse">
              <a:avLst/>
            </a:prstGeom>
            <a:solidFill>
              <a:srgbClr val="FFCC99">
                <a:alpha val="18823"/>
              </a:srgbClr>
            </a:solidFill>
            <a:ln w="222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410325" y="1154744"/>
            <a:ext cx="2427288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>
                    <a:alpha val="4901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5200" r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600" b="1" u="sng" dirty="0" smtClean="0">
                <a:solidFill>
                  <a:srgbClr val="0000CC"/>
                </a:solidFill>
                <a:latin typeface="Arial" pitchFamily="34" charset="0"/>
              </a:rPr>
              <a:t>亞洲</a:t>
            </a:r>
          </a:p>
          <a:p>
            <a:pPr eaLnBrk="1" hangingPunct="1">
              <a:spcBef>
                <a:spcPct val="0"/>
              </a:spcBef>
              <a:buFontTx/>
              <a:buNone/>
              <a:tabLst>
                <a:tab pos="2060575" algn="r"/>
              </a:tabLst>
            </a:pPr>
            <a:r>
              <a:rPr lang="zh-CN" altLang="en-US" sz="1600" dirty="0" smtClean="0">
                <a:solidFill>
                  <a:srgbClr val="0000CC"/>
                </a:solidFill>
                <a:latin typeface="Arial" pitchFamily="34" charset="0"/>
              </a:rPr>
              <a:t>壽險保費收入</a:t>
            </a:r>
            <a:r>
              <a:rPr lang="en-US" altLang="zh-CN" sz="1600" dirty="0" smtClean="0">
                <a:solidFill>
                  <a:srgbClr val="0000CC"/>
                </a:solidFill>
                <a:latin typeface="Arial" pitchFamily="34" charset="0"/>
              </a:rPr>
              <a:t>	9,577</a:t>
            </a:r>
          </a:p>
          <a:p>
            <a:pPr eaLnBrk="1" hangingPunct="1">
              <a:spcBef>
                <a:spcPct val="0"/>
              </a:spcBef>
              <a:buFontTx/>
              <a:buNone/>
              <a:tabLst>
                <a:tab pos="2060575" algn="r"/>
              </a:tabLst>
            </a:pPr>
            <a:r>
              <a:rPr lang="zh-TW" altLang="en-US" sz="1600" dirty="0" smtClean="0">
                <a:solidFill>
                  <a:srgbClr val="0000CC"/>
                </a:solidFill>
                <a:latin typeface="Arial" pitchFamily="34" charset="0"/>
              </a:rPr>
              <a:t>全球佔有率    </a:t>
            </a:r>
            <a:r>
              <a:rPr lang="en-US" altLang="zh-TW" sz="1600" dirty="0" smtClean="0">
                <a:solidFill>
                  <a:srgbClr val="0000CC"/>
                </a:solidFill>
                <a:latin typeface="Arial" pitchFamily="34" charset="0"/>
              </a:rPr>
              <a:t>	36%</a:t>
            </a:r>
          </a:p>
          <a:p>
            <a:pPr eaLnBrk="1" hangingPunct="1">
              <a:spcBef>
                <a:spcPct val="100000"/>
              </a:spcBef>
              <a:buFontTx/>
              <a:buNone/>
              <a:tabLst>
                <a:tab pos="2060575" algn="r"/>
              </a:tabLst>
            </a:pPr>
            <a:r>
              <a:rPr lang="zh-TW" altLang="en-US" sz="1600" b="1" u="sng" dirty="0" smtClean="0">
                <a:solidFill>
                  <a:srgbClr val="000000"/>
                </a:solidFill>
                <a:latin typeface="Arial" pitchFamily="34" charset="0"/>
              </a:rPr>
              <a:t>北美</a:t>
            </a:r>
          </a:p>
          <a:p>
            <a:pPr eaLnBrk="1" hangingPunct="1">
              <a:spcBef>
                <a:spcPct val="0"/>
              </a:spcBef>
              <a:buFontTx/>
              <a:buNone/>
              <a:tabLst>
                <a:tab pos="2060575" algn="r"/>
              </a:tabLst>
            </a:pPr>
            <a:r>
              <a:rPr lang="zh-CN" altLang="en-US" sz="1600" dirty="0" smtClean="0">
                <a:solidFill>
                  <a:srgbClr val="000000"/>
                </a:solidFill>
                <a:latin typeface="Arial" pitchFamily="34" charset="0"/>
              </a:rPr>
              <a:t>壽險保費收入    </a:t>
            </a:r>
            <a:r>
              <a:rPr lang="en-US" altLang="zh-CN" sz="1600" dirty="0" smtClean="0">
                <a:solidFill>
                  <a:srgbClr val="000000"/>
                </a:solidFill>
                <a:latin typeface="Arial" pitchFamily="34" charset="0"/>
              </a:rPr>
              <a:t>	6,195</a:t>
            </a:r>
          </a:p>
          <a:p>
            <a:pPr eaLnBrk="1" hangingPunct="1">
              <a:spcBef>
                <a:spcPct val="0"/>
              </a:spcBef>
              <a:buFontTx/>
              <a:buNone/>
              <a:tabLst>
                <a:tab pos="2060575" algn="r"/>
              </a:tabLst>
            </a:pPr>
            <a:r>
              <a:rPr lang="zh-TW" altLang="en-US" sz="1600" dirty="0" smtClean="0">
                <a:solidFill>
                  <a:srgbClr val="000000"/>
                </a:solidFill>
                <a:latin typeface="Arial" pitchFamily="34" charset="0"/>
              </a:rPr>
              <a:t>全球佔有率       </a:t>
            </a:r>
            <a:r>
              <a:rPr lang="en-US" altLang="zh-TW" sz="1600" dirty="0" smtClean="0">
                <a:solidFill>
                  <a:srgbClr val="000000"/>
                </a:solidFill>
                <a:latin typeface="Arial" pitchFamily="34" charset="0"/>
              </a:rPr>
              <a:t>	24%</a:t>
            </a:r>
          </a:p>
          <a:p>
            <a:pPr eaLnBrk="1" hangingPunct="1">
              <a:spcBef>
                <a:spcPct val="100000"/>
              </a:spcBef>
              <a:buFontTx/>
              <a:buNone/>
              <a:tabLst>
                <a:tab pos="2060575" algn="r"/>
              </a:tabLst>
            </a:pPr>
            <a:r>
              <a:rPr lang="zh-TW" altLang="en-US" sz="1600" b="1" u="sng" dirty="0" smtClean="0">
                <a:solidFill>
                  <a:srgbClr val="000000"/>
                </a:solidFill>
                <a:latin typeface="Arial" pitchFamily="34" charset="0"/>
              </a:rPr>
              <a:t>歐洲</a:t>
            </a:r>
          </a:p>
          <a:p>
            <a:pPr eaLnBrk="1" hangingPunct="1">
              <a:spcBef>
                <a:spcPct val="0"/>
              </a:spcBef>
              <a:buFontTx/>
              <a:buNone/>
              <a:tabLst>
                <a:tab pos="2060575" algn="r"/>
              </a:tabLst>
            </a:pPr>
            <a:r>
              <a:rPr lang="zh-CN" altLang="en-US" sz="1600" dirty="0" smtClean="0">
                <a:solidFill>
                  <a:srgbClr val="000000"/>
                </a:solidFill>
                <a:latin typeface="Arial" pitchFamily="34" charset="0"/>
              </a:rPr>
              <a:t>壽險保費收入    </a:t>
            </a:r>
            <a:r>
              <a:rPr lang="en-US" altLang="zh-CN" sz="1600" dirty="0" smtClean="0">
                <a:solidFill>
                  <a:srgbClr val="000000"/>
                </a:solidFill>
                <a:latin typeface="Arial" pitchFamily="34" charset="0"/>
              </a:rPr>
              <a:t>	8,764</a:t>
            </a:r>
          </a:p>
          <a:p>
            <a:pPr eaLnBrk="1" hangingPunct="1">
              <a:spcBef>
                <a:spcPct val="0"/>
              </a:spcBef>
              <a:buFontTx/>
              <a:buNone/>
              <a:tabLst>
                <a:tab pos="2060575" algn="r"/>
              </a:tabLst>
            </a:pPr>
            <a:r>
              <a:rPr lang="zh-TW" altLang="en-US" sz="1600" dirty="0" smtClean="0">
                <a:solidFill>
                  <a:srgbClr val="000000"/>
                </a:solidFill>
                <a:latin typeface="Arial" pitchFamily="34" charset="0"/>
              </a:rPr>
              <a:t>全球佔有率       </a:t>
            </a:r>
            <a:r>
              <a:rPr lang="en-US" altLang="zh-TW" sz="1600" dirty="0" smtClean="0">
                <a:solidFill>
                  <a:srgbClr val="000000"/>
                </a:solidFill>
                <a:latin typeface="Arial" pitchFamily="34" charset="0"/>
              </a:rPr>
              <a:t>	33%</a:t>
            </a:r>
          </a:p>
          <a:p>
            <a:pPr eaLnBrk="1" hangingPunct="1">
              <a:spcBef>
                <a:spcPct val="0"/>
              </a:spcBef>
              <a:buFontTx/>
              <a:buNone/>
              <a:tabLst>
                <a:tab pos="2060575" algn="r"/>
              </a:tabLst>
            </a:pPr>
            <a:endParaRPr lang="en-US" altLang="zh-TW" sz="1600" dirty="0" smtClean="0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tabLst>
                <a:tab pos="2060575" algn="r"/>
              </a:tabLst>
            </a:pPr>
            <a:r>
              <a:rPr lang="zh-TW" altLang="en-US" sz="1600" b="1" u="sng" dirty="0" smtClean="0">
                <a:solidFill>
                  <a:srgbClr val="000000"/>
                </a:solidFill>
                <a:latin typeface="Arial" pitchFamily="34" charset="0"/>
              </a:rPr>
              <a:t>全球</a:t>
            </a:r>
          </a:p>
          <a:p>
            <a:pPr eaLnBrk="1" hangingPunct="1">
              <a:spcBef>
                <a:spcPct val="0"/>
              </a:spcBef>
              <a:buFontTx/>
              <a:buNone/>
              <a:tabLst>
                <a:tab pos="2060575" algn="r"/>
              </a:tabLst>
            </a:pPr>
            <a:r>
              <a:rPr lang="zh-CN" altLang="en-US" sz="1600" dirty="0" smtClean="0">
                <a:solidFill>
                  <a:srgbClr val="000000"/>
                </a:solidFill>
                <a:latin typeface="Arial" pitchFamily="34" charset="0"/>
              </a:rPr>
              <a:t>壽險保費收入    </a:t>
            </a:r>
            <a:r>
              <a:rPr lang="en-US" altLang="zh-CN" sz="1600" dirty="0" smtClean="0">
                <a:solidFill>
                  <a:srgbClr val="000000"/>
                </a:solidFill>
                <a:latin typeface="Arial" pitchFamily="34" charset="0"/>
              </a:rPr>
              <a:t>	26,208</a:t>
            </a:r>
          </a:p>
          <a:p>
            <a:pPr eaLnBrk="1" hangingPunct="1">
              <a:spcBef>
                <a:spcPct val="0"/>
              </a:spcBef>
              <a:buFontTx/>
              <a:buNone/>
              <a:tabLst>
                <a:tab pos="2060575" algn="r"/>
              </a:tabLst>
            </a:pPr>
            <a:endParaRPr lang="en-US" altLang="zh-CN" sz="1600" dirty="0">
              <a:solidFill>
                <a:srgbClr val="000000"/>
              </a:solidFill>
              <a:latin typeface="Arial" pitchFamily="34" charset="0"/>
            </a:endParaRPr>
          </a:p>
          <a:p>
            <a:pPr algn="r" eaLnBrk="1" hangingPunct="1">
              <a:spcBef>
                <a:spcPct val="0"/>
              </a:spcBef>
              <a:buFontTx/>
              <a:buNone/>
              <a:tabLst>
                <a:tab pos="2060575" algn="r"/>
              </a:tabLst>
            </a:pPr>
            <a:r>
              <a:rPr lang="en-US" altLang="zh-TW" sz="1200" dirty="0">
                <a:solidFill>
                  <a:srgbClr val="000000"/>
                </a:solidFill>
                <a:latin typeface="Arial" pitchFamily="34" charset="0"/>
              </a:rPr>
              <a:t>(</a:t>
            </a:r>
            <a:r>
              <a:rPr lang="zh-TW" altLang="en-US" sz="1200" dirty="0">
                <a:solidFill>
                  <a:srgbClr val="000000"/>
                </a:solidFill>
                <a:latin typeface="Arial" pitchFamily="34" charset="0"/>
              </a:rPr>
              <a:t>百萬美元）</a:t>
            </a:r>
            <a:endParaRPr lang="en-US" altLang="zh-CN" sz="1200" dirty="0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tabLst>
                <a:tab pos="2060575" algn="r"/>
              </a:tabLst>
            </a:pPr>
            <a:endParaRPr lang="en-US" altLang="zh-CN" sz="1400" dirty="0" smtClean="0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16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" name="投影片編號版面配置區 5"/>
          <p:cNvSpPr txBox="1">
            <a:spLocks noGrp="1"/>
          </p:cNvSpPr>
          <p:nvPr/>
        </p:nvSpPr>
        <p:spPr bwMode="auto">
          <a:xfrm>
            <a:off x="1415256" y="6381328"/>
            <a:ext cx="10620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fld id="{7C723235-FDB0-4F4D-9395-FB8C1778BF77}" type="slidenum">
              <a:rPr lang="fr-CA" altLang="zh-HK" sz="1000">
                <a:solidFill>
                  <a:srgbClr val="000000"/>
                </a:solidFill>
              </a:rPr>
              <a:pPr algn="ctr"/>
              <a:t>4</a:t>
            </a:fld>
            <a:endParaRPr lang="fr-CA" altLang="zh-HK" sz="1000" dirty="0">
              <a:solidFill>
                <a:srgbClr val="000000"/>
              </a:solidFill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7662529" y="6381328"/>
            <a:ext cx="130195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rgbClr val="1D6D9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zh-TW" altLang="en-US" sz="1000" dirty="0">
                <a:solidFill>
                  <a:srgbClr val="000000"/>
                </a:solidFill>
              </a:rPr>
              <a:t>資料來源</a:t>
            </a:r>
            <a:r>
              <a:rPr lang="en-US" altLang="zh-TW" sz="1000" dirty="0" smtClean="0">
                <a:solidFill>
                  <a:srgbClr val="000000"/>
                </a:solidFill>
              </a:rPr>
              <a:t>:</a:t>
            </a:r>
            <a:r>
              <a:rPr lang="zh-TW" altLang="en-US" sz="1000" dirty="0" smtClean="0">
                <a:solidFill>
                  <a:srgbClr val="000000"/>
                </a:solidFill>
              </a:rPr>
              <a:t> </a:t>
            </a:r>
            <a:r>
              <a:rPr lang="en-US" altLang="zh-TW" sz="1000" dirty="0" smtClean="0">
                <a:solidFill>
                  <a:srgbClr val="000000"/>
                </a:solidFill>
              </a:rPr>
              <a:t>Swiss Re</a:t>
            </a:r>
            <a:endParaRPr lang="zh-TW" altLang="en-US" sz="1000" dirty="0">
              <a:solidFill>
                <a:srgbClr val="000000"/>
              </a:solidFill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79512" y="2204864"/>
            <a:ext cx="5760640" cy="304800"/>
            <a:chOff x="179512" y="1900064"/>
            <a:chExt cx="5760640" cy="304800"/>
          </a:xfrm>
        </p:grpSpPr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79512" y="1900064"/>
              <a:ext cx="1012825" cy="304800"/>
            </a:xfrm>
            <a:prstGeom prst="rect">
              <a:avLst/>
            </a:prstGeom>
            <a:solidFill>
              <a:srgbClr val="FFFF99">
                <a:alpha val="50980"/>
              </a:srgbClr>
            </a:solidFill>
            <a:ln w="9525">
              <a:solidFill>
                <a:schemeClr val="accent2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tIns="0" rIns="18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990099"/>
                  </a:solidFill>
                  <a:effectLst/>
                  <a:uLnTx/>
                  <a:uFillTx/>
                  <a:latin typeface="Times New Roman" pitchFamily="18" charset="0"/>
                  <a:ea typeface="新細明體" pitchFamily="18" charset="-120"/>
                </a:rPr>
                <a:t>全球平均複合增長率</a:t>
              </a:r>
              <a:r>
                <a:rPr kumimoji="1" lang="en-US" altLang="zh-TW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新細明體" pitchFamily="18" charset="-120"/>
                </a:rPr>
                <a:t>5%</a:t>
              </a:r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1192337" y="2204864"/>
              <a:ext cx="4747815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47613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949325" y="190500"/>
            <a:ext cx="592982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1" lang="zh-CN" altLang="en-US" sz="2800" b="1" dirty="0">
                <a:solidFill>
                  <a:srgbClr val="C00000"/>
                </a:solidFill>
                <a:latin typeface="新細明體" pitchFamily="18" charset="-120"/>
                <a:ea typeface="新細明體" pitchFamily="18" charset="-120"/>
              </a:rPr>
              <a:t>亞</a:t>
            </a:r>
            <a:r>
              <a:rPr kumimoji="1" lang="zh-TW" altLang="en-US" sz="2800" b="1" dirty="0">
                <a:solidFill>
                  <a:srgbClr val="C00000"/>
                </a:solidFill>
                <a:latin typeface="新細明體" pitchFamily="18" charset="-120"/>
                <a:ea typeface="新細明體" pitchFamily="18" charset="-120"/>
              </a:rPr>
              <a:t>洲</a:t>
            </a:r>
            <a:r>
              <a:rPr kumimoji="1" lang="zh-CN" altLang="en-US" sz="2800" b="1" dirty="0">
                <a:solidFill>
                  <a:srgbClr val="C00000"/>
                </a:solidFill>
                <a:latin typeface="新細明體" pitchFamily="18" charset="-120"/>
                <a:ea typeface="新細明體" pitchFamily="18" charset="-120"/>
              </a:rPr>
              <a:t>地區壽險市場具備發展</a:t>
            </a:r>
            <a:r>
              <a:rPr kumimoji="1" lang="zh-TW" altLang="en-US" sz="2800" b="1" dirty="0">
                <a:solidFill>
                  <a:srgbClr val="C00000"/>
                </a:solidFill>
                <a:latin typeface="新細明體" pitchFamily="18" charset="-120"/>
                <a:ea typeface="新細明體" pitchFamily="18" charset="-120"/>
              </a:rPr>
              <a:t>空間</a:t>
            </a:r>
          </a:p>
          <a:p>
            <a:endParaRPr kumimoji="1" lang="zh-TW" altLang="en-US" sz="2800" b="1" dirty="0">
              <a:solidFill>
                <a:srgbClr val="C00000"/>
              </a:solidFill>
              <a:latin typeface="新細明體" pitchFamily="18" charset="-120"/>
              <a:ea typeface="新細明體" pitchFamily="18" charset="-120"/>
            </a:endParaRPr>
          </a:p>
        </p:txBody>
      </p:sp>
      <p:graphicFrame>
        <p:nvGraphicFramePr>
          <p:cNvPr id="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0526459"/>
              </p:ext>
            </p:extLst>
          </p:nvPr>
        </p:nvGraphicFramePr>
        <p:xfrm>
          <a:off x="467544" y="2506043"/>
          <a:ext cx="5591175" cy="338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圖表" r:id="rId4" imgW="5238750" imgH="3343275" progId="Excel.Chart.8">
                  <p:embed/>
                </p:oleObj>
              </mc:Choice>
              <mc:Fallback>
                <p:oleObj name="圖表" r:id="rId4" imgW="5238750" imgH="3343275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506043"/>
                        <a:ext cx="5591175" cy="338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6437324" y="2204864"/>
            <a:ext cx="2554164" cy="3864050"/>
          </a:xfrm>
          <a:prstGeom prst="rect">
            <a:avLst/>
          </a:prstGeom>
          <a:solidFill>
            <a:srgbClr val="E2E2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1443857" y="2204864"/>
            <a:ext cx="3778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sng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</a:rPr>
              <a:t>2012</a:t>
            </a:r>
            <a:r>
              <a:rPr kumimoji="0" lang="zh-TW" altLang="en-US" sz="1400" b="1" i="0" u="sng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</a:rPr>
              <a:t>年亞洲區相對發達國家的壽險密度與深度</a:t>
            </a:r>
          </a:p>
        </p:txBody>
      </p:sp>
      <p:sp>
        <p:nvSpPr>
          <p:cNvPr id="19" name="Line 12"/>
          <p:cNvSpPr>
            <a:spLocks noChangeShapeType="1"/>
          </p:cNvSpPr>
          <p:nvPr/>
        </p:nvSpPr>
        <p:spPr bwMode="auto">
          <a:xfrm flipV="1">
            <a:off x="827907" y="4520580"/>
            <a:ext cx="5162550" cy="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5806864" y="4594429"/>
            <a:ext cx="630460" cy="553998"/>
          </a:xfrm>
          <a:prstGeom prst="rect">
            <a:avLst/>
          </a:prstGeom>
          <a:solidFill>
            <a:srgbClr val="FFFF99">
              <a:alpha val="5098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Ins="18000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r>
              <a:rPr lang="zh-TW" altLang="en-US" sz="1000" dirty="0" smtClean="0">
                <a:solidFill>
                  <a:srgbClr val="990099"/>
                </a:solidFill>
                <a:latin typeface="Times New Roman" pitchFamily="18" charset="0"/>
              </a:rPr>
              <a:t>亞洲區</a:t>
            </a:r>
          </a:p>
          <a:p>
            <a:r>
              <a:rPr lang="zh-TW" altLang="en-US" sz="1000" dirty="0" smtClean="0">
                <a:solidFill>
                  <a:srgbClr val="990099"/>
                </a:solidFill>
                <a:latin typeface="Times New Roman" pitchFamily="18" charset="0"/>
              </a:rPr>
              <a:t>平均深度</a:t>
            </a:r>
            <a:endParaRPr lang="en-US" altLang="zh-TW" sz="1000" dirty="0" smtClean="0">
              <a:solidFill>
                <a:srgbClr val="990099"/>
              </a:solidFill>
              <a:latin typeface="Times New Roman" pitchFamily="18" charset="0"/>
            </a:endParaRPr>
          </a:p>
          <a:p>
            <a:r>
              <a:rPr lang="zh-TW" altLang="en-US" sz="1000" dirty="0" smtClean="0">
                <a:solidFill>
                  <a:srgbClr val="990099"/>
                </a:solidFill>
                <a:latin typeface="Times New Roman" pitchFamily="18" charset="0"/>
              </a:rPr>
              <a:t> </a:t>
            </a:r>
            <a:r>
              <a:rPr lang="en-US" altLang="zh-TW" sz="1000" b="1" dirty="0" smtClean="0">
                <a:solidFill>
                  <a:srgbClr val="FF0000"/>
                </a:solidFill>
                <a:latin typeface="Times New Roman" pitchFamily="18" charset="0"/>
              </a:rPr>
              <a:t>4.09%</a:t>
            </a: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588194" y="2426668"/>
            <a:ext cx="5238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</a:rPr>
              <a:t>(</a:t>
            </a:r>
            <a:r>
              <a:rPr kumimoji="0" lang="zh-TW" alt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</a:rPr>
              <a:t>美元</a:t>
            </a:r>
            <a:r>
              <a:rPr kumimoji="0" lang="en-US" altLang="zh-TW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</a:rPr>
              <a:t>)</a:t>
            </a: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6495938" y="2379072"/>
            <a:ext cx="2495550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>
                    <a:alpha val="49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3200" r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</a:rPr>
              <a:t>亞洲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</a:rPr>
              <a:t>平均保險深度  </a:t>
            </a:r>
            <a:r>
              <a:rPr kumimoji="1" lang="en-US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</a:rPr>
              <a:t>4.09%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</a:rPr>
              <a:t>平均保險密度</a:t>
            </a:r>
            <a:r>
              <a:rPr lang="zh-TW" altLang="en-US" sz="1400" kern="0" dirty="0">
                <a:solidFill>
                  <a:srgbClr val="0000CC"/>
                </a:solidFill>
              </a:rPr>
              <a:t> </a:t>
            </a:r>
            <a:r>
              <a:rPr lang="zh-TW" altLang="en-US" sz="1400" kern="0" dirty="0" smtClean="0">
                <a:solidFill>
                  <a:srgbClr val="0000CC"/>
                </a:solidFill>
              </a:rPr>
              <a:t> </a:t>
            </a:r>
            <a:r>
              <a:rPr lang="en-US" altLang="zh-TW" sz="1400" kern="0" dirty="0" smtClean="0">
                <a:solidFill>
                  <a:srgbClr val="0000CC"/>
                </a:solidFill>
              </a:rPr>
              <a:t>$</a:t>
            </a:r>
            <a:r>
              <a:rPr kumimoji="1" lang="en-US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</a:rPr>
              <a:t>229.8</a:t>
            </a:r>
            <a:r>
              <a:rPr kumimoji="1" lang="zh-TW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</a:rPr>
              <a:t>美元</a:t>
            </a:r>
            <a:endParaRPr kumimoji="1" lang="en-US" altLang="zh-TW" sz="1400" b="0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10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北美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平均保險深度  </a:t>
            </a:r>
            <a:r>
              <a:rPr kumimoji="1" lang="en-US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3.57%</a:t>
            </a:r>
          </a:p>
          <a:p>
            <a:pPr>
              <a:defRPr/>
            </a:pPr>
            <a:r>
              <a:rPr kumimoji="1" lang="zh-TW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平均保險密度  </a:t>
            </a:r>
            <a:r>
              <a:rPr kumimoji="1" lang="en-US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$1,776.8</a:t>
            </a:r>
            <a:r>
              <a:rPr lang="zh-TW" altLang="en-US" sz="1400" kern="0" dirty="0"/>
              <a:t>美元</a:t>
            </a:r>
            <a:endParaRPr lang="en-US" altLang="zh-TW" sz="1400" kern="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10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歐洲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平均保險深度  </a:t>
            </a:r>
            <a:r>
              <a:rPr kumimoji="1" lang="en-US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3.89%</a:t>
            </a:r>
          </a:p>
          <a:p>
            <a:pPr>
              <a:defRPr/>
            </a:pPr>
            <a:r>
              <a:rPr kumimoji="1" lang="zh-TW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平均保險密度  </a:t>
            </a:r>
            <a:r>
              <a:rPr lang="en-US" altLang="zh-TW" sz="1400" kern="0" dirty="0" smtClean="0">
                <a:solidFill>
                  <a:srgbClr val="000000"/>
                </a:solidFill>
              </a:rPr>
              <a:t>$</a:t>
            </a:r>
            <a:r>
              <a:rPr kumimoji="1" lang="en-US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996</a:t>
            </a:r>
            <a:r>
              <a:rPr lang="zh-TW" altLang="en-US" sz="1400" kern="0" dirty="0" smtClean="0"/>
              <a:t>美元</a:t>
            </a:r>
            <a:endParaRPr kumimoji="1" lang="en-US" altLang="zh-TW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全球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平均保險深度  </a:t>
            </a:r>
            <a:r>
              <a:rPr kumimoji="1" lang="en-US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3.69%</a:t>
            </a:r>
          </a:p>
          <a:p>
            <a:pPr>
              <a:defRPr/>
            </a:pPr>
            <a:r>
              <a:rPr kumimoji="1" lang="zh-TW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平均保險密度  </a:t>
            </a:r>
            <a:r>
              <a:rPr kumimoji="1" lang="en-US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$372.6</a:t>
            </a:r>
            <a:r>
              <a:rPr lang="zh-TW" altLang="en-US" sz="1400" kern="0" dirty="0" smtClean="0"/>
              <a:t>美元</a:t>
            </a:r>
            <a:endParaRPr lang="en-US" altLang="zh-TW" sz="1400" kern="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559618" y="836712"/>
            <a:ext cx="543083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69875" indent="-269875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marL="269875" marR="0" lvl="0" indent="-2698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Char char="n"/>
              <a:tabLst/>
              <a:defRPr/>
            </a:pPr>
            <a:r>
              <a:rPr kumimoji="1" lang="zh-TW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</a:rPr>
              <a:t>相對經濟較成熟國家，</a:t>
            </a:r>
            <a:r>
              <a:rPr kumimoji="1" lang="zh-TW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</a:rPr>
              <a:t>亞洲普遍地區的壽險深度仍然偏低</a:t>
            </a:r>
            <a:r>
              <a:rPr kumimoji="1" lang="zh-TW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</a:rPr>
              <a:t>，以亞洲區的</a:t>
            </a:r>
            <a:r>
              <a:rPr kumimoji="1" lang="en-US" altLang="zh-TW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</a:rPr>
              <a:t>4.09%</a:t>
            </a:r>
            <a:r>
              <a:rPr kumimoji="1" lang="zh-TW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</a:rPr>
              <a:t>及香港的</a:t>
            </a:r>
            <a:r>
              <a:rPr kumimoji="1" lang="en-US" altLang="zh-TW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</a:rPr>
              <a:t>11.02%</a:t>
            </a:r>
            <a:r>
              <a:rPr kumimoji="1" lang="zh-TW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</a:rPr>
              <a:t>作對比，可見發展中國家，包括中國、印尼及印度等均</a:t>
            </a:r>
            <a:r>
              <a:rPr kumimoji="1" lang="zh-TW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</a:rPr>
              <a:t>存在極大發展空間</a:t>
            </a: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596354" y="5733256"/>
            <a:ext cx="18510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zh-TW" sz="1000" u="sng" dirty="0" smtClean="0">
                <a:solidFill>
                  <a:srgbClr val="000000"/>
                </a:solidFill>
                <a:latin typeface="Arial" pitchFamily="34" charset="0"/>
              </a:rPr>
              <a:t>保險深度 :</a:t>
            </a:r>
            <a:endParaRPr lang="en-US" altLang="zh-TW" sz="1000" dirty="0" smtClean="0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000" dirty="0" smtClean="0">
                <a:solidFill>
                  <a:srgbClr val="000000"/>
                </a:solidFill>
                <a:latin typeface="Arial" pitchFamily="34" charset="0"/>
              </a:rPr>
              <a:t>指保費收入</a:t>
            </a:r>
            <a:r>
              <a:rPr lang="zh-TW" altLang="en-US" sz="1000" dirty="0">
                <a:solidFill>
                  <a:srgbClr val="000000"/>
                </a:solidFill>
                <a:latin typeface="Arial" pitchFamily="34" charset="0"/>
              </a:rPr>
              <a:t>佔</a:t>
            </a:r>
            <a:r>
              <a:rPr lang="zh-CN" altLang="en-US" sz="1000" dirty="0" smtClean="0">
                <a:solidFill>
                  <a:srgbClr val="000000"/>
                </a:solidFill>
                <a:latin typeface="Arial" pitchFamily="34" charset="0"/>
              </a:rPr>
              <a:t>同期</a:t>
            </a:r>
            <a:r>
              <a:rPr lang="en-US" altLang="zh-CN" sz="1000" dirty="0" smtClean="0">
                <a:solidFill>
                  <a:srgbClr val="000000"/>
                </a:solidFill>
                <a:latin typeface="Arial" pitchFamily="34" charset="0"/>
              </a:rPr>
              <a:t>GDP</a:t>
            </a:r>
            <a:r>
              <a:rPr lang="zh-CN" altLang="en-US" sz="1000" dirty="0" smtClean="0">
                <a:solidFill>
                  <a:srgbClr val="000000"/>
                </a:solidFill>
                <a:latin typeface="Arial" pitchFamily="34" charset="0"/>
              </a:rPr>
              <a:t>的比重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10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2987824" y="5733256"/>
            <a:ext cx="1851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000" u="sng" dirty="0" smtClean="0">
                <a:solidFill>
                  <a:srgbClr val="000000"/>
                </a:solidFill>
                <a:latin typeface="Arial" pitchFamily="34" charset="0"/>
              </a:rPr>
              <a:t>保險密度 </a:t>
            </a:r>
            <a:r>
              <a:rPr lang="en-US" altLang="zh-TW" sz="1000" u="sng" dirty="0" smtClean="0">
                <a:solidFill>
                  <a:srgbClr val="000000"/>
                </a:solidFill>
                <a:latin typeface="Arial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000" dirty="0" smtClean="0">
                <a:solidFill>
                  <a:srgbClr val="000000"/>
                </a:solidFill>
                <a:latin typeface="Arial" pitchFamily="34" charset="0"/>
              </a:rPr>
              <a:t>指人均年保費收入（美元）</a:t>
            </a:r>
            <a:endParaRPr lang="zh-TW" altLang="en-US" sz="10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62529" y="6381328"/>
            <a:ext cx="130195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rgbClr val="1D6D9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zh-TW" altLang="en-US" sz="1000" dirty="0">
                <a:solidFill>
                  <a:srgbClr val="000000"/>
                </a:solidFill>
              </a:rPr>
              <a:t>資料來源</a:t>
            </a:r>
            <a:r>
              <a:rPr lang="en-US" altLang="zh-TW" sz="1000" dirty="0" smtClean="0">
                <a:solidFill>
                  <a:srgbClr val="000000"/>
                </a:solidFill>
              </a:rPr>
              <a:t>:</a:t>
            </a:r>
            <a:r>
              <a:rPr lang="zh-TW" altLang="en-US" sz="1000" dirty="0" smtClean="0">
                <a:solidFill>
                  <a:srgbClr val="000000"/>
                </a:solidFill>
              </a:rPr>
              <a:t> </a:t>
            </a:r>
            <a:r>
              <a:rPr lang="en-US" altLang="zh-TW" sz="1000" dirty="0" smtClean="0">
                <a:solidFill>
                  <a:srgbClr val="000000"/>
                </a:solidFill>
              </a:rPr>
              <a:t>Swiss Re</a:t>
            </a:r>
            <a:endParaRPr lang="zh-TW" altLang="en-US" sz="1000" dirty="0">
              <a:solidFill>
                <a:srgbClr val="000000"/>
              </a:solidFill>
            </a:endParaRPr>
          </a:p>
        </p:txBody>
      </p:sp>
      <p:sp>
        <p:nvSpPr>
          <p:cNvPr id="24" name="投影片編號版面配置區 5"/>
          <p:cNvSpPr txBox="1">
            <a:spLocks noGrp="1"/>
          </p:cNvSpPr>
          <p:nvPr/>
        </p:nvSpPr>
        <p:spPr bwMode="auto">
          <a:xfrm>
            <a:off x="1415256" y="6381328"/>
            <a:ext cx="10620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fld id="{7C723235-FDB0-4F4D-9395-FB8C1778BF77}" type="slidenum">
              <a:rPr lang="fr-CA" altLang="zh-HK" sz="1000">
                <a:solidFill>
                  <a:srgbClr val="000000"/>
                </a:solidFill>
              </a:rPr>
              <a:pPr algn="ctr"/>
              <a:t>5</a:t>
            </a:fld>
            <a:endParaRPr lang="fr-CA" altLang="zh-HK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159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611560" y="260648"/>
            <a:ext cx="7772400" cy="762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zh-TW" altLang="en-US" sz="2800" b="1" kern="1200" dirty="0">
                <a:solidFill>
                  <a:srgbClr val="B50029"/>
                </a:solidFill>
                <a:latin typeface="新細明體" pitchFamily="18" charset="-120"/>
                <a:ea typeface="+mn-ea"/>
                <a:cs typeface="+mn-cs"/>
              </a:rPr>
              <a:t>各地區的銀保佔</a:t>
            </a:r>
            <a:r>
              <a:rPr lang="zh-TW" altLang="en-US" sz="2800" b="1" kern="1200" dirty="0" smtClean="0">
                <a:solidFill>
                  <a:srgbClr val="B50029"/>
                </a:solidFill>
                <a:latin typeface="新細明體" pitchFamily="18" charset="-120"/>
                <a:ea typeface="+mn-ea"/>
                <a:cs typeface="+mn-cs"/>
              </a:rPr>
              <a:t>比</a:t>
            </a:r>
            <a:endParaRPr lang="zh-HK" altLang="en-US" sz="2800" b="1" kern="1200" dirty="0">
              <a:solidFill>
                <a:srgbClr val="B50029"/>
              </a:solidFill>
              <a:latin typeface="新細明體" pitchFamily="18" charset="-120"/>
              <a:ea typeface="+mn-ea"/>
              <a:cs typeface="+mn-cs"/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4219789"/>
              </p:ext>
            </p:extLst>
          </p:nvPr>
        </p:nvGraphicFramePr>
        <p:xfrm>
          <a:off x="827584" y="1340768"/>
          <a:ext cx="7772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7662529" y="6381328"/>
            <a:ext cx="130195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rgbClr val="1D6D9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zh-TW" altLang="en-US" sz="1000" dirty="0">
                <a:solidFill>
                  <a:srgbClr val="000000"/>
                </a:solidFill>
              </a:rPr>
              <a:t>資料來源</a:t>
            </a:r>
            <a:r>
              <a:rPr lang="en-US" altLang="zh-TW" sz="1000" dirty="0" smtClean="0">
                <a:solidFill>
                  <a:srgbClr val="000000"/>
                </a:solidFill>
              </a:rPr>
              <a:t>:</a:t>
            </a:r>
            <a:r>
              <a:rPr lang="zh-TW" altLang="en-US" sz="1000" dirty="0" smtClean="0">
                <a:solidFill>
                  <a:srgbClr val="000000"/>
                </a:solidFill>
              </a:rPr>
              <a:t> </a:t>
            </a:r>
            <a:r>
              <a:rPr lang="en-US" altLang="zh-TW" sz="1000" dirty="0" smtClean="0">
                <a:solidFill>
                  <a:srgbClr val="000000"/>
                </a:solidFill>
              </a:rPr>
              <a:t>Swiss Re</a:t>
            </a:r>
            <a:endParaRPr lang="zh-TW" altLang="en-US" sz="1000" dirty="0">
              <a:solidFill>
                <a:srgbClr val="000000"/>
              </a:solidFill>
            </a:endParaRPr>
          </a:p>
        </p:txBody>
      </p:sp>
      <p:sp>
        <p:nvSpPr>
          <p:cNvPr id="8" name="投影片編號版面配置區 5"/>
          <p:cNvSpPr txBox="1">
            <a:spLocks noGrp="1"/>
          </p:cNvSpPr>
          <p:nvPr/>
        </p:nvSpPr>
        <p:spPr bwMode="auto">
          <a:xfrm>
            <a:off x="1415256" y="6381328"/>
            <a:ext cx="10620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fld id="{7C723235-FDB0-4F4D-9395-FB8C1778BF77}" type="slidenum">
              <a:rPr lang="fr-CA" altLang="zh-HK" sz="1000">
                <a:solidFill>
                  <a:srgbClr val="000000"/>
                </a:solidFill>
              </a:rPr>
              <a:pPr algn="ctr"/>
              <a:t>6</a:t>
            </a:fld>
            <a:endParaRPr lang="fr-CA" altLang="zh-HK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2285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683568" y="362744"/>
            <a:ext cx="7772400" cy="762000"/>
          </a:xfrm>
        </p:spPr>
        <p:txBody>
          <a:bodyPr>
            <a:normAutofit/>
          </a:bodyPr>
          <a:lstStyle/>
          <a:p>
            <a:pPr algn="ctr"/>
            <a:r>
              <a:rPr lang="zh-TW" altLang="fr-CA" sz="3200" dirty="0">
                <a:solidFill>
                  <a:srgbClr val="262626"/>
                </a:solidFill>
              </a:rPr>
              <a:t>目錄</a:t>
            </a:r>
            <a:endParaRPr lang="zh-TW" altLang="en-US" sz="3200" dirty="0">
              <a:solidFill>
                <a:srgbClr val="262626"/>
              </a:solidFill>
            </a:endParaRPr>
          </a:p>
        </p:txBody>
      </p:sp>
      <p:graphicFrame>
        <p:nvGraphicFramePr>
          <p:cNvPr id="706796" name="Group 2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557965"/>
              </p:ext>
            </p:extLst>
          </p:nvPr>
        </p:nvGraphicFramePr>
        <p:xfrm>
          <a:off x="1475656" y="2354558"/>
          <a:ext cx="6696794" cy="1485901"/>
        </p:xfrm>
        <a:graphic>
          <a:graphicData uri="http://schemas.openxmlformats.org/drawingml/2006/table">
            <a:tbl>
              <a:tblPr/>
              <a:tblGrid>
                <a:gridCol w="1151175"/>
                <a:gridCol w="5545619"/>
              </a:tblGrid>
              <a:tr h="492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一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亞洲銀保市場的發展潛力</a:t>
                      </a:r>
                      <a:endParaRPr kumimoji="1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新細明體" pitchFamily="18" charset="-120"/>
                        <a:ea typeface="新細明體" pitchFamily="18" charset="-120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二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>
                        <a:alpha val="39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zh-TW" alt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+mn-cs"/>
                        </a:rPr>
                        <a:t>香港發展銀保業務的經驗分享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>
                        <a:alpha val="39000"/>
                      </a:srgbClr>
                    </a:solidFill>
                  </a:tcPr>
                </a:tc>
              </a:tr>
              <a:tr h="496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三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與監管機構的溝通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27501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18"/>
          <p:cNvSpPr>
            <a:spLocks noChangeArrowheads="1"/>
          </p:cNvSpPr>
          <p:nvPr/>
        </p:nvSpPr>
        <p:spPr bwMode="auto">
          <a:xfrm>
            <a:off x="666134" y="260648"/>
            <a:ext cx="880241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1" lang="zh-TW" altLang="en-US" sz="2800" b="1" dirty="0" smtClean="0">
                <a:solidFill>
                  <a:srgbClr val="B50029"/>
                </a:solidFill>
                <a:latin typeface="新細明體" pitchFamily="18" charset="-120"/>
              </a:rPr>
              <a:t>香港壽險市場主要由銀保業務所帶動</a:t>
            </a:r>
            <a:endParaRPr kumimoji="1" lang="en-US" altLang="zh-TW" sz="2800" b="1" dirty="0">
              <a:solidFill>
                <a:srgbClr val="B50029"/>
              </a:solidFill>
              <a:latin typeface="新細明體" pitchFamily="18" charset="-120"/>
            </a:endParaRPr>
          </a:p>
        </p:txBody>
      </p:sp>
      <p:sp>
        <p:nvSpPr>
          <p:cNvPr id="288" name="AutoShape 23"/>
          <p:cNvSpPr>
            <a:spLocks noChangeAspect="1" noChangeArrowheads="1" noTextEdit="1"/>
          </p:cNvSpPr>
          <p:nvPr/>
        </p:nvSpPr>
        <p:spPr bwMode="auto">
          <a:xfrm>
            <a:off x="1291903" y="1599579"/>
            <a:ext cx="651510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zh-TW" altLang="en-US" sz="1800" b="1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89" name="Line 33"/>
          <p:cNvSpPr>
            <a:spLocks noChangeShapeType="1"/>
          </p:cNvSpPr>
          <p:nvPr/>
        </p:nvSpPr>
        <p:spPr bwMode="auto">
          <a:xfrm>
            <a:off x="1998341" y="2440954"/>
            <a:ext cx="5670550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zh-TW" altLang="en-US" sz="1800" b="1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91" name="Text Box 2"/>
          <p:cNvSpPr txBox="1">
            <a:spLocks noChangeArrowheads="1"/>
          </p:cNvSpPr>
          <p:nvPr/>
        </p:nvSpPr>
        <p:spPr bwMode="auto">
          <a:xfrm>
            <a:off x="1979712" y="908720"/>
            <a:ext cx="5106987" cy="396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t>香港壽險市場銀保業務佔比*</a:t>
            </a:r>
            <a:endParaRPr kumimoji="0" lang="en-US" altLang="zh-TW" sz="2000" b="1" i="0" u="none" strike="noStrike" kern="0" cap="none" spc="0" normalizeH="0" baseline="0" noProof="0" dirty="0" smtClean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292" name="Rectangle 3"/>
          <p:cNvSpPr>
            <a:spLocks noChangeArrowheads="1"/>
          </p:cNvSpPr>
          <p:nvPr/>
        </p:nvSpPr>
        <p:spPr bwMode="auto">
          <a:xfrm>
            <a:off x="5911502" y="4069011"/>
            <a:ext cx="8207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 defTabSz="1073150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defTabSz="10731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defTabSz="107315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defTabSz="107315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defTabSz="107315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1600" b="1" dirty="0" smtClean="0">
                <a:solidFill>
                  <a:srgbClr val="CC0000"/>
                </a:solidFill>
                <a:latin typeface="Arial" charset="0"/>
                <a:cs typeface="Arial" charset="0"/>
              </a:rPr>
              <a:t>中銀人壽</a:t>
            </a:r>
            <a:endParaRPr kumimoji="0" lang="en-US" altLang="zh-TW" sz="1600" b="1" dirty="0" smtClean="0">
              <a:solidFill>
                <a:srgbClr val="CC0000"/>
              </a:solidFill>
              <a:latin typeface="Arial" charset="0"/>
              <a:cs typeface="Arial" charset="0"/>
            </a:endParaRPr>
          </a:p>
        </p:txBody>
      </p:sp>
      <p:sp>
        <p:nvSpPr>
          <p:cNvPr id="293" name="Rectangle 6"/>
          <p:cNvSpPr>
            <a:spLocks noChangeArrowheads="1"/>
          </p:cNvSpPr>
          <p:nvPr/>
        </p:nvSpPr>
        <p:spPr bwMode="auto">
          <a:xfrm>
            <a:off x="1951062" y="4069010"/>
            <a:ext cx="8207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 defTabSz="1073150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defTabSz="10731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defTabSz="107315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defTabSz="107315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defTabSz="107315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1600" b="1" dirty="0" smtClean="0">
                <a:solidFill>
                  <a:srgbClr val="CC0000"/>
                </a:solidFill>
                <a:latin typeface="Arial" charset="0"/>
                <a:cs typeface="Arial" charset="0"/>
              </a:rPr>
              <a:t>香港市場</a:t>
            </a:r>
            <a:endParaRPr kumimoji="0" lang="en-US" altLang="zh-TW" sz="1600" b="1" dirty="0" smtClean="0">
              <a:solidFill>
                <a:srgbClr val="CC0000"/>
              </a:solidFill>
              <a:latin typeface="Arial" charset="0"/>
              <a:cs typeface="Arial" charset="0"/>
            </a:endParaRPr>
          </a:p>
        </p:txBody>
      </p:sp>
      <p:sp>
        <p:nvSpPr>
          <p:cNvPr id="294" name="Rectangle 7"/>
          <p:cNvSpPr>
            <a:spLocks noChangeArrowheads="1"/>
          </p:cNvSpPr>
          <p:nvPr/>
        </p:nvSpPr>
        <p:spPr bwMode="auto">
          <a:xfrm>
            <a:off x="5946949" y="6453336"/>
            <a:ext cx="314220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1000" dirty="0">
                <a:solidFill>
                  <a:srgbClr val="000000"/>
                </a:solidFill>
              </a:rPr>
              <a:t>資料來源</a:t>
            </a:r>
            <a:r>
              <a:rPr lang="en-US" altLang="zh-TW" sz="1000" dirty="0">
                <a:solidFill>
                  <a:srgbClr val="000000"/>
                </a:solidFill>
              </a:rPr>
              <a:t>:</a:t>
            </a:r>
            <a:r>
              <a:rPr lang="zh-TW" altLang="en-US" sz="1000" dirty="0">
                <a:solidFill>
                  <a:srgbClr val="000000"/>
                </a:solidFill>
              </a:rPr>
              <a:t> </a:t>
            </a:r>
            <a:r>
              <a:rPr kumimoji="0" lang="en-US" altLang="zh-TW" sz="1000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OCI, by Standard</a:t>
            </a:r>
            <a:r>
              <a:rPr kumimoji="0" lang="en-US" altLang="zh-TW" sz="10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kumimoji="0" lang="en-US" altLang="zh-TW" sz="1000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New Business Premium</a:t>
            </a:r>
            <a:endParaRPr kumimoji="0" lang="zh-TW" altLang="en-US" sz="1000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95" name="AutoShape 8"/>
          <p:cNvSpPr>
            <a:spLocks noChangeAspect="1" noChangeArrowheads="1" noTextEdit="1"/>
          </p:cNvSpPr>
          <p:nvPr/>
        </p:nvSpPr>
        <p:spPr bwMode="auto">
          <a:xfrm>
            <a:off x="4481191" y="4315073"/>
            <a:ext cx="3811587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zh-TW" altLang="en-US" sz="1800" b="1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96" name="Rectangle 54"/>
          <p:cNvSpPr>
            <a:spLocks noChangeArrowheads="1"/>
          </p:cNvSpPr>
          <p:nvPr/>
        </p:nvSpPr>
        <p:spPr bwMode="auto">
          <a:xfrm>
            <a:off x="1114103" y="4378573"/>
            <a:ext cx="3233738" cy="15668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HK" altLang="en-US" sz="1800" b="1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97" name="Rectangle 104"/>
          <p:cNvSpPr>
            <a:spLocks noChangeAspect="1" noChangeArrowheads="1"/>
          </p:cNvSpPr>
          <p:nvPr/>
        </p:nvSpPr>
        <p:spPr bwMode="auto">
          <a:xfrm>
            <a:off x="6241728" y="4997698"/>
            <a:ext cx="143192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1073150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defTabSz="10731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defTabSz="107315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defTabSz="107315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defTabSz="107315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1600" b="1" smtClean="0">
                <a:solidFill>
                  <a:srgbClr val="3333CC"/>
                </a:solidFill>
                <a:latin typeface="Arial" charset="0"/>
                <a:cs typeface="Arial" charset="0"/>
              </a:rPr>
              <a:t>CAGR</a:t>
            </a:r>
            <a:r>
              <a:rPr kumimoji="0" lang="en-US" altLang="zh-CN" sz="1600" b="1" smtClean="0">
                <a:solidFill>
                  <a:srgbClr val="3333CC"/>
                </a:solidFill>
                <a:latin typeface="Arial" charset="0"/>
                <a:cs typeface="Arial" charset="0"/>
              </a:rPr>
              <a:t> </a:t>
            </a:r>
            <a:r>
              <a:rPr kumimoji="0" lang="en-US" altLang="zh-TW" sz="1600" b="1" smtClean="0">
                <a:solidFill>
                  <a:srgbClr val="3333CC"/>
                </a:solidFill>
                <a:latin typeface="Arial" charset="0"/>
                <a:cs typeface="Arial" charset="0"/>
              </a:rPr>
              <a:t>44</a:t>
            </a:r>
            <a:r>
              <a:rPr kumimoji="0" lang="en-US" altLang="zh-CN" sz="1600" b="1" smtClean="0">
                <a:solidFill>
                  <a:srgbClr val="3333CC"/>
                </a:solidFill>
                <a:latin typeface="Arial" charset="0"/>
                <a:cs typeface="Arial" charset="0"/>
              </a:rPr>
              <a:t>%</a:t>
            </a:r>
            <a:r>
              <a:rPr kumimoji="0" lang="en-US" altLang="zh-TW" sz="1600" b="1" smtClean="0">
                <a:solidFill>
                  <a:srgbClr val="3333CC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298" name="Rectangle 105"/>
          <p:cNvSpPr>
            <a:spLocks noChangeArrowheads="1"/>
          </p:cNvSpPr>
          <p:nvPr/>
        </p:nvSpPr>
        <p:spPr bwMode="auto">
          <a:xfrm>
            <a:off x="1780853" y="4981823"/>
            <a:ext cx="1773238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1073150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defTabSz="10731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defTabSz="107315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defTabSz="107315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defTabSz="107315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defTabSz="10731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1600" b="1" smtClean="0">
                <a:solidFill>
                  <a:srgbClr val="3333CC"/>
                </a:solidFill>
                <a:latin typeface="Arial" charset="0"/>
                <a:cs typeface="Arial" charset="0"/>
              </a:rPr>
              <a:t>CAGR</a:t>
            </a:r>
            <a:r>
              <a:rPr kumimoji="0" lang="en-US" altLang="zh-CN" sz="1600" b="1" smtClean="0">
                <a:solidFill>
                  <a:srgbClr val="3333CC"/>
                </a:solidFill>
                <a:latin typeface="Arial" charset="0"/>
                <a:cs typeface="Arial" charset="0"/>
              </a:rPr>
              <a:t> </a:t>
            </a:r>
            <a:r>
              <a:rPr kumimoji="0" lang="en-US" altLang="zh-TW" sz="1600" b="1" smtClean="0">
                <a:solidFill>
                  <a:srgbClr val="3333CC"/>
                </a:solidFill>
                <a:latin typeface="Arial" charset="0"/>
                <a:cs typeface="Arial" charset="0"/>
              </a:rPr>
              <a:t>17</a:t>
            </a:r>
            <a:r>
              <a:rPr kumimoji="0" lang="en-US" altLang="zh-CN" sz="1600" b="1" smtClean="0">
                <a:solidFill>
                  <a:srgbClr val="3333CC"/>
                </a:solidFill>
                <a:latin typeface="Arial" charset="0"/>
                <a:cs typeface="Arial" charset="0"/>
              </a:rPr>
              <a:t>%</a:t>
            </a:r>
            <a:r>
              <a:rPr kumimoji="0" lang="en-US" altLang="zh-TW" sz="1600" b="1" smtClean="0">
                <a:solidFill>
                  <a:srgbClr val="3333CC"/>
                </a:solidFill>
                <a:latin typeface="Arial" charset="0"/>
                <a:cs typeface="Arial" charset="0"/>
              </a:rPr>
              <a:t> </a:t>
            </a:r>
          </a:p>
        </p:txBody>
      </p:sp>
      <p:graphicFrame>
        <p:nvGraphicFramePr>
          <p:cNvPr id="299" name="圖表 10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2710656"/>
              </p:ext>
            </p:extLst>
          </p:nvPr>
        </p:nvGraphicFramePr>
        <p:xfrm>
          <a:off x="764853" y="3828504"/>
          <a:ext cx="3749675" cy="233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" r:id="rId5" imgW="3749365" imgH="2341067" progId="Excel.Chart.8">
                  <p:embed/>
                </p:oleObj>
              </mc:Choice>
              <mc:Fallback>
                <p:oleObj r:id="rId5" imgW="3749365" imgH="234106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4853" y="3828504"/>
                        <a:ext cx="3749675" cy="233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0" name="圖表 10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6204223"/>
              </p:ext>
            </p:extLst>
          </p:nvPr>
        </p:nvGraphicFramePr>
        <p:xfrm>
          <a:off x="4593903" y="3861048"/>
          <a:ext cx="3749675" cy="229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" r:id="rId8" imgW="3749365" imgH="2292295" progId="Excel.Chart.8">
                  <p:embed/>
                </p:oleObj>
              </mc:Choice>
              <mc:Fallback>
                <p:oleObj r:id="rId8" imgW="3749365" imgH="2292295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3903" y="3861048"/>
                        <a:ext cx="3749675" cy="229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1" name="直線單箭頭接點 2"/>
          <p:cNvCxnSpPr>
            <a:cxnSpLocks noChangeShapeType="1"/>
          </p:cNvCxnSpPr>
          <p:nvPr/>
        </p:nvCxnSpPr>
        <p:spPr bwMode="auto">
          <a:xfrm flipV="1">
            <a:off x="1371278" y="4378573"/>
            <a:ext cx="2363788" cy="830262"/>
          </a:xfrm>
          <a:prstGeom prst="straightConnector1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2" name="直線單箭頭接點 6"/>
          <p:cNvCxnSpPr>
            <a:cxnSpLocks noChangeShapeType="1"/>
          </p:cNvCxnSpPr>
          <p:nvPr/>
        </p:nvCxnSpPr>
        <p:spPr bwMode="auto">
          <a:xfrm flipV="1">
            <a:off x="323528" y="4702423"/>
            <a:ext cx="1674813" cy="506412"/>
          </a:xfrm>
          <a:prstGeom prst="straightConnector1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3" name="直線單箭頭接點 8"/>
          <p:cNvCxnSpPr>
            <a:cxnSpLocks noChangeShapeType="1"/>
          </p:cNvCxnSpPr>
          <p:nvPr/>
        </p:nvCxnSpPr>
        <p:spPr bwMode="auto">
          <a:xfrm flipV="1">
            <a:off x="502916" y="3861048"/>
            <a:ext cx="1277937" cy="454025"/>
          </a:xfrm>
          <a:prstGeom prst="straightConnector1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4" name="直線單箭頭接點 10"/>
          <p:cNvCxnSpPr>
            <a:cxnSpLocks noChangeShapeType="1"/>
          </p:cNvCxnSpPr>
          <p:nvPr/>
        </p:nvCxnSpPr>
        <p:spPr bwMode="auto">
          <a:xfrm flipV="1">
            <a:off x="1517328" y="4448423"/>
            <a:ext cx="2217738" cy="760412"/>
          </a:xfrm>
          <a:prstGeom prst="straightConnector1">
            <a:avLst/>
          </a:prstGeom>
          <a:noFill/>
          <a:ln w="28575" algn="ctr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5" name="直線單箭頭接點 113"/>
          <p:cNvCxnSpPr>
            <a:cxnSpLocks noChangeShapeType="1"/>
          </p:cNvCxnSpPr>
          <p:nvPr/>
        </p:nvCxnSpPr>
        <p:spPr bwMode="auto">
          <a:xfrm flipV="1">
            <a:off x="5278116" y="4448423"/>
            <a:ext cx="2295525" cy="1222375"/>
          </a:xfrm>
          <a:prstGeom prst="straightConnector1">
            <a:avLst/>
          </a:prstGeom>
          <a:noFill/>
          <a:ln w="28575" algn="ctr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8" name="Rectangle 7"/>
          <p:cNvSpPr>
            <a:spLocks noChangeArrowheads="1"/>
          </p:cNvSpPr>
          <p:nvPr/>
        </p:nvSpPr>
        <p:spPr bwMode="auto">
          <a:xfrm>
            <a:off x="962986" y="6165304"/>
            <a:ext cx="532068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1000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*</a:t>
            </a:r>
            <a:r>
              <a:rPr kumimoji="0" lang="en-US" altLang="zh-TW" sz="1000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kumimoji="0" lang="en-US" altLang="zh-TW" sz="1000" i="1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Bancassurance</a:t>
            </a:r>
            <a:r>
              <a:rPr kumimoji="0" lang="en-US" altLang="zh-TW" sz="1000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share assumption : BOCGL, China Life, HSBC, </a:t>
            </a:r>
            <a:r>
              <a:rPr kumimoji="0" lang="en-US" altLang="zh-TW" sz="1000" i="1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Hangseng</a:t>
            </a:r>
            <a:r>
              <a:rPr kumimoji="0" lang="en-US" altLang="zh-TW" sz="1000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and Prudential</a:t>
            </a:r>
            <a:endParaRPr kumimoji="0" lang="zh-TW" altLang="en-US" sz="1000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4" name="投影片編號版面配置區 5"/>
          <p:cNvSpPr txBox="1">
            <a:spLocks noGrp="1"/>
          </p:cNvSpPr>
          <p:nvPr/>
        </p:nvSpPr>
        <p:spPr bwMode="auto">
          <a:xfrm>
            <a:off x="1415256" y="6381328"/>
            <a:ext cx="10620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fld id="{7C723235-FDB0-4F4D-9395-FB8C1778BF77}" type="slidenum">
              <a:rPr lang="fr-CA" altLang="zh-HK" sz="1000">
                <a:solidFill>
                  <a:srgbClr val="000000"/>
                </a:solidFill>
              </a:rPr>
              <a:pPr algn="ctr"/>
              <a:t>8</a:t>
            </a:fld>
            <a:endParaRPr lang="fr-CA" altLang="zh-HK" sz="1000" dirty="0">
              <a:solidFill>
                <a:srgbClr val="000000"/>
              </a:solidFill>
            </a:endParaRPr>
          </a:p>
        </p:txBody>
      </p:sp>
      <p:graphicFrame>
        <p:nvGraphicFramePr>
          <p:cNvPr id="30" name="圖表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5333070"/>
              </p:ext>
            </p:extLst>
          </p:nvPr>
        </p:nvGraphicFramePr>
        <p:xfrm>
          <a:off x="770779" y="1283110"/>
          <a:ext cx="755783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31" name="矩形 117"/>
          <p:cNvSpPr>
            <a:spLocks noChangeArrowheads="1"/>
          </p:cNvSpPr>
          <p:nvPr/>
        </p:nvSpPr>
        <p:spPr bwMode="auto">
          <a:xfrm>
            <a:off x="1331640" y="3356992"/>
            <a:ext cx="1327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1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Market Total </a:t>
            </a:r>
            <a:br>
              <a:rPr kumimoji="0" lang="en-US" altLang="zh-TW" sz="1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</a:br>
            <a:r>
              <a:rPr kumimoji="0" lang="en-US" altLang="zh-TW" sz="1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HKD 11,059 Million</a:t>
            </a:r>
            <a:endParaRPr kumimoji="0" lang="zh-TW" altLang="en-US" sz="1000" b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2" name="矩形 14"/>
          <p:cNvSpPr>
            <a:spLocks noChangeArrowheads="1"/>
          </p:cNvSpPr>
          <p:nvPr/>
        </p:nvSpPr>
        <p:spPr bwMode="auto">
          <a:xfrm>
            <a:off x="6989266" y="3316982"/>
            <a:ext cx="1327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1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Market Total </a:t>
            </a:r>
            <a:br>
              <a:rPr kumimoji="0" lang="en-US" altLang="zh-TW" sz="1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</a:br>
            <a:r>
              <a:rPr kumimoji="0" lang="en-US" altLang="zh-TW" sz="1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HKD 52,545 Million</a:t>
            </a:r>
            <a:endParaRPr kumimoji="0" lang="zh-TW" altLang="en-US" sz="1000" b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0072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Oval 15"/>
          <p:cNvSpPr>
            <a:spLocks noChangeArrowheads="1"/>
          </p:cNvSpPr>
          <p:nvPr/>
        </p:nvSpPr>
        <p:spPr bwMode="auto">
          <a:xfrm>
            <a:off x="827584" y="2149822"/>
            <a:ext cx="431800" cy="431800"/>
          </a:xfrm>
          <a:prstGeom prst="ellips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457200" indent="-457200"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fontAlgn="t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CN" sz="2000">
                <a:solidFill>
                  <a:schemeClr val="bg1"/>
                </a:solidFill>
                <a:latin typeface="Arial" charset="0"/>
                <a:ea typeface="細明體" pitchFamily="49" charset="-120"/>
                <a:cs typeface="Arial" charset="0"/>
              </a:rPr>
              <a:t>1</a:t>
            </a:r>
            <a:endParaRPr kumimoji="0" lang="zh-CN" altLang="en-US" sz="2000">
              <a:solidFill>
                <a:schemeClr val="bg1"/>
              </a:solidFill>
              <a:latin typeface="Arial" charset="0"/>
              <a:ea typeface="細明體" pitchFamily="49" charset="-120"/>
              <a:cs typeface="Arial" charset="0"/>
            </a:endParaRPr>
          </a:p>
        </p:txBody>
      </p:sp>
      <p:sp>
        <p:nvSpPr>
          <p:cNvPr id="11268" name="Oval 16"/>
          <p:cNvSpPr>
            <a:spLocks noChangeArrowheads="1"/>
          </p:cNvSpPr>
          <p:nvPr/>
        </p:nvSpPr>
        <p:spPr bwMode="auto">
          <a:xfrm>
            <a:off x="827584" y="2805460"/>
            <a:ext cx="431800" cy="431800"/>
          </a:xfrm>
          <a:prstGeom prst="ellips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457200" indent="-457200"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fontAlgn="t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CN" sz="2000">
                <a:solidFill>
                  <a:schemeClr val="bg1"/>
                </a:solidFill>
                <a:latin typeface="Arial" charset="0"/>
                <a:ea typeface="細明體" pitchFamily="49" charset="-120"/>
                <a:cs typeface="Arial" charset="0"/>
              </a:rPr>
              <a:t>2</a:t>
            </a:r>
            <a:endParaRPr kumimoji="0" lang="zh-CN" altLang="en-US" sz="2000">
              <a:solidFill>
                <a:schemeClr val="bg1"/>
              </a:solidFill>
              <a:latin typeface="Arial" charset="0"/>
              <a:ea typeface="細明體" pitchFamily="49" charset="-120"/>
              <a:cs typeface="Arial" charset="0"/>
            </a:endParaRPr>
          </a:p>
        </p:txBody>
      </p:sp>
      <p:sp>
        <p:nvSpPr>
          <p:cNvPr id="11269" name="Oval 17"/>
          <p:cNvSpPr>
            <a:spLocks noChangeArrowheads="1"/>
          </p:cNvSpPr>
          <p:nvPr/>
        </p:nvSpPr>
        <p:spPr bwMode="auto">
          <a:xfrm>
            <a:off x="827584" y="3462685"/>
            <a:ext cx="431800" cy="433387"/>
          </a:xfrm>
          <a:prstGeom prst="ellips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457200" indent="-457200"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fontAlgn="t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CN" sz="2000">
                <a:solidFill>
                  <a:schemeClr val="bg1"/>
                </a:solidFill>
                <a:latin typeface="Arial" charset="0"/>
                <a:ea typeface="細明體" pitchFamily="49" charset="-120"/>
                <a:cs typeface="Arial" charset="0"/>
              </a:rPr>
              <a:t>3</a:t>
            </a:r>
            <a:endParaRPr kumimoji="0" lang="zh-CN" altLang="en-US" sz="2000">
              <a:solidFill>
                <a:schemeClr val="bg1"/>
              </a:solidFill>
              <a:latin typeface="Arial" charset="0"/>
              <a:ea typeface="細明體" pitchFamily="49" charset="-120"/>
              <a:cs typeface="Arial" charset="0"/>
            </a:endParaRPr>
          </a:p>
        </p:txBody>
      </p:sp>
      <p:sp>
        <p:nvSpPr>
          <p:cNvPr id="11270" name="Oval 18"/>
          <p:cNvSpPr>
            <a:spLocks noChangeArrowheads="1"/>
          </p:cNvSpPr>
          <p:nvPr/>
        </p:nvSpPr>
        <p:spPr bwMode="auto">
          <a:xfrm>
            <a:off x="827584" y="4121497"/>
            <a:ext cx="431800" cy="431800"/>
          </a:xfrm>
          <a:prstGeom prst="ellips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457200" indent="-457200"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fontAlgn="t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CN" sz="2000">
                <a:solidFill>
                  <a:schemeClr val="bg1"/>
                </a:solidFill>
                <a:latin typeface="Arial" charset="0"/>
                <a:ea typeface="細明體" pitchFamily="49" charset="-120"/>
                <a:cs typeface="Arial" charset="0"/>
              </a:rPr>
              <a:t>4</a:t>
            </a:r>
            <a:endParaRPr kumimoji="0" lang="zh-CN" altLang="en-US" sz="2000">
              <a:solidFill>
                <a:schemeClr val="bg1"/>
              </a:solidFill>
              <a:latin typeface="Arial" charset="0"/>
              <a:ea typeface="細明體" pitchFamily="49" charset="-120"/>
              <a:cs typeface="Arial" charset="0"/>
            </a:endParaRPr>
          </a:p>
        </p:txBody>
      </p:sp>
      <p:sp>
        <p:nvSpPr>
          <p:cNvPr id="11271" name="Oval 19"/>
          <p:cNvSpPr>
            <a:spLocks noChangeArrowheads="1"/>
          </p:cNvSpPr>
          <p:nvPr/>
        </p:nvSpPr>
        <p:spPr bwMode="auto">
          <a:xfrm>
            <a:off x="827584" y="4778722"/>
            <a:ext cx="431800" cy="431800"/>
          </a:xfrm>
          <a:prstGeom prst="ellips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457200" indent="-457200"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fontAlgn="t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CN" sz="2000">
                <a:solidFill>
                  <a:schemeClr val="bg1"/>
                </a:solidFill>
                <a:latin typeface="Arial" charset="0"/>
                <a:ea typeface="細明體" pitchFamily="49" charset="-120"/>
                <a:cs typeface="Arial" charset="0"/>
              </a:rPr>
              <a:t>5</a:t>
            </a:r>
            <a:endParaRPr kumimoji="0" lang="zh-CN" altLang="en-US" sz="2000">
              <a:solidFill>
                <a:schemeClr val="bg1"/>
              </a:solidFill>
              <a:latin typeface="Arial" charset="0"/>
              <a:ea typeface="細明體" pitchFamily="49" charset="-120"/>
              <a:cs typeface="Arial" charset="0"/>
            </a:endParaRPr>
          </a:p>
        </p:txBody>
      </p:sp>
      <p:pic>
        <p:nvPicPr>
          <p:cNvPr id="673802" name="Picture 2" descr="aia_log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7" t="12373" r="15642" b="14035"/>
          <a:stretch>
            <a:fillRect/>
          </a:stretch>
        </p:blipFill>
        <p:spPr bwMode="auto">
          <a:xfrm>
            <a:off x="1735634" y="2018060"/>
            <a:ext cx="6921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3803" name="TextBox 26"/>
          <p:cNvSpPr txBox="1">
            <a:spLocks noChangeArrowheads="1"/>
          </p:cNvSpPr>
          <p:nvPr/>
        </p:nvSpPr>
        <p:spPr bwMode="auto">
          <a:xfrm>
            <a:off x="2883396" y="2232372"/>
            <a:ext cx="936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charset="0"/>
                <a:cs typeface="Arial" charset="0"/>
              </a:rPr>
              <a:t>29.5%</a:t>
            </a:r>
            <a:endParaRPr lang="zh-CN" altLang="en-US" sz="2000" dirty="0">
              <a:solidFill>
                <a:schemeClr val="accent2"/>
              </a:solidFill>
              <a:latin typeface="Arial" charset="0"/>
              <a:cs typeface="Arial" charset="0"/>
            </a:endParaRPr>
          </a:p>
        </p:txBody>
      </p:sp>
      <p:pic>
        <p:nvPicPr>
          <p:cNvPr id="673804" name="Picture 3" descr="axa-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896" y="273878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3805" name="TextBox 27"/>
          <p:cNvSpPr txBox="1">
            <a:spLocks noChangeArrowheads="1"/>
          </p:cNvSpPr>
          <p:nvPr/>
        </p:nvSpPr>
        <p:spPr bwMode="auto">
          <a:xfrm>
            <a:off x="2883396" y="2880072"/>
            <a:ext cx="936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accent2"/>
                </a:solidFill>
                <a:latin typeface="Arial" charset="0"/>
                <a:cs typeface="Arial" charset="0"/>
              </a:rPr>
              <a:t>13.1%</a:t>
            </a:r>
            <a:endParaRPr lang="zh-CN" altLang="en-US" sz="2000">
              <a:solidFill>
                <a:schemeClr val="accent2"/>
              </a:solidFill>
              <a:latin typeface="Arial" charset="0"/>
              <a:cs typeface="Arial" charset="0"/>
            </a:endParaRPr>
          </a:p>
        </p:txBody>
      </p:sp>
      <p:pic>
        <p:nvPicPr>
          <p:cNvPr id="673806" name="Picture 8" descr="manulifelogo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209" y="3505547"/>
            <a:ext cx="1230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3807" name="TextBox 28"/>
          <p:cNvSpPr txBox="1">
            <a:spLocks noChangeArrowheads="1"/>
          </p:cNvSpPr>
          <p:nvPr/>
        </p:nvSpPr>
        <p:spPr bwMode="auto">
          <a:xfrm>
            <a:off x="2883396" y="3538885"/>
            <a:ext cx="936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accent2"/>
                </a:solidFill>
                <a:latin typeface="Arial" charset="0"/>
                <a:cs typeface="Arial" charset="0"/>
              </a:rPr>
              <a:t>10.7%</a:t>
            </a:r>
            <a:endParaRPr lang="zh-CN" altLang="en-US" sz="2000">
              <a:solidFill>
                <a:schemeClr val="accent2"/>
              </a:solidFill>
              <a:latin typeface="Arial" charset="0"/>
              <a:cs typeface="Arial" charset="0"/>
            </a:endParaRPr>
          </a:p>
        </p:txBody>
      </p:sp>
      <p:pic>
        <p:nvPicPr>
          <p:cNvPr id="673808" name="Picture 9" descr="pacific-century-insuranc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109" y="4070697"/>
            <a:ext cx="12858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3809" name="TextBox 29"/>
          <p:cNvSpPr txBox="1">
            <a:spLocks noChangeArrowheads="1"/>
          </p:cNvSpPr>
          <p:nvPr/>
        </p:nvSpPr>
        <p:spPr bwMode="auto">
          <a:xfrm>
            <a:off x="2883396" y="4199285"/>
            <a:ext cx="936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accent2"/>
                </a:solidFill>
                <a:latin typeface="Arial" charset="0"/>
                <a:cs typeface="Arial" charset="0"/>
              </a:rPr>
              <a:t>8.2%</a:t>
            </a:r>
            <a:endParaRPr lang="zh-CN" altLang="en-US" sz="2000">
              <a:solidFill>
                <a:schemeClr val="accent2"/>
              </a:solidFill>
              <a:latin typeface="Arial" charset="0"/>
              <a:cs typeface="Arial" charset="0"/>
            </a:endParaRPr>
          </a:p>
        </p:txBody>
      </p:sp>
      <p:pic>
        <p:nvPicPr>
          <p:cNvPr id="673810" name="Picture 7" descr="ing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34" y="4826347"/>
            <a:ext cx="128905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3811" name="TextBox 30"/>
          <p:cNvSpPr txBox="1">
            <a:spLocks noChangeArrowheads="1"/>
          </p:cNvSpPr>
          <p:nvPr/>
        </p:nvSpPr>
        <p:spPr bwMode="auto">
          <a:xfrm>
            <a:off x="2883396" y="4835872"/>
            <a:ext cx="936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accent2"/>
                </a:solidFill>
                <a:latin typeface="Arial" charset="0"/>
                <a:cs typeface="Arial" charset="0"/>
              </a:rPr>
              <a:t>6.4%</a:t>
            </a:r>
            <a:endParaRPr lang="zh-CN" altLang="en-US" sz="2000">
              <a:solidFill>
                <a:schemeClr val="accent2"/>
              </a:solidFill>
              <a:latin typeface="Arial" charset="0"/>
              <a:cs typeface="Arial" charset="0"/>
            </a:endParaRPr>
          </a:p>
        </p:txBody>
      </p:sp>
      <p:sp>
        <p:nvSpPr>
          <p:cNvPr id="11282" name="TextBox 37"/>
          <p:cNvSpPr txBox="1">
            <a:spLocks noChangeArrowheads="1"/>
          </p:cNvSpPr>
          <p:nvPr/>
        </p:nvSpPr>
        <p:spPr bwMode="auto">
          <a:xfrm>
            <a:off x="1028700" y="9906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1800" dirty="0">
              <a:latin typeface="Arial" charset="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11284" name="Rectangle 22"/>
          <p:cNvSpPr>
            <a:spLocks noChangeArrowheads="1"/>
          </p:cNvSpPr>
          <p:nvPr/>
        </p:nvSpPr>
        <p:spPr bwMode="auto">
          <a:xfrm>
            <a:off x="1186086" y="1269603"/>
            <a:ext cx="2251075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sz="4000" dirty="0">
                <a:solidFill>
                  <a:srgbClr val="0000CC"/>
                </a:solidFill>
              </a:rPr>
              <a:t>1998</a:t>
            </a:r>
          </a:p>
        </p:txBody>
      </p:sp>
      <p:sp>
        <p:nvSpPr>
          <p:cNvPr id="673815" name="Rectangle 23"/>
          <p:cNvSpPr>
            <a:spLocks noChangeArrowheads="1"/>
          </p:cNvSpPr>
          <p:nvPr/>
        </p:nvSpPr>
        <p:spPr bwMode="auto">
          <a:xfrm>
            <a:off x="5613896" y="1268760"/>
            <a:ext cx="2251075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sz="4000" dirty="0" smtClean="0">
                <a:solidFill>
                  <a:srgbClr val="FF0000"/>
                </a:solidFill>
              </a:rPr>
              <a:t>2014 Q1</a:t>
            </a:r>
            <a:endParaRPr lang="en-US" altLang="zh-TW" sz="4000" dirty="0">
              <a:solidFill>
                <a:srgbClr val="FF0000"/>
              </a:solidFill>
            </a:endParaRPr>
          </a:p>
        </p:txBody>
      </p:sp>
      <p:sp>
        <p:nvSpPr>
          <p:cNvPr id="673816" name="Oval 15"/>
          <p:cNvSpPr>
            <a:spLocks noChangeArrowheads="1"/>
          </p:cNvSpPr>
          <p:nvPr/>
        </p:nvSpPr>
        <p:spPr bwMode="auto">
          <a:xfrm>
            <a:off x="5172571" y="2151410"/>
            <a:ext cx="431800" cy="4318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457200" indent="-457200"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fontAlgn="t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CN" sz="2000">
                <a:solidFill>
                  <a:schemeClr val="bg1"/>
                </a:solidFill>
                <a:latin typeface="Arial" charset="0"/>
                <a:ea typeface="細明體" pitchFamily="49" charset="-120"/>
                <a:cs typeface="Arial" charset="0"/>
              </a:rPr>
              <a:t>1</a:t>
            </a:r>
            <a:endParaRPr kumimoji="0" lang="zh-CN" altLang="en-US" sz="2000">
              <a:solidFill>
                <a:schemeClr val="bg1"/>
              </a:solidFill>
              <a:latin typeface="Arial" charset="0"/>
              <a:ea typeface="細明體" pitchFamily="49" charset="-120"/>
              <a:cs typeface="Arial" charset="0"/>
            </a:endParaRPr>
          </a:p>
        </p:txBody>
      </p:sp>
      <p:sp>
        <p:nvSpPr>
          <p:cNvPr id="673817" name="Oval 16"/>
          <p:cNvSpPr>
            <a:spLocks noChangeArrowheads="1"/>
          </p:cNvSpPr>
          <p:nvPr/>
        </p:nvSpPr>
        <p:spPr bwMode="auto">
          <a:xfrm>
            <a:off x="5172571" y="2807047"/>
            <a:ext cx="431800" cy="4318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457200" indent="-457200"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fontAlgn="t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CN" sz="2000">
                <a:solidFill>
                  <a:schemeClr val="bg1"/>
                </a:solidFill>
                <a:latin typeface="Arial" charset="0"/>
                <a:ea typeface="細明體" pitchFamily="49" charset="-120"/>
                <a:cs typeface="Arial" charset="0"/>
              </a:rPr>
              <a:t>2</a:t>
            </a:r>
            <a:endParaRPr kumimoji="0" lang="zh-CN" altLang="en-US" sz="2000">
              <a:solidFill>
                <a:schemeClr val="bg1"/>
              </a:solidFill>
              <a:latin typeface="Arial" charset="0"/>
              <a:ea typeface="細明體" pitchFamily="49" charset="-120"/>
              <a:cs typeface="Arial" charset="0"/>
            </a:endParaRPr>
          </a:p>
        </p:txBody>
      </p:sp>
      <p:sp>
        <p:nvSpPr>
          <p:cNvPr id="673818" name="Oval 17"/>
          <p:cNvSpPr>
            <a:spLocks noChangeArrowheads="1"/>
          </p:cNvSpPr>
          <p:nvPr/>
        </p:nvSpPr>
        <p:spPr bwMode="auto">
          <a:xfrm>
            <a:off x="5172571" y="3464272"/>
            <a:ext cx="431800" cy="433388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457200" indent="-457200"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fontAlgn="t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CN" sz="2000">
                <a:solidFill>
                  <a:schemeClr val="bg1"/>
                </a:solidFill>
                <a:latin typeface="Arial" charset="0"/>
                <a:ea typeface="細明體" pitchFamily="49" charset="-120"/>
                <a:cs typeface="Arial" charset="0"/>
              </a:rPr>
              <a:t>3</a:t>
            </a:r>
            <a:endParaRPr kumimoji="0" lang="zh-CN" altLang="en-US" sz="2000">
              <a:solidFill>
                <a:schemeClr val="bg1"/>
              </a:solidFill>
              <a:latin typeface="Arial" charset="0"/>
              <a:ea typeface="細明體" pitchFamily="49" charset="-120"/>
              <a:cs typeface="Arial" charset="0"/>
            </a:endParaRPr>
          </a:p>
        </p:txBody>
      </p:sp>
      <p:sp>
        <p:nvSpPr>
          <p:cNvPr id="673819" name="Oval 18"/>
          <p:cNvSpPr>
            <a:spLocks noChangeArrowheads="1"/>
          </p:cNvSpPr>
          <p:nvPr/>
        </p:nvSpPr>
        <p:spPr bwMode="auto">
          <a:xfrm>
            <a:off x="5172571" y="4123085"/>
            <a:ext cx="431800" cy="4318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457200" indent="-457200"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fontAlgn="t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CN" sz="2000">
                <a:solidFill>
                  <a:schemeClr val="bg1"/>
                </a:solidFill>
                <a:latin typeface="Arial" charset="0"/>
                <a:ea typeface="細明體" pitchFamily="49" charset="-120"/>
                <a:cs typeface="Arial" charset="0"/>
              </a:rPr>
              <a:t>4</a:t>
            </a:r>
            <a:endParaRPr kumimoji="0" lang="zh-CN" altLang="en-US" sz="2000">
              <a:solidFill>
                <a:schemeClr val="bg1"/>
              </a:solidFill>
              <a:latin typeface="Arial" charset="0"/>
              <a:ea typeface="細明體" pitchFamily="49" charset="-120"/>
              <a:cs typeface="Arial" charset="0"/>
            </a:endParaRPr>
          </a:p>
        </p:txBody>
      </p:sp>
      <p:sp>
        <p:nvSpPr>
          <p:cNvPr id="673820" name="Oval 19"/>
          <p:cNvSpPr>
            <a:spLocks noChangeArrowheads="1"/>
          </p:cNvSpPr>
          <p:nvPr/>
        </p:nvSpPr>
        <p:spPr bwMode="auto">
          <a:xfrm>
            <a:off x="5172571" y="4780310"/>
            <a:ext cx="431800" cy="4318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457200" indent="-457200"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fontAlgn="t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CN" sz="2000">
                <a:solidFill>
                  <a:schemeClr val="bg1"/>
                </a:solidFill>
                <a:latin typeface="Arial" charset="0"/>
                <a:ea typeface="細明體" pitchFamily="49" charset="-120"/>
                <a:cs typeface="Arial" charset="0"/>
              </a:rPr>
              <a:t>5</a:t>
            </a:r>
            <a:endParaRPr kumimoji="0" lang="zh-CN" altLang="en-US" sz="2000">
              <a:solidFill>
                <a:schemeClr val="bg1"/>
              </a:solidFill>
              <a:latin typeface="Arial" charset="0"/>
              <a:ea typeface="細明體" pitchFamily="49" charset="-120"/>
              <a:cs typeface="Arial" charset="0"/>
            </a:endParaRPr>
          </a:p>
        </p:txBody>
      </p:sp>
      <p:pic>
        <p:nvPicPr>
          <p:cNvPr id="673822" name="Picture 4" descr="ChinaLife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589" y="2746721"/>
            <a:ext cx="906463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3823" name="Picture 13" descr="bocglife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396" y="2111005"/>
            <a:ext cx="146685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3824" name="Picture 3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083" y="4158009"/>
            <a:ext cx="118745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99" name="TextBox 37"/>
          <p:cNvSpPr txBox="1">
            <a:spLocks noChangeArrowheads="1"/>
          </p:cNvSpPr>
          <p:nvPr/>
        </p:nvSpPr>
        <p:spPr bwMode="auto">
          <a:xfrm>
            <a:off x="5363647" y="6374048"/>
            <a:ext cx="372723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050" dirty="0">
                <a:solidFill>
                  <a:srgbClr val="000000"/>
                </a:solidFill>
              </a:rPr>
              <a:t>資料來源</a:t>
            </a:r>
            <a:r>
              <a:rPr lang="en-US" altLang="zh-TW" sz="1050" dirty="0">
                <a:solidFill>
                  <a:srgbClr val="000000"/>
                </a:solidFill>
              </a:rPr>
              <a:t>:</a:t>
            </a:r>
            <a:r>
              <a:rPr lang="zh-TW" altLang="en-US" sz="1050" dirty="0">
                <a:solidFill>
                  <a:srgbClr val="000000"/>
                </a:solidFill>
              </a:rPr>
              <a:t> </a:t>
            </a:r>
            <a:r>
              <a:rPr lang="en-US" altLang="zh-TW" sz="1050" b="0" i="1" dirty="0" smtClean="0">
                <a:latin typeface="Arial" charset="0"/>
                <a:ea typeface="Arial Unicode MS" pitchFamily="34" charset="-120"/>
                <a:cs typeface="Arial Unicode MS" pitchFamily="34" charset="-120"/>
              </a:rPr>
              <a:t>OCI,</a:t>
            </a:r>
            <a:r>
              <a:rPr lang="zh-TW" altLang="en-US" sz="1050" b="0" i="1" dirty="0" smtClean="0">
                <a:latin typeface="Arial" charset="0"/>
                <a:ea typeface="Arial Unicode MS" pitchFamily="34" charset="-120"/>
                <a:cs typeface="Arial Unicode MS" pitchFamily="34" charset="-120"/>
              </a:rPr>
              <a:t>  </a:t>
            </a:r>
            <a:r>
              <a:rPr lang="en-US" altLang="zh-TW" sz="1050" b="0" i="1" dirty="0" smtClean="0">
                <a:latin typeface="Arial" charset="0"/>
                <a:ea typeface="Arial Unicode MS" pitchFamily="34" charset="-120"/>
                <a:cs typeface="Arial Unicode MS" pitchFamily="34" charset="-120"/>
              </a:rPr>
              <a:t>by New </a:t>
            </a:r>
            <a:r>
              <a:rPr lang="en-US" altLang="zh-TW" sz="1050" i="1" dirty="0" smtClean="0">
                <a:latin typeface="Arial" charset="0"/>
                <a:ea typeface="Arial Unicode MS" pitchFamily="34" charset="-120"/>
                <a:cs typeface="Arial Unicode MS" pitchFamily="34" charset="-120"/>
              </a:rPr>
              <a:t>B</a:t>
            </a:r>
            <a:r>
              <a:rPr lang="en-US" altLang="zh-TW" sz="1050" b="0" i="1" dirty="0" smtClean="0">
                <a:latin typeface="Arial" charset="0"/>
                <a:ea typeface="Arial Unicode MS" pitchFamily="34" charset="-120"/>
                <a:cs typeface="Arial Unicode MS" pitchFamily="34" charset="-120"/>
              </a:rPr>
              <a:t>usiness Annualized </a:t>
            </a:r>
            <a:r>
              <a:rPr lang="en-US" altLang="zh-TW" sz="1050" i="1" dirty="0">
                <a:latin typeface="Arial" charset="0"/>
                <a:ea typeface="Arial Unicode MS" pitchFamily="34" charset="-120"/>
                <a:cs typeface="Arial Unicode MS" pitchFamily="34" charset="-120"/>
              </a:rPr>
              <a:t>P</a:t>
            </a:r>
            <a:r>
              <a:rPr lang="en-US" altLang="zh-TW" sz="1050" b="0" i="1" dirty="0" smtClean="0">
                <a:latin typeface="Arial" charset="0"/>
                <a:ea typeface="Arial Unicode MS" pitchFamily="34" charset="-120"/>
                <a:cs typeface="Arial Unicode MS" pitchFamily="34" charset="-120"/>
              </a:rPr>
              <a:t>remium</a:t>
            </a:r>
            <a:endParaRPr lang="en-US" altLang="zh-CN" sz="1050" b="0" i="1" dirty="0">
              <a:latin typeface="Arial" charset="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673831" name="AutoShape 39"/>
          <p:cNvSpPr>
            <a:spLocks noChangeArrowheads="1"/>
          </p:cNvSpPr>
          <p:nvPr/>
        </p:nvSpPr>
        <p:spPr bwMode="auto">
          <a:xfrm>
            <a:off x="3994398" y="1684685"/>
            <a:ext cx="936104" cy="363537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lang="zh-HK" altLang="en-US"/>
          </a:p>
        </p:txBody>
      </p:sp>
      <p:pic>
        <p:nvPicPr>
          <p:cNvPr id="673834" name="Picture 6" descr="hsbc-bank-logo.gi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257" y="3502372"/>
            <a:ext cx="873125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Box 26"/>
          <p:cNvSpPr txBox="1">
            <a:spLocks noChangeArrowheads="1"/>
          </p:cNvSpPr>
          <p:nvPr/>
        </p:nvSpPr>
        <p:spPr bwMode="auto">
          <a:xfrm>
            <a:off x="7696083" y="2219672"/>
            <a:ext cx="105084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TW" sz="2000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17.1</a:t>
            </a:r>
            <a:r>
              <a:rPr lang="en-US" altLang="zh-CN" sz="2000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%</a:t>
            </a:r>
            <a:endParaRPr lang="zh-CN" altLang="en-US" sz="2000" dirty="0">
              <a:solidFill>
                <a:schemeClr val="accent2"/>
              </a:solidFill>
              <a:latin typeface="Arial" charset="0"/>
              <a:cs typeface="Arial" charset="0"/>
            </a:endParaRPr>
          </a:p>
        </p:txBody>
      </p:sp>
      <p:sp>
        <p:nvSpPr>
          <p:cNvPr id="44" name="TextBox 27"/>
          <p:cNvSpPr txBox="1">
            <a:spLocks noChangeArrowheads="1"/>
          </p:cNvSpPr>
          <p:nvPr/>
        </p:nvSpPr>
        <p:spPr bwMode="auto">
          <a:xfrm>
            <a:off x="7606894" y="2867372"/>
            <a:ext cx="11400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17.0</a:t>
            </a:r>
            <a:r>
              <a:rPr lang="en-US" altLang="zh-TW" sz="2000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%</a:t>
            </a:r>
            <a:endParaRPr lang="zh-CN" altLang="en-US" sz="2000" dirty="0">
              <a:solidFill>
                <a:schemeClr val="accent2"/>
              </a:solidFill>
              <a:latin typeface="Arial" charset="0"/>
              <a:cs typeface="Arial" charset="0"/>
            </a:endParaRPr>
          </a:p>
        </p:txBody>
      </p:sp>
      <p:sp>
        <p:nvSpPr>
          <p:cNvPr id="45" name="TextBox 28"/>
          <p:cNvSpPr txBox="1">
            <a:spLocks noChangeArrowheads="1"/>
          </p:cNvSpPr>
          <p:nvPr/>
        </p:nvSpPr>
        <p:spPr bwMode="auto">
          <a:xfrm>
            <a:off x="7606894" y="3526185"/>
            <a:ext cx="11400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15.3%</a:t>
            </a:r>
            <a:endParaRPr lang="zh-CN" altLang="en-US" sz="2000" dirty="0">
              <a:solidFill>
                <a:schemeClr val="accent2"/>
              </a:solidFill>
              <a:latin typeface="Arial" charset="0"/>
              <a:cs typeface="Arial" charset="0"/>
            </a:endParaRPr>
          </a:p>
        </p:txBody>
      </p:sp>
      <p:sp>
        <p:nvSpPr>
          <p:cNvPr id="46" name="TextBox 29"/>
          <p:cNvSpPr txBox="1">
            <a:spLocks noChangeArrowheads="1"/>
          </p:cNvSpPr>
          <p:nvPr/>
        </p:nvSpPr>
        <p:spPr bwMode="auto">
          <a:xfrm>
            <a:off x="7810301" y="4186585"/>
            <a:ext cx="9366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11.3%</a:t>
            </a:r>
            <a:endParaRPr lang="zh-CN" altLang="en-US" sz="2000" dirty="0">
              <a:solidFill>
                <a:schemeClr val="accent2"/>
              </a:solidFill>
              <a:latin typeface="Arial" charset="0"/>
              <a:cs typeface="Arial" charset="0"/>
            </a:endParaRPr>
          </a:p>
        </p:txBody>
      </p:sp>
      <p:sp>
        <p:nvSpPr>
          <p:cNvPr id="47" name="TextBox 30"/>
          <p:cNvSpPr txBox="1">
            <a:spLocks noChangeArrowheads="1"/>
          </p:cNvSpPr>
          <p:nvPr/>
        </p:nvSpPr>
        <p:spPr bwMode="auto">
          <a:xfrm>
            <a:off x="7810301" y="4823172"/>
            <a:ext cx="936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8.3%</a:t>
            </a:r>
            <a:endParaRPr lang="zh-CN" altLang="en-US" sz="2000" dirty="0">
              <a:solidFill>
                <a:schemeClr val="accent2"/>
              </a:solidFill>
              <a:latin typeface="Arial" charset="0"/>
              <a:cs typeface="Arial" charset="0"/>
            </a:endParaRPr>
          </a:p>
        </p:txBody>
      </p:sp>
      <p:sp>
        <p:nvSpPr>
          <p:cNvPr id="38" name="Rectangle 18"/>
          <p:cNvSpPr>
            <a:spLocks noChangeArrowheads="1"/>
          </p:cNvSpPr>
          <p:nvPr/>
        </p:nvSpPr>
        <p:spPr bwMode="auto">
          <a:xfrm>
            <a:off x="882158" y="260648"/>
            <a:ext cx="67861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1" lang="zh-TW" altLang="en-US" sz="2800" b="1" dirty="0" smtClean="0">
                <a:solidFill>
                  <a:srgbClr val="B50029"/>
                </a:solidFill>
                <a:latin typeface="新細明體" pitchFamily="18" charset="-120"/>
              </a:rPr>
              <a:t>銀保已成為香港市場的主要銷售模式</a:t>
            </a:r>
            <a:endParaRPr kumimoji="1" lang="en-US" altLang="zh-TW" sz="2800" b="1" dirty="0">
              <a:solidFill>
                <a:srgbClr val="B50029"/>
              </a:solidFill>
              <a:latin typeface="新細明體" pitchFamily="18" charset="-120"/>
            </a:endParaRPr>
          </a:p>
        </p:txBody>
      </p:sp>
      <p:sp>
        <p:nvSpPr>
          <p:cNvPr id="39" name="投影片編號版面配置區 5"/>
          <p:cNvSpPr txBox="1">
            <a:spLocks noGrp="1"/>
          </p:cNvSpPr>
          <p:nvPr/>
        </p:nvSpPr>
        <p:spPr bwMode="auto">
          <a:xfrm>
            <a:off x="1415256" y="6381328"/>
            <a:ext cx="10620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fld id="{7C723235-FDB0-4F4D-9395-FB8C1778BF77}" type="slidenum">
              <a:rPr lang="fr-CA" altLang="zh-HK" sz="1000">
                <a:solidFill>
                  <a:srgbClr val="000000"/>
                </a:solidFill>
              </a:rPr>
              <a:pPr algn="ctr"/>
              <a:t>9</a:t>
            </a:fld>
            <a:endParaRPr lang="fr-CA" altLang="zh-HK" sz="1000" dirty="0">
              <a:solidFill>
                <a:srgbClr val="000000"/>
              </a:solidFill>
            </a:endParaRPr>
          </a:p>
        </p:txBody>
      </p:sp>
      <p:pic>
        <p:nvPicPr>
          <p:cNvPr id="40" name="Picture 2" descr="aia_log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7" t="12373" r="15642" b="14035"/>
          <a:stretch>
            <a:fillRect/>
          </a:stretch>
        </p:blipFill>
        <p:spPr bwMode="auto">
          <a:xfrm>
            <a:off x="6318744" y="4800947"/>
            <a:ext cx="6921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4665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7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7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7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7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7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7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7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7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7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7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67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7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7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7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67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7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3803" grpId="0"/>
      <p:bldP spid="673805" grpId="0"/>
      <p:bldP spid="673807" grpId="0"/>
      <p:bldP spid="673809" grpId="0"/>
      <p:bldP spid="673811" grpId="0"/>
      <p:bldP spid="673815" grpId="0"/>
      <p:bldP spid="673816" grpId="0" animBg="1"/>
      <p:bldP spid="673817" grpId="0" animBg="1"/>
      <p:bldP spid="673818" grpId="0" animBg="1"/>
      <p:bldP spid="673819" grpId="0" animBg="1"/>
      <p:bldP spid="673820" grpId="0" animBg="1"/>
      <p:bldP spid="673831" grpId="0" animBg="1"/>
      <p:bldP spid="43" grpId="0"/>
      <p:bldP spid="44" grpId="0"/>
      <p:bldP spid="45" grpId="0"/>
      <p:bldP spid="46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1734046" y="1556792"/>
            <a:ext cx="6018213" cy="4551734"/>
            <a:chOff x="1734046" y="2710334"/>
            <a:chExt cx="6018213" cy="4551734"/>
          </a:xfrm>
        </p:grpSpPr>
        <p:sp>
          <p:nvSpPr>
            <p:cNvPr id="5" name="AutoShape 2"/>
            <p:cNvSpPr>
              <a:spLocks noChangeArrowheads="1"/>
            </p:cNvSpPr>
            <p:nvPr/>
          </p:nvSpPr>
          <p:spPr bwMode="auto">
            <a:xfrm>
              <a:off x="3150096" y="5458296"/>
              <a:ext cx="3406775" cy="608013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53882" dir="135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kumimoji="1" lang="zh-TW" altLang="en-US" sz="1800" smtClean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Arial"/>
              </a:endParaRPr>
            </a:p>
          </p:txBody>
        </p:sp>
        <p:sp>
          <p:nvSpPr>
            <p:cNvPr id="6" name="AutoShape 3"/>
            <p:cNvSpPr>
              <a:spLocks noChangeArrowheads="1"/>
            </p:cNvSpPr>
            <p:nvPr/>
          </p:nvSpPr>
          <p:spPr bwMode="auto">
            <a:xfrm rot="5400000">
              <a:off x="4384378" y="3104927"/>
              <a:ext cx="792162" cy="1584325"/>
            </a:xfrm>
            <a:prstGeom prst="homePlate">
              <a:avLst>
                <a:gd name="adj" fmla="val 25000"/>
              </a:avLst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anchor="ctr"/>
            <a:lstStyle/>
            <a:p>
              <a:pPr algn="ctr"/>
              <a:endParaRPr kumimoji="1" lang="zh-TW" altLang="zh-TW" sz="1400" b="1" smtClean="0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Arial Unicode MS" pitchFamily="34" charset="-120"/>
              </a:endParaRPr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3937496" y="3501008"/>
              <a:ext cx="1633538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800" b="1" dirty="0" smtClean="0">
                  <a:solidFill>
                    <a:srgbClr val="FFFFFF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 Unicode MS" pitchFamily="34" charset="-120"/>
                </a:rPr>
                <a:t>客戶需求導向銷售模式</a:t>
              </a:r>
              <a:endParaRPr lang="zh-TW" altLang="en-US" sz="1800" b="1" dirty="0" smtClean="0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Arial Unicode MS" pitchFamily="34" charset="-120"/>
              </a:endParaRP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1899146" y="6218068"/>
              <a:ext cx="5481166" cy="1044000"/>
            </a:xfrm>
            <a:prstGeom prst="rect">
              <a:avLst/>
            </a:prstGeom>
            <a:solidFill>
              <a:srgbClr val="FFCC99">
                <a:alpha val="27000"/>
              </a:srgbClr>
            </a:solidFill>
            <a:ln w="3492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tIns="46800" bIns="46800">
              <a:spAutoFit/>
            </a:bodyPr>
            <a:lstStyle/>
            <a:p>
              <a:pPr algn="ctr"/>
              <a:endParaRPr kumimoji="1" lang="zh-TW" altLang="zh-TW" sz="2400" b="1" smtClean="0">
                <a:solidFill>
                  <a:srgbClr val="CC000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Arial Unicode MS" pitchFamily="34" charset="-120"/>
              </a:endParaRP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899146" y="4359746"/>
              <a:ext cx="5621338" cy="1402556"/>
            </a:xfrm>
            <a:prstGeom prst="rect">
              <a:avLst/>
            </a:prstGeom>
            <a:solidFill>
              <a:srgbClr val="FFFFFF"/>
            </a:solidFill>
            <a:ln w="34925">
              <a:solidFill>
                <a:srgbClr val="F4CBC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08000" tIns="82800" bIns="82800" anchor="ctr"/>
            <a:lstStyle>
              <a:lvl1pPr marL="355600" indent="-355600">
                <a:tabLst>
                  <a:tab pos="0" algn="l"/>
                </a:tabLs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534988">
                <a:tabLst>
                  <a:tab pos="0" algn="l"/>
                </a:tabLs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>
                <a:tabLst>
                  <a:tab pos="0" algn="l"/>
                </a:tabLs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>
                <a:tabLst>
                  <a:tab pos="0" algn="l"/>
                </a:tabLs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>
                <a:tabLst>
                  <a:tab pos="0" algn="l"/>
                </a:tabLs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</a:tabLs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</a:tabLs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</a:tabLs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</a:tabLs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>
                <a:spcBef>
                  <a:spcPct val="25000"/>
                </a:spcBef>
                <a:buClr>
                  <a:srgbClr val="A50021"/>
                </a:buClr>
                <a:buSzPct val="80000"/>
                <a:buFont typeface="Wingdings" pitchFamily="2" charset="2"/>
                <a:buChar char="n"/>
              </a:pPr>
              <a:r>
                <a:rPr kumimoji="0" lang="zh-CN" altLang="en-US" dirty="0" smtClean="0">
                  <a:solidFill>
                    <a:srgbClr val="00000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 Unicode MS" pitchFamily="34" charset="-120"/>
                </a:rPr>
                <a:t>提供專業服務</a:t>
              </a:r>
            </a:p>
            <a:p>
              <a:pPr>
                <a:spcBef>
                  <a:spcPct val="25000"/>
                </a:spcBef>
                <a:buClr>
                  <a:srgbClr val="A50021"/>
                </a:buClr>
                <a:buSzPct val="80000"/>
                <a:buFont typeface="Wingdings" pitchFamily="2" charset="2"/>
                <a:buChar char="n"/>
              </a:pPr>
              <a:r>
                <a:rPr kumimoji="0" lang="zh-CN" altLang="en-US" dirty="0" smtClean="0">
                  <a:solidFill>
                    <a:srgbClr val="00000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 Unicode MS" pitchFamily="34" charset="-120"/>
                </a:rPr>
                <a:t>專注於保險產品銷售，獲得至少</a:t>
              </a:r>
              <a:r>
                <a:rPr kumimoji="0" lang="en-US" altLang="zh-CN" dirty="0" smtClean="0">
                  <a:solidFill>
                    <a:srgbClr val="00000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 Unicode MS" pitchFamily="34" charset="-120"/>
                </a:rPr>
                <a:t>100</a:t>
              </a:r>
              <a:r>
                <a:rPr kumimoji="0" lang="zh-CN" altLang="en-US" dirty="0" smtClean="0">
                  <a:solidFill>
                    <a:srgbClr val="00000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 Unicode MS" pitchFamily="34" charset="-120"/>
                </a:rPr>
                <a:t>％的生產目標</a:t>
              </a:r>
            </a:p>
            <a:p>
              <a:pPr>
                <a:spcBef>
                  <a:spcPct val="25000"/>
                </a:spcBef>
                <a:buClr>
                  <a:srgbClr val="A50021"/>
                </a:buClr>
                <a:buSzPct val="80000"/>
                <a:buFont typeface="Wingdings" pitchFamily="2" charset="2"/>
                <a:buChar char="n"/>
              </a:pPr>
              <a:r>
                <a:rPr kumimoji="0" lang="zh-CN" altLang="en-US" dirty="0" smtClean="0">
                  <a:solidFill>
                    <a:srgbClr val="00000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 Unicode MS" pitchFamily="34" charset="-120"/>
                </a:rPr>
                <a:t>開發員工之參與及自豪感，歸屬感增強</a:t>
              </a:r>
            </a:p>
            <a:p>
              <a:pPr>
                <a:spcBef>
                  <a:spcPct val="25000"/>
                </a:spcBef>
                <a:buClr>
                  <a:srgbClr val="A50021"/>
                </a:buClr>
                <a:buSzPct val="80000"/>
                <a:buFont typeface="Wingdings" pitchFamily="2" charset="2"/>
                <a:buChar char="n"/>
              </a:pPr>
              <a:r>
                <a:rPr kumimoji="0" lang="zh-CN" altLang="en-US" dirty="0" smtClean="0">
                  <a:solidFill>
                    <a:srgbClr val="00000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 Unicode MS" pitchFamily="34" charset="-120"/>
                </a:rPr>
                <a:t>建立銷售文化，以增加保險業務的銷售及滲透率</a:t>
              </a:r>
              <a:endParaRPr kumimoji="0" lang="zh-TW" altLang="en-US" dirty="0" smtClean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Arial Unicode MS" pitchFamily="34" charset="-12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918196" y="2710334"/>
              <a:ext cx="1677988" cy="641350"/>
            </a:xfrm>
            <a:prstGeom prst="rect">
              <a:avLst/>
            </a:prstGeom>
            <a:solidFill>
              <a:srgbClr val="A500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35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Clr>
                  <a:srgbClr val="A50021"/>
                </a:buClr>
                <a:buFont typeface="Wingdings" pitchFamily="2" charset="2"/>
                <a:buNone/>
              </a:pPr>
              <a:r>
                <a:rPr kumimoji="1" lang="zh-CN" altLang="en-US" sz="1800" b="1" dirty="0" smtClean="0">
                  <a:solidFill>
                    <a:srgbClr val="FFFFFF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 Unicode MS" pitchFamily="34" charset="-120"/>
                </a:rPr>
                <a:t>個人理財經理</a:t>
              </a:r>
              <a:r>
                <a:rPr kumimoji="1" lang="en-US" altLang="zh-CN" sz="1800" b="1" dirty="0" smtClean="0">
                  <a:solidFill>
                    <a:srgbClr val="FFFFFF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 Unicode MS" pitchFamily="34" charset="-120"/>
                </a:rPr>
                <a:t>/</a:t>
              </a:r>
              <a:r>
                <a:rPr kumimoji="1" lang="zh-CN" altLang="en-US" sz="1800" b="1" dirty="0" smtClean="0">
                  <a:solidFill>
                    <a:srgbClr val="FFFFFF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 Unicode MS" pitchFamily="34" charset="-120"/>
                </a:rPr>
                <a:t>客戶服務主任</a:t>
              </a:r>
              <a:endParaRPr kumimoji="1" lang="zh-TW" altLang="en-US" sz="1800" b="1" dirty="0" smtClean="0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Arial Unicode MS" pitchFamily="34" charset="-120"/>
              </a:endParaRP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5896471" y="2715096"/>
              <a:ext cx="1597025" cy="64135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35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Clr>
                  <a:srgbClr val="A50021"/>
                </a:buClr>
                <a:buFont typeface="Wingdings" pitchFamily="2" charset="2"/>
                <a:buNone/>
              </a:pPr>
              <a:r>
                <a:rPr kumimoji="1" lang="zh-CN" altLang="en-US" sz="1800" b="1" smtClean="0">
                  <a:solidFill>
                    <a:srgbClr val="FFFFFF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 Unicode MS" pitchFamily="34" charset="-120"/>
                </a:rPr>
                <a:t>財務策劃專隊</a:t>
              </a:r>
              <a:r>
                <a:rPr kumimoji="1" lang="en-US" altLang="zh-CN" sz="1800" b="1" smtClean="0">
                  <a:solidFill>
                    <a:srgbClr val="FFFFFF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 Unicode MS" pitchFamily="34" charset="-120"/>
                </a:rPr>
                <a:t>(FPM)</a:t>
              </a:r>
              <a:endParaRPr kumimoji="1" lang="en-US" altLang="zh-TW" sz="1800" b="1" smtClean="0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Arial Unicode MS" pitchFamily="34" charset="-120"/>
              </a:endParaRP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4415334" y="2710334"/>
              <a:ext cx="6413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TW" altLang="en-US" sz="1800" b="1" smtClean="0">
                  <a:solidFill>
                    <a:srgbClr val="99000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 Unicode MS" pitchFamily="34" charset="-120"/>
                </a:rPr>
                <a:t>轉介</a:t>
              </a: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1734046" y="3380259"/>
              <a:ext cx="2179638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400" smtClean="0">
                  <a:solidFill>
                    <a:srgbClr val="00000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 Unicode MS" pitchFamily="34" charset="-120"/>
                </a:rPr>
                <a:t>保險銷售分潤</a:t>
              </a:r>
              <a:endParaRPr lang="zh-TW" altLang="en-US" sz="1400" smtClean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Arial Unicode MS" pitchFamily="34" charset="-120"/>
              </a:endParaRPr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5572621" y="3380259"/>
              <a:ext cx="2179638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400" smtClean="0">
                  <a:solidFill>
                    <a:srgbClr val="00000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 Unicode MS" pitchFamily="34" charset="-120"/>
                </a:rPr>
                <a:t>保險銷售分潤</a:t>
              </a:r>
              <a:endParaRPr lang="zh-TW" altLang="en-US" sz="1400" smtClean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Arial Unicode MS" pitchFamily="34" charset="-120"/>
              </a:endParaRPr>
            </a:p>
          </p:txBody>
        </p:sp>
        <p:sp>
          <p:nvSpPr>
            <p:cNvPr id="15" name="AutoShape 13"/>
            <p:cNvSpPr>
              <a:spLocks noChangeArrowheads="1"/>
            </p:cNvSpPr>
            <p:nvPr/>
          </p:nvSpPr>
          <p:spPr bwMode="auto">
            <a:xfrm>
              <a:off x="3988296" y="3070696"/>
              <a:ext cx="1612900" cy="292100"/>
            </a:xfrm>
            <a:prstGeom prst="rightArrow">
              <a:avLst>
                <a:gd name="adj1" fmla="val 50000"/>
                <a:gd name="adj2" fmla="val 138043"/>
              </a:avLst>
            </a:prstGeom>
            <a:solidFill>
              <a:srgbClr val="EAEAEA"/>
            </a:solidFill>
            <a:ln>
              <a:noFill/>
            </a:ln>
            <a:effectLst>
              <a:outerShdw dist="107763" dir="8100000"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Arial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2181721" y="6235953"/>
              <a:ext cx="4883150" cy="954107"/>
            </a:xfrm>
            <a:prstGeom prst="rect">
              <a:avLst/>
            </a:prstGeom>
            <a:noFill/>
            <a:ln>
              <a:noFill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lvl="0" algn="ctr">
                <a:defRPr/>
              </a:pPr>
              <a:r>
                <a:rPr lang="zh-TW" altLang="en-US" sz="2800" b="1" kern="0" dirty="0">
                  <a:solidFill>
                    <a:srgbClr val="FF660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Arial"/>
                </a:rPr>
                <a:t>成立財務策劃專隊，</a:t>
              </a:r>
              <a:endPara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新細明體" panose="02020500000000000000" pitchFamily="18" charset="-120"/>
                  <a:ea typeface="新細明體" panose="02020500000000000000" pitchFamily="18" charset="-120"/>
                  <a:cs typeface="Arial"/>
                </a:rPr>
                <a:t>一站式專業保險理財服務</a:t>
              </a:r>
              <a:endParaRPr kumimoji="0" lang="zh-TW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Arial"/>
              </a:endParaRPr>
            </a:p>
          </p:txBody>
        </p:sp>
      </p:grp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1754188" y="1052736"/>
            <a:ext cx="5827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/>
            <a:r>
              <a:rPr kumimoji="1" lang="zh-CN" altLang="en-US" sz="2400" dirty="0"/>
              <a:t>綜合銀保模式</a:t>
            </a:r>
            <a:endParaRPr kumimoji="1" lang="zh-TW" altLang="en-US" sz="2400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954166" y="260648"/>
            <a:ext cx="880241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1" lang="zh-TW" altLang="en-US" sz="2800" b="1" dirty="0" smtClean="0">
                <a:solidFill>
                  <a:srgbClr val="B50029"/>
                </a:solidFill>
                <a:latin typeface="新細明體" pitchFamily="18" charset="-120"/>
              </a:rPr>
              <a:t>銀保提供專業的一站式保險理財服務</a:t>
            </a:r>
            <a:endParaRPr kumimoji="1" lang="en-US" altLang="zh-TW" sz="2800" b="1" dirty="0">
              <a:solidFill>
                <a:srgbClr val="B50029"/>
              </a:solidFill>
              <a:latin typeface="新細明體" pitchFamily="18" charset="-120"/>
            </a:endParaRPr>
          </a:p>
        </p:txBody>
      </p:sp>
      <p:sp>
        <p:nvSpPr>
          <p:cNvPr id="18" name="投影片編號版面配置區 5"/>
          <p:cNvSpPr txBox="1">
            <a:spLocks noGrp="1"/>
          </p:cNvSpPr>
          <p:nvPr/>
        </p:nvSpPr>
        <p:spPr bwMode="auto">
          <a:xfrm>
            <a:off x="1415256" y="6381328"/>
            <a:ext cx="10620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fld id="{7C723235-FDB0-4F4D-9395-FB8C1778BF77}" type="slidenum">
              <a:rPr lang="fr-CA" altLang="zh-HK" sz="1000">
                <a:solidFill>
                  <a:srgbClr val="000000"/>
                </a:solidFill>
              </a:rPr>
              <a:pPr algn="ctr"/>
              <a:t>10</a:t>
            </a:fld>
            <a:endParaRPr lang="fr-CA" altLang="zh-HK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4156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ChangeArrowheads="1"/>
          </p:cNvSpPr>
          <p:nvPr/>
        </p:nvSpPr>
        <p:spPr bwMode="auto">
          <a:xfrm>
            <a:off x="300038" y="1953349"/>
            <a:ext cx="863600" cy="107473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1" lang="en-US" altLang="zh-TW" sz="1200" b="0" dirty="0">
                <a:solidFill>
                  <a:schemeClr val="bg1"/>
                </a:solidFill>
              </a:rPr>
              <a:t>Selling </a:t>
            </a:r>
          </a:p>
          <a:p>
            <a:r>
              <a:rPr kumimoji="1" lang="en-US" altLang="zh-TW" sz="1200" b="0" dirty="0">
                <a:solidFill>
                  <a:schemeClr val="bg1"/>
                </a:solidFill>
              </a:rPr>
              <a:t>Process</a:t>
            </a:r>
          </a:p>
        </p:txBody>
      </p:sp>
      <p:sp>
        <p:nvSpPr>
          <p:cNvPr id="505859" name="Rectangle 3"/>
          <p:cNvSpPr>
            <a:spLocks noChangeArrowheads="1"/>
          </p:cNvSpPr>
          <p:nvPr/>
        </p:nvSpPr>
        <p:spPr bwMode="auto">
          <a:xfrm>
            <a:off x="300038" y="3091586"/>
            <a:ext cx="863600" cy="2298700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1" lang="en-US" altLang="zh-TW" sz="1200" b="0" dirty="0">
                <a:solidFill>
                  <a:schemeClr val="bg1"/>
                </a:solidFill>
              </a:rPr>
              <a:t>Tools/</a:t>
            </a:r>
          </a:p>
          <a:p>
            <a:r>
              <a:rPr kumimoji="1" lang="en-US" altLang="zh-TW" sz="1200" b="0" dirty="0">
                <a:solidFill>
                  <a:schemeClr val="bg1"/>
                </a:solidFill>
              </a:rPr>
              <a:t>Forms</a:t>
            </a:r>
          </a:p>
        </p:txBody>
      </p:sp>
      <p:sp>
        <p:nvSpPr>
          <p:cNvPr id="505860" name="AutoShape 4"/>
          <p:cNvSpPr>
            <a:spLocks noChangeArrowheads="1"/>
          </p:cNvSpPr>
          <p:nvPr/>
        </p:nvSpPr>
        <p:spPr bwMode="auto">
          <a:xfrm>
            <a:off x="1201738" y="1951761"/>
            <a:ext cx="1079500" cy="1076325"/>
          </a:xfrm>
          <a:prstGeom prst="homePlate">
            <a:avLst>
              <a:gd name="adj" fmla="val 25074"/>
            </a:avLst>
          </a:prstGeom>
          <a:gradFill rotWithShape="1">
            <a:gsLst>
              <a:gs pos="0">
                <a:srgbClr val="A50021">
                  <a:gamma/>
                  <a:tint val="44314"/>
                  <a:invGamma/>
                </a:srgbClr>
              </a:gs>
              <a:gs pos="100000">
                <a:srgbClr val="A5002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61" name="AutoShape 5"/>
          <p:cNvSpPr>
            <a:spLocks noChangeArrowheads="1"/>
          </p:cNvSpPr>
          <p:nvPr/>
        </p:nvSpPr>
        <p:spPr bwMode="auto">
          <a:xfrm>
            <a:off x="2051050" y="1951761"/>
            <a:ext cx="1082675" cy="1076325"/>
          </a:xfrm>
          <a:prstGeom prst="chevron">
            <a:avLst>
              <a:gd name="adj" fmla="val 25147"/>
            </a:avLst>
          </a:prstGeom>
          <a:gradFill rotWithShape="1">
            <a:gsLst>
              <a:gs pos="0">
                <a:srgbClr val="A50021">
                  <a:gamma/>
                  <a:tint val="44314"/>
                  <a:invGamma/>
                </a:srgbClr>
              </a:gs>
              <a:gs pos="100000">
                <a:srgbClr val="A5002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62" name="AutoShape 6"/>
          <p:cNvSpPr>
            <a:spLocks noChangeArrowheads="1"/>
          </p:cNvSpPr>
          <p:nvPr/>
        </p:nvSpPr>
        <p:spPr bwMode="auto">
          <a:xfrm>
            <a:off x="2903538" y="1951761"/>
            <a:ext cx="1079500" cy="1076325"/>
          </a:xfrm>
          <a:prstGeom prst="chevron">
            <a:avLst>
              <a:gd name="adj" fmla="val 25074"/>
            </a:avLst>
          </a:prstGeom>
          <a:gradFill rotWithShape="1">
            <a:gsLst>
              <a:gs pos="0">
                <a:srgbClr val="A50021">
                  <a:gamma/>
                  <a:tint val="44314"/>
                  <a:invGamma/>
                </a:srgbClr>
              </a:gs>
              <a:gs pos="100000">
                <a:srgbClr val="A5002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63" name="AutoShape 7"/>
          <p:cNvSpPr>
            <a:spLocks noChangeArrowheads="1"/>
          </p:cNvSpPr>
          <p:nvPr/>
        </p:nvSpPr>
        <p:spPr bwMode="auto">
          <a:xfrm>
            <a:off x="3756025" y="1951761"/>
            <a:ext cx="1079500" cy="1076325"/>
          </a:xfrm>
          <a:prstGeom prst="chevron">
            <a:avLst>
              <a:gd name="adj" fmla="val 25074"/>
            </a:avLst>
          </a:prstGeom>
          <a:gradFill rotWithShape="1">
            <a:gsLst>
              <a:gs pos="0">
                <a:srgbClr val="A50021">
                  <a:gamma/>
                  <a:tint val="44314"/>
                  <a:invGamma/>
                </a:srgbClr>
              </a:gs>
              <a:gs pos="100000">
                <a:srgbClr val="A5002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64" name="AutoShape 8"/>
          <p:cNvSpPr>
            <a:spLocks noChangeArrowheads="1"/>
          </p:cNvSpPr>
          <p:nvPr/>
        </p:nvSpPr>
        <p:spPr bwMode="auto">
          <a:xfrm>
            <a:off x="4606925" y="1951761"/>
            <a:ext cx="1079500" cy="1076325"/>
          </a:xfrm>
          <a:prstGeom prst="chevron">
            <a:avLst>
              <a:gd name="adj" fmla="val 25074"/>
            </a:avLst>
          </a:prstGeom>
          <a:gradFill rotWithShape="1">
            <a:gsLst>
              <a:gs pos="0">
                <a:srgbClr val="A50021">
                  <a:gamma/>
                  <a:tint val="44314"/>
                  <a:invGamma/>
                </a:srgbClr>
              </a:gs>
              <a:gs pos="100000">
                <a:srgbClr val="A5002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65" name="AutoShape 9"/>
          <p:cNvSpPr>
            <a:spLocks noChangeArrowheads="1"/>
          </p:cNvSpPr>
          <p:nvPr/>
        </p:nvSpPr>
        <p:spPr bwMode="auto">
          <a:xfrm>
            <a:off x="5459413" y="1951761"/>
            <a:ext cx="1079500" cy="1076325"/>
          </a:xfrm>
          <a:prstGeom prst="chevron">
            <a:avLst>
              <a:gd name="adj" fmla="val 25074"/>
            </a:avLst>
          </a:prstGeom>
          <a:gradFill rotWithShape="1">
            <a:gsLst>
              <a:gs pos="0">
                <a:srgbClr val="A50021">
                  <a:gamma/>
                  <a:tint val="44314"/>
                  <a:invGamma/>
                </a:srgbClr>
              </a:gs>
              <a:gs pos="100000">
                <a:srgbClr val="A5002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66" name="AutoShape 10"/>
          <p:cNvSpPr>
            <a:spLocks noChangeArrowheads="1"/>
          </p:cNvSpPr>
          <p:nvPr/>
        </p:nvSpPr>
        <p:spPr bwMode="auto">
          <a:xfrm>
            <a:off x="6308725" y="1951761"/>
            <a:ext cx="1082675" cy="1076325"/>
          </a:xfrm>
          <a:prstGeom prst="chevron">
            <a:avLst>
              <a:gd name="adj" fmla="val 25147"/>
            </a:avLst>
          </a:prstGeom>
          <a:gradFill rotWithShape="1">
            <a:gsLst>
              <a:gs pos="0">
                <a:srgbClr val="A50021">
                  <a:gamma/>
                  <a:tint val="44314"/>
                  <a:invGamma/>
                </a:srgbClr>
              </a:gs>
              <a:gs pos="100000">
                <a:srgbClr val="A5002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67" name="AutoShape 11"/>
          <p:cNvSpPr>
            <a:spLocks noChangeArrowheads="1"/>
          </p:cNvSpPr>
          <p:nvPr/>
        </p:nvSpPr>
        <p:spPr bwMode="auto">
          <a:xfrm>
            <a:off x="7161213" y="1951761"/>
            <a:ext cx="1079500" cy="1076325"/>
          </a:xfrm>
          <a:prstGeom prst="chevron">
            <a:avLst>
              <a:gd name="adj" fmla="val 25074"/>
            </a:avLst>
          </a:prstGeom>
          <a:gradFill rotWithShape="1">
            <a:gsLst>
              <a:gs pos="0">
                <a:srgbClr val="A50021">
                  <a:gamma/>
                  <a:tint val="44314"/>
                  <a:invGamma/>
                </a:srgbClr>
              </a:gs>
              <a:gs pos="100000">
                <a:srgbClr val="A5002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68" name="Rectangle 12"/>
          <p:cNvSpPr>
            <a:spLocks noChangeArrowheads="1"/>
          </p:cNvSpPr>
          <p:nvPr/>
        </p:nvSpPr>
        <p:spPr bwMode="auto">
          <a:xfrm>
            <a:off x="1238250" y="2250211"/>
            <a:ext cx="790575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kumimoji="1" lang="en-US" altLang="zh-TW" sz="1000" b="0" dirty="0">
                <a:solidFill>
                  <a:schemeClr val="bg1"/>
                </a:solidFill>
              </a:rPr>
              <a:t>Explore </a:t>
            </a:r>
          </a:p>
          <a:p>
            <a:pPr algn="l"/>
            <a:r>
              <a:rPr kumimoji="1" lang="en-US" altLang="zh-TW" sz="1000" b="0" dirty="0">
                <a:solidFill>
                  <a:schemeClr val="bg1"/>
                </a:solidFill>
              </a:rPr>
              <a:t>Customer’s </a:t>
            </a:r>
          </a:p>
          <a:p>
            <a:pPr algn="l"/>
            <a:r>
              <a:rPr kumimoji="1" lang="en-US" altLang="zh-TW" sz="1000" b="0" dirty="0">
                <a:solidFill>
                  <a:schemeClr val="bg1"/>
                </a:solidFill>
              </a:rPr>
              <a:t>Needs</a:t>
            </a:r>
          </a:p>
        </p:txBody>
      </p:sp>
      <p:sp>
        <p:nvSpPr>
          <p:cNvPr id="505869" name="Rectangle 13"/>
          <p:cNvSpPr>
            <a:spLocks noChangeArrowheads="1"/>
          </p:cNvSpPr>
          <p:nvPr/>
        </p:nvSpPr>
        <p:spPr bwMode="auto">
          <a:xfrm>
            <a:off x="2244725" y="2250211"/>
            <a:ext cx="793750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kumimoji="1" lang="en-US" altLang="zh-TW" sz="1000" b="0" dirty="0">
                <a:solidFill>
                  <a:schemeClr val="bg1"/>
                </a:solidFill>
              </a:rPr>
              <a:t>Quantify</a:t>
            </a:r>
          </a:p>
          <a:p>
            <a:pPr algn="l"/>
            <a:r>
              <a:rPr kumimoji="1" lang="en-US" altLang="zh-TW" sz="1000" b="0" dirty="0">
                <a:solidFill>
                  <a:schemeClr val="bg1"/>
                </a:solidFill>
              </a:rPr>
              <a:t>Customer’s </a:t>
            </a:r>
          </a:p>
          <a:p>
            <a:pPr algn="l"/>
            <a:r>
              <a:rPr kumimoji="1" lang="en-US" altLang="zh-TW" sz="1000" b="0" dirty="0">
                <a:solidFill>
                  <a:schemeClr val="bg1"/>
                </a:solidFill>
              </a:rPr>
              <a:t>Financial</a:t>
            </a:r>
          </a:p>
          <a:p>
            <a:pPr algn="l"/>
            <a:r>
              <a:rPr kumimoji="1" lang="en-US" altLang="zh-TW" sz="1000" b="0" dirty="0">
                <a:solidFill>
                  <a:schemeClr val="bg1"/>
                </a:solidFill>
              </a:rPr>
              <a:t>Goals</a:t>
            </a:r>
          </a:p>
        </p:txBody>
      </p:sp>
      <p:sp>
        <p:nvSpPr>
          <p:cNvPr id="505870" name="Rectangle 14"/>
          <p:cNvSpPr>
            <a:spLocks noChangeArrowheads="1"/>
          </p:cNvSpPr>
          <p:nvPr/>
        </p:nvSpPr>
        <p:spPr bwMode="auto">
          <a:xfrm>
            <a:off x="3111500" y="2250211"/>
            <a:ext cx="790575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Assess 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Customer’s 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Risk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Tolerance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Level</a:t>
            </a:r>
          </a:p>
        </p:txBody>
      </p:sp>
      <p:sp>
        <p:nvSpPr>
          <p:cNvPr id="505871" name="Rectangle 15"/>
          <p:cNvSpPr>
            <a:spLocks noChangeArrowheads="1"/>
          </p:cNvSpPr>
          <p:nvPr/>
        </p:nvSpPr>
        <p:spPr bwMode="auto">
          <a:xfrm>
            <a:off x="3900488" y="2215286"/>
            <a:ext cx="793750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Obtain 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Customer’s 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Commitment</a:t>
            </a:r>
          </a:p>
        </p:txBody>
      </p:sp>
      <p:sp>
        <p:nvSpPr>
          <p:cNvPr id="505872" name="Rectangle 16"/>
          <p:cNvSpPr>
            <a:spLocks noChangeArrowheads="1"/>
          </p:cNvSpPr>
          <p:nvPr/>
        </p:nvSpPr>
        <p:spPr bwMode="auto">
          <a:xfrm>
            <a:off x="4840288" y="2250211"/>
            <a:ext cx="792162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Provide 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Product 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Information</a:t>
            </a:r>
          </a:p>
        </p:txBody>
      </p:sp>
      <p:sp>
        <p:nvSpPr>
          <p:cNvPr id="505873" name="Rectangle 17"/>
          <p:cNvSpPr>
            <a:spLocks noChangeArrowheads="1"/>
          </p:cNvSpPr>
          <p:nvPr/>
        </p:nvSpPr>
        <p:spPr bwMode="auto">
          <a:xfrm>
            <a:off x="5703888" y="2250211"/>
            <a:ext cx="793750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Explain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Proposal</a:t>
            </a:r>
          </a:p>
        </p:txBody>
      </p:sp>
      <p:sp>
        <p:nvSpPr>
          <p:cNvPr id="505874" name="Rectangle 18"/>
          <p:cNvSpPr>
            <a:spLocks noChangeArrowheads="1"/>
          </p:cNvSpPr>
          <p:nvPr/>
        </p:nvSpPr>
        <p:spPr bwMode="auto">
          <a:xfrm>
            <a:off x="6497638" y="2250211"/>
            <a:ext cx="792162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Explore 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Principal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Brochure &amp;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Sales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Materials</a:t>
            </a:r>
          </a:p>
        </p:txBody>
      </p:sp>
      <p:sp>
        <p:nvSpPr>
          <p:cNvPr id="505875" name="Rectangle 19"/>
          <p:cNvSpPr>
            <a:spLocks noChangeArrowheads="1"/>
          </p:cNvSpPr>
          <p:nvPr/>
        </p:nvSpPr>
        <p:spPr bwMode="auto">
          <a:xfrm>
            <a:off x="7253288" y="2185124"/>
            <a:ext cx="7937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Close the 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Sales &amp;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  Complete 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  Relevant 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Forms for </a:t>
            </a:r>
          </a:p>
          <a:p>
            <a:pPr algn="l"/>
            <a:r>
              <a:rPr kumimoji="1" lang="en-US" altLang="zh-TW" sz="1000" b="0">
                <a:solidFill>
                  <a:schemeClr val="bg1"/>
                </a:solidFill>
              </a:rPr>
              <a:t>Applications</a:t>
            </a:r>
          </a:p>
        </p:txBody>
      </p:sp>
      <p:grpSp>
        <p:nvGrpSpPr>
          <p:cNvPr id="505876" name="Group 20"/>
          <p:cNvGrpSpPr>
            <a:grpSpLocks/>
          </p:cNvGrpSpPr>
          <p:nvPr/>
        </p:nvGrpSpPr>
        <p:grpSpPr bwMode="auto">
          <a:xfrm>
            <a:off x="8010525" y="1861274"/>
            <a:ext cx="1152525" cy="1231900"/>
            <a:chOff x="5103" y="845"/>
            <a:chExt cx="725" cy="862"/>
          </a:xfrm>
        </p:grpSpPr>
        <p:sp>
          <p:nvSpPr>
            <p:cNvPr id="505877" name="AutoShape 21"/>
            <p:cNvSpPr>
              <a:spLocks noChangeArrowheads="1"/>
            </p:cNvSpPr>
            <p:nvPr/>
          </p:nvSpPr>
          <p:spPr bwMode="auto">
            <a:xfrm>
              <a:off x="5103" y="908"/>
              <a:ext cx="725" cy="753"/>
            </a:xfrm>
            <a:prstGeom prst="chevron">
              <a:avLst>
                <a:gd name="adj" fmla="val 25000"/>
              </a:avLst>
            </a:prstGeom>
            <a:gradFill rotWithShape="1">
              <a:gsLst>
                <a:gs pos="0">
                  <a:srgbClr val="A50021">
                    <a:gamma/>
                    <a:tint val="44314"/>
                    <a:invGamma/>
                  </a:srgbClr>
                </a:gs>
                <a:gs pos="100000">
                  <a:srgbClr val="A5002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HK" altLang="en-US"/>
            </a:p>
          </p:txBody>
        </p:sp>
        <p:sp>
          <p:nvSpPr>
            <p:cNvPr id="505878" name="Rectangle 22"/>
            <p:cNvSpPr>
              <a:spLocks noChangeArrowheads="1"/>
            </p:cNvSpPr>
            <p:nvPr/>
          </p:nvSpPr>
          <p:spPr bwMode="auto">
            <a:xfrm>
              <a:off x="5625" y="845"/>
              <a:ext cx="203" cy="8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HK" altLang="en-US"/>
            </a:p>
          </p:txBody>
        </p:sp>
        <p:sp>
          <p:nvSpPr>
            <p:cNvPr id="505879" name="Rectangle 23"/>
            <p:cNvSpPr>
              <a:spLocks noChangeArrowheads="1"/>
            </p:cNvSpPr>
            <p:nvPr/>
          </p:nvSpPr>
          <p:spPr bwMode="auto">
            <a:xfrm>
              <a:off x="5239" y="1117"/>
              <a:ext cx="499" cy="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kumimoji="1" lang="en-US" altLang="zh-TW" sz="1000" b="0">
                  <a:solidFill>
                    <a:schemeClr val="bg1"/>
                  </a:solidFill>
                </a:rPr>
                <a:t>Policy</a:t>
              </a:r>
            </a:p>
            <a:p>
              <a:pPr algn="l"/>
              <a:r>
                <a:rPr kumimoji="1" lang="en-US" altLang="zh-TW" sz="1000" b="0">
                  <a:solidFill>
                    <a:schemeClr val="bg1"/>
                  </a:solidFill>
                </a:rPr>
                <a:t>Delivery</a:t>
              </a:r>
            </a:p>
          </p:txBody>
        </p:sp>
      </p:grpSp>
      <p:sp>
        <p:nvSpPr>
          <p:cNvPr id="505880" name="Rectangle 24"/>
          <p:cNvSpPr>
            <a:spLocks noChangeArrowheads="1"/>
          </p:cNvSpPr>
          <p:nvPr/>
        </p:nvSpPr>
        <p:spPr bwMode="auto">
          <a:xfrm>
            <a:off x="1201738" y="3091586"/>
            <a:ext cx="827087" cy="22987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81" name="Rectangle 25"/>
          <p:cNvSpPr>
            <a:spLocks noChangeArrowheads="1"/>
          </p:cNvSpPr>
          <p:nvPr/>
        </p:nvSpPr>
        <p:spPr bwMode="auto">
          <a:xfrm>
            <a:off x="2055813" y="3091586"/>
            <a:ext cx="828675" cy="22987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82" name="Rectangle 26"/>
          <p:cNvSpPr>
            <a:spLocks noChangeArrowheads="1"/>
          </p:cNvSpPr>
          <p:nvPr/>
        </p:nvSpPr>
        <p:spPr bwMode="auto">
          <a:xfrm>
            <a:off x="2911475" y="3091586"/>
            <a:ext cx="830263" cy="22987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83" name="Rectangle 27"/>
          <p:cNvSpPr>
            <a:spLocks noChangeArrowheads="1"/>
          </p:cNvSpPr>
          <p:nvPr/>
        </p:nvSpPr>
        <p:spPr bwMode="auto">
          <a:xfrm>
            <a:off x="3765550" y="3091586"/>
            <a:ext cx="830263" cy="22987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84" name="Rectangle 28"/>
          <p:cNvSpPr>
            <a:spLocks noChangeArrowheads="1"/>
          </p:cNvSpPr>
          <p:nvPr/>
        </p:nvSpPr>
        <p:spPr bwMode="auto">
          <a:xfrm>
            <a:off x="4622800" y="3091586"/>
            <a:ext cx="830263" cy="22987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85" name="Rectangle 29"/>
          <p:cNvSpPr>
            <a:spLocks noChangeArrowheads="1"/>
          </p:cNvSpPr>
          <p:nvPr/>
        </p:nvSpPr>
        <p:spPr bwMode="auto">
          <a:xfrm>
            <a:off x="5480050" y="3091586"/>
            <a:ext cx="827088" cy="22987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86" name="Rectangle 30"/>
          <p:cNvSpPr>
            <a:spLocks noChangeArrowheads="1"/>
          </p:cNvSpPr>
          <p:nvPr/>
        </p:nvSpPr>
        <p:spPr bwMode="auto">
          <a:xfrm>
            <a:off x="6332538" y="3091586"/>
            <a:ext cx="830262" cy="22987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87" name="Rectangle 31"/>
          <p:cNvSpPr>
            <a:spLocks noChangeArrowheads="1"/>
          </p:cNvSpPr>
          <p:nvPr/>
        </p:nvSpPr>
        <p:spPr bwMode="auto">
          <a:xfrm>
            <a:off x="7189788" y="3091586"/>
            <a:ext cx="830262" cy="22987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888" name="Rectangle 32"/>
          <p:cNvSpPr>
            <a:spLocks noChangeArrowheads="1"/>
          </p:cNvSpPr>
          <p:nvPr/>
        </p:nvSpPr>
        <p:spPr bwMode="auto">
          <a:xfrm>
            <a:off x="1163638" y="3610699"/>
            <a:ext cx="7937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8900" indent="-88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76300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98588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920875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443163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9003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3575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8147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2719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Char char="•"/>
            </a:pPr>
            <a:r>
              <a:rPr kumimoji="1" lang="en-US" altLang="zh-TW" sz="900" b="0"/>
              <a:t>Sales scripts for fact finding</a:t>
            </a:r>
          </a:p>
        </p:txBody>
      </p:sp>
      <p:sp>
        <p:nvSpPr>
          <p:cNvPr id="505889" name="Rectangle 33"/>
          <p:cNvSpPr>
            <a:spLocks noChangeArrowheads="1"/>
          </p:cNvSpPr>
          <p:nvPr/>
        </p:nvSpPr>
        <p:spPr bwMode="auto">
          <a:xfrm>
            <a:off x="1992313" y="3610699"/>
            <a:ext cx="93503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8900" indent="-88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Char char="•"/>
            </a:pPr>
            <a:r>
              <a:rPr kumimoji="1" lang="en-US" altLang="zh-TW" sz="900" b="0"/>
              <a:t>Sales scripts for qualifying financial goals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kumimoji="1" lang="en-US" altLang="zh-TW" sz="900" b="0"/>
              <a:t>Need analysis form</a:t>
            </a:r>
          </a:p>
          <a:p>
            <a:endParaRPr kumimoji="1" lang="zh-TW" altLang="en-US" sz="900" b="0"/>
          </a:p>
        </p:txBody>
      </p:sp>
      <p:sp>
        <p:nvSpPr>
          <p:cNvPr id="505892" name="Rectangle 36"/>
          <p:cNvSpPr>
            <a:spLocks noChangeArrowheads="1"/>
          </p:cNvSpPr>
          <p:nvPr/>
        </p:nvSpPr>
        <p:spPr bwMode="auto">
          <a:xfrm>
            <a:off x="2855913" y="3610699"/>
            <a:ext cx="10096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8900" indent="-88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76300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98588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920875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443163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9003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3575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8147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2719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Char char="•"/>
            </a:pPr>
            <a:r>
              <a:rPr kumimoji="1" lang="en-US" altLang="zh-TW" sz="900" b="0"/>
              <a:t>Questionnaire on investment preference</a:t>
            </a:r>
          </a:p>
        </p:txBody>
      </p:sp>
      <p:sp>
        <p:nvSpPr>
          <p:cNvPr id="505893" name="Rectangle 37"/>
          <p:cNvSpPr>
            <a:spLocks noChangeArrowheads="1"/>
          </p:cNvSpPr>
          <p:nvPr/>
        </p:nvSpPr>
        <p:spPr bwMode="auto">
          <a:xfrm>
            <a:off x="3686175" y="3610699"/>
            <a:ext cx="9747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8900" indent="-88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76300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98588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920875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443163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9003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3575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8147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2719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Char char="•"/>
            </a:pPr>
            <a:r>
              <a:rPr kumimoji="1" lang="en-US" altLang="zh-TW" sz="900" b="0"/>
              <a:t>Review and conduct through needs analysis again</a:t>
            </a:r>
          </a:p>
        </p:txBody>
      </p:sp>
      <p:sp>
        <p:nvSpPr>
          <p:cNvPr id="505894" name="Rectangle 38"/>
          <p:cNvSpPr>
            <a:spLocks noChangeArrowheads="1"/>
          </p:cNvSpPr>
          <p:nvPr/>
        </p:nvSpPr>
        <p:spPr bwMode="auto">
          <a:xfrm>
            <a:off x="4587875" y="3612286"/>
            <a:ext cx="90011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8900" indent="-88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76300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98588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920875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443163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9003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3575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8147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2719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Char char="•"/>
            </a:pPr>
            <a:r>
              <a:rPr kumimoji="1" lang="en-US" altLang="zh-TW" sz="900" b="0"/>
              <a:t>Investment-linked products information training material</a:t>
            </a:r>
          </a:p>
        </p:txBody>
      </p:sp>
      <p:sp>
        <p:nvSpPr>
          <p:cNvPr id="505895" name="Rectangle 39"/>
          <p:cNvSpPr>
            <a:spLocks noChangeArrowheads="1"/>
          </p:cNvSpPr>
          <p:nvPr/>
        </p:nvSpPr>
        <p:spPr bwMode="auto">
          <a:xfrm>
            <a:off x="5416550" y="3545611"/>
            <a:ext cx="90170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8900" indent="-88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76300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98588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920875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443163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9003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3575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8147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2719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Char char="•"/>
            </a:pPr>
            <a:r>
              <a:rPr kumimoji="1" lang="en-US" altLang="zh-TW" sz="900" b="0"/>
              <a:t>Illustration Document</a:t>
            </a:r>
          </a:p>
        </p:txBody>
      </p:sp>
      <p:sp>
        <p:nvSpPr>
          <p:cNvPr id="505896" name="Rectangle 40"/>
          <p:cNvSpPr>
            <a:spLocks noChangeArrowheads="1"/>
          </p:cNvSpPr>
          <p:nvPr/>
        </p:nvSpPr>
        <p:spPr bwMode="auto">
          <a:xfrm>
            <a:off x="6281738" y="3612286"/>
            <a:ext cx="86518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8900" indent="-88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76300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98588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920875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443163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9003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3575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8147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2719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Char char="•"/>
            </a:pPr>
            <a:r>
              <a:rPr kumimoji="1" lang="en-US" altLang="zh-TW" sz="900" b="0"/>
              <a:t>Principal Brochure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kumimoji="1" lang="en-US" altLang="zh-TW" sz="900" b="0"/>
              <a:t>Fund Information</a:t>
            </a:r>
          </a:p>
        </p:txBody>
      </p:sp>
      <p:sp>
        <p:nvSpPr>
          <p:cNvPr id="505897" name="Rectangle 41"/>
          <p:cNvSpPr>
            <a:spLocks noChangeArrowheads="1"/>
          </p:cNvSpPr>
          <p:nvPr/>
        </p:nvSpPr>
        <p:spPr bwMode="auto">
          <a:xfrm>
            <a:off x="7107238" y="3828186"/>
            <a:ext cx="10461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8900" indent="-88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76300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98588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920875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443163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9003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3575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8147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2719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kumimoji="1" lang="en-US" altLang="zh-TW" sz="900" b="0"/>
              <a:t>Questionnaire on investment preference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kumimoji="1" lang="en-US" altLang="zh-TW" sz="900" b="0"/>
              <a:t>Need Analysis Form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kumimoji="1" lang="en-US" altLang="zh-TW" sz="900" b="0"/>
              <a:t>Illustration Document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kumimoji="1" lang="en-US" altLang="zh-TW" sz="900" b="0"/>
              <a:t>Investment-linked insurance application form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kumimoji="1" lang="en-US" altLang="zh-TW" sz="900" b="0"/>
              <a:t>Investment instructions</a:t>
            </a:r>
          </a:p>
        </p:txBody>
      </p:sp>
      <p:sp>
        <p:nvSpPr>
          <p:cNvPr id="505902" name="Rectangle 46"/>
          <p:cNvSpPr>
            <a:spLocks noChangeArrowheads="1"/>
          </p:cNvSpPr>
          <p:nvPr/>
        </p:nvSpPr>
        <p:spPr bwMode="auto">
          <a:xfrm>
            <a:off x="8045450" y="3091586"/>
            <a:ext cx="830263" cy="22987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05903" name="Rectangle 47"/>
          <p:cNvSpPr>
            <a:spLocks noChangeArrowheads="1"/>
          </p:cNvSpPr>
          <p:nvPr/>
        </p:nvSpPr>
        <p:spPr bwMode="auto">
          <a:xfrm>
            <a:off x="8043863" y="3612286"/>
            <a:ext cx="866775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8900" indent="-88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76300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98588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920875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443163" indent="-342900" algn="l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9003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3575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8147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27196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Char char="•"/>
            </a:pPr>
            <a:r>
              <a:rPr kumimoji="1" lang="en-US" altLang="zh-TW" sz="900" b="0"/>
              <a:t>Sales scripts for policy delivery </a:t>
            </a:r>
          </a:p>
        </p:txBody>
      </p:sp>
      <p:sp>
        <p:nvSpPr>
          <p:cNvPr id="505905" name="AutoShape 49"/>
          <p:cNvSpPr>
            <a:spLocks noChangeArrowheads="1"/>
          </p:cNvSpPr>
          <p:nvPr/>
        </p:nvSpPr>
        <p:spPr bwMode="auto">
          <a:xfrm>
            <a:off x="377825" y="1502499"/>
            <a:ext cx="8551863" cy="404812"/>
          </a:xfrm>
          <a:prstGeom prst="leftRightArrow">
            <a:avLst>
              <a:gd name="adj1" fmla="val 49806"/>
              <a:gd name="adj2" fmla="val 76287"/>
            </a:avLst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1400" dirty="0">
                <a:solidFill>
                  <a:schemeClr val="bg1"/>
                </a:solidFill>
              </a:rPr>
              <a:t>銷售品質監控</a:t>
            </a:r>
          </a:p>
        </p:txBody>
      </p:sp>
      <p:sp>
        <p:nvSpPr>
          <p:cNvPr id="51" name="Rectangle 18"/>
          <p:cNvSpPr>
            <a:spLocks noChangeArrowheads="1"/>
          </p:cNvSpPr>
          <p:nvPr/>
        </p:nvSpPr>
        <p:spPr bwMode="auto">
          <a:xfrm>
            <a:off x="522118" y="188640"/>
            <a:ext cx="880241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1" lang="zh-TW" altLang="en-US" sz="2800" b="1" dirty="0" smtClean="0">
                <a:solidFill>
                  <a:srgbClr val="B50029"/>
                </a:solidFill>
                <a:latin typeface="新細明體" pitchFamily="18" charset="-120"/>
              </a:rPr>
              <a:t>銷售文化及銷售品質監控</a:t>
            </a:r>
            <a:endParaRPr kumimoji="1" lang="en-US" altLang="zh-TW" sz="2800" b="1" dirty="0">
              <a:solidFill>
                <a:srgbClr val="B50029"/>
              </a:solidFill>
              <a:latin typeface="新細明體" pitchFamily="18" charset="-12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55576" y="847164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zh-TW" altLang="en-US" sz="1800" dirty="0" smtClean="0">
                <a:latin typeface="新細明體" panose="02020500000000000000" pitchFamily="18" charset="-120"/>
                <a:ea typeface="新細明體" panose="02020500000000000000" pitchFamily="18" charset="-120"/>
                <a:cs typeface="Arial"/>
              </a:rPr>
              <a:t>推廣品質並重的銷售文化</a:t>
            </a:r>
            <a:endParaRPr lang="en-US" altLang="zh-TW" sz="1800" dirty="0" smtClean="0">
              <a:latin typeface="新細明體" panose="02020500000000000000" pitchFamily="18" charset="-120"/>
              <a:ea typeface="新細明體" panose="02020500000000000000" pitchFamily="18" charset="-120"/>
              <a:cs typeface="Arial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zh-TW" altLang="en-US" sz="1800" kern="0" dirty="0" smtClean="0">
                <a:latin typeface="新細明體" panose="02020500000000000000" pitchFamily="18" charset="-120"/>
                <a:ea typeface="新細明體" panose="02020500000000000000" pitchFamily="18" charset="-120"/>
                <a:cs typeface="Arial"/>
              </a:rPr>
              <a:t>客戶導向銷售模式</a:t>
            </a:r>
            <a:endParaRPr lang="zh-TW" altLang="en-US" sz="1800" kern="0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334882" y="5517232"/>
            <a:ext cx="4379449" cy="720080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HK"/>
            </a:defPPr>
            <a:lvl1pPr>
              <a:defRPr kumimoji="1" sz="1200" b="0">
                <a:solidFill>
                  <a:schemeClr val="bg1"/>
                </a:solidFill>
              </a:defRPr>
            </a:lvl1pPr>
          </a:lstStyle>
          <a:p>
            <a:pPr algn="ctr"/>
            <a:r>
              <a:rPr lang="zh-HK" altLang="en-US" sz="2800" b="1" dirty="0"/>
              <a:t>薪酬 </a:t>
            </a:r>
            <a:r>
              <a:rPr lang="en-US" altLang="zh-HK" sz="2800" b="1" dirty="0"/>
              <a:t>= </a:t>
            </a:r>
            <a:r>
              <a:rPr lang="zh-TW" altLang="en-US" sz="2800" b="1" dirty="0"/>
              <a:t>銷</a:t>
            </a:r>
            <a:r>
              <a:rPr lang="zh-HK" altLang="en-US" sz="2800" b="1" dirty="0"/>
              <a:t>售量</a:t>
            </a:r>
            <a:r>
              <a:rPr lang="zh-TW" altLang="en-US" sz="2800" b="1" dirty="0"/>
              <a:t> </a:t>
            </a:r>
            <a:r>
              <a:rPr lang="en-US" altLang="zh-TW" sz="2800" b="1" dirty="0"/>
              <a:t>+</a:t>
            </a:r>
            <a:r>
              <a:rPr lang="zh-TW" altLang="en-US" sz="2800" b="1" dirty="0"/>
              <a:t> 品質</a:t>
            </a:r>
            <a:endParaRPr lang="zh-HK" altLang="en-US" sz="2800" b="1" dirty="0"/>
          </a:p>
        </p:txBody>
      </p:sp>
      <p:sp>
        <p:nvSpPr>
          <p:cNvPr id="46" name="投影片編號版面配置區 5"/>
          <p:cNvSpPr txBox="1">
            <a:spLocks noGrp="1"/>
          </p:cNvSpPr>
          <p:nvPr/>
        </p:nvSpPr>
        <p:spPr bwMode="auto">
          <a:xfrm>
            <a:off x="1415256" y="6381328"/>
            <a:ext cx="10620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fld id="{7C723235-FDB0-4F4D-9395-FB8C1778BF77}" type="slidenum">
              <a:rPr lang="fr-CA" altLang="zh-HK" sz="1000">
                <a:solidFill>
                  <a:srgbClr val="000000"/>
                </a:solidFill>
              </a:rPr>
              <a:pPr algn="ctr"/>
              <a:t>11</a:t>
            </a:fld>
            <a:endParaRPr lang="fr-CA" altLang="zh-HK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769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09" name="AutoShape 21"/>
          <p:cNvSpPr>
            <a:spLocks noChangeArrowheads="1"/>
          </p:cNvSpPr>
          <p:nvPr/>
        </p:nvSpPr>
        <p:spPr bwMode="auto">
          <a:xfrm>
            <a:off x="6012474" y="4221088"/>
            <a:ext cx="2756388" cy="1874837"/>
          </a:xfrm>
          <a:prstGeom prst="roundRect">
            <a:avLst>
              <a:gd name="adj" fmla="val 16667"/>
            </a:avLst>
          </a:prstGeom>
          <a:solidFill>
            <a:srgbClr val="C3C5E2">
              <a:alpha val="22000"/>
            </a:srgbClr>
          </a:solidFill>
          <a:ln w="222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charset="0"/>
                <a:ea typeface="新細明體" charset="-120"/>
              </a:rPr>
              <a:t>保險</a:t>
            </a:r>
          </a:p>
          <a:p>
            <a:pPr algn="ctr"/>
            <a:endParaRPr kumimoji="1" lang="zh-TW" altLang="en-US" sz="2200" b="1" dirty="0">
              <a:solidFill>
                <a:srgbClr val="4D4D4D"/>
              </a:solidFill>
              <a:latin typeface="Arial" charset="0"/>
              <a:ea typeface="新細明體" charset="-120"/>
            </a:endParaRPr>
          </a:p>
          <a:p>
            <a:pPr algn="ctr"/>
            <a:endParaRPr kumimoji="1" lang="zh-TW" altLang="en-US" sz="2200" b="1" dirty="0">
              <a:solidFill>
                <a:schemeClr val="bg1"/>
              </a:solidFill>
              <a:latin typeface="Arial" charset="0"/>
              <a:ea typeface="新細明體" charset="-120"/>
            </a:endParaRPr>
          </a:p>
          <a:p>
            <a:pPr algn="ctr"/>
            <a:endParaRPr kumimoji="1" lang="zh-TW" altLang="en-US" sz="2200" b="1" dirty="0">
              <a:solidFill>
                <a:schemeClr val="bg1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14710" name="Text Box 22"/>
          <p:cNvSpPr txBox="1">
            <a:spLocks noChangeArrowheads="1"/>
          </p:cNvSpPr>
          <p:nvPr/>
        </p:nvSpPr>
        <p:spPr bwMode="auto">
          <a:xfrm>
            <a:off x="1025230" y="2420888"/>
            <a:ext cx="2322634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1600" dirty="0" smtClean="0">
                <a:latin typeface="Arial" charset="0"/>
                <a:ea typeface="新細明體" charset="-120"/>
              </a:rPr>
              <a:t>為客戶提供</a:t>
            </a:r>
            <a:r>
              <a:rPr kumimoji="1" lang="zh-TW" altLang="en-US" sz="1600" b="1" dirty="0" smtClean="0">
                <a:solidFill>
                  <a:srgbClr val="C00000"/>
                </a:solidFill>
                <a:latin typeface="Arial" charset="0"/>
                <a:ea typeface="新細明體" charset="-120"/>
              </a:rPr>
              <a:t>增值服務</a:t>
            </a:r>
            <a:r>
              <a:rPr kumimoji="1" lang="zh-TW" altLang="en-US" sz="1600" dirty="0" smtClean="0">
                <a:latin typeface="Arial" charset="0"/>
                <a:ea typeface="新細明體" charset="-120"/>
              </a:rPr>
              <a:t>，</a:t>
            </a:r>
            <a:r>
              <a:rPr kumimoji="1" lang="zh-CN" altLang="en-US" sz="1600" b="1" dirty="0" smtClean="0">
                <a:solidFill>
                  <a:srgbClr val="C00000"/>
                </a:solidFill>
                <a:latin typeface="Arial" charset="0"/>
                <a:ea typeface="新細明體" charset="-120"/>
              </a:rPr>
              <a:t>滿足客戶的不同需要</a:t>
            </a:r>
            <a:r>
              <a:rPr kumimoji="1" lang="zh-TW" altLang="en-US" sz="1600" dirty="0" smtClean="0">
                <a:latin typeface="Arial" charset="0"/>
                <a:ea typeface="新細明體" charset="-120"/>
              </a:rPr>
              <a:t>，深化</a:t>
            </a:r>
            <a:r>
              <a:rPr kumimoji="1" lang="zh-TW" altLang="en-US" sz="1600" b="1" dirty="0" smtClean="0">
                <a:solidFill>
                  <a:srgbClr val="C00000"/>
                </a:solidFill>
                <a:latin typeface="Arial" charset="0"/>
                <a:ea typeface="新細明體" charset="-120"/>
              </a:rPr>
              <a:t>客戶關係</a:t>
            </a:r>
            <a:r>
              <a:rPr kumimoji="1" lang="zh-TW" altLang="en-US" sz="1600" dirty="0" smtClean="0">
                <a:latin typeface="Arial" charset="0"/>
                <a:ea typeface="新細明體" charset="-120"/>
              </a:rPr>
              <a:t>。</a:t>
            </a:r>
            <a:endParaRPr kumimoji="1" lang="zh-TW" altLang="en-US" sz="1600" dirty="0">
              <a:latin typeface="Arial" charset="0"/>
              <a:ea typeface="新細明體" charset="-120"/>
            </a:endParaRPr>
          </a:p>
        </p:txBody>
      </p:sp>
      <p:sp>
        <p:nvSpPr>
          <p:cNvPr id="114711" name="AutoShape 23"/>
          <p:cNvSpPr>
            <a:spLocks noChangeArrowheads="1"/>
          </p:cNvSpPr>
          <p:nvPr/>
        </p:nvSpPr>
        <p:spPr bwMode="auto">
          <a:xfrm>
            <a:off x="984509" y="2420888"/>
            <a:ext cx="2344977" cy="1424806"/>
          </a:xfrm>
          <a:prstGeom prst="downArrowCallout">
            <a:avLst>
              <a:gd name="adj1" fmla="val 34987"/>
              <a:gd name="adj2" fmla="val 31738"/>
              <a:gd name="adj3" fmla="val 16667"/>
              <a:gd name="adj4" fmla="val 66667"/>
            </a:avLst>
          </a:prstGeom>
          <a:noFill/>
          <a:ln w="25400" algn="ctr">
            <a:solidFill>
              <a:srgbClr val="FFA3B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zh-HK" altLang="en-US"/>
          </a:p>
        </p:txBody>
      </p:sp>
      <p:sp>
        <p:nvSpPr>
          <p:cNvPr id="114712" name="Text Box 24"/>
          <p:cNvSpPr txBox="1">
            <a:spLocks noChangeArrowheads="1"/>
          </p:cNvSpPr>
          <p:nvPr/>
        </p:nvSpPr>
        <p:spPr bwMode="auto">
          <a:xfrm>
            <a:off x="6296758" y="2386336"/>
            <a:ext cx="2261088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zh-CN" altLang="en-US" sz="1600" dirty="0" smtClean="0">
                <a:latin typeface="Arial" charset="0"/>
                <a:ea typeface="新細明體" charset="-120"/>
              </a:rPr>
              <a:t>銀行的龐大客戶群和銷售網路有助</a:t>
            </a:r>
            <a:r>
              <a:rPr kumimoji="1" lang="zh-CN" altLang="en-US" sz="1600" b="1" dirty="0" smtClean="0">
                <a:solidFill>
                  <a:srgbClr val="C00000"/>
                </a:solidFill>
                <a:latin typeface="Arial" charset="0"/>
                <a:ea typeface="新細明體" charset="-120"/>
              </a:rPr>
              <a:t>降低保險的分銷成本</a:t>
            </a:r>
            <a:r>
              <a:rPr kumimoji="1" lang="zh-TW" altLang="en-US" sz="1600" dirty="0" smtClean="0">
                <a:latin typeface="Arial" charset="0"/>
                <a:ea typeface="新細明體" charset="-120"/>
              </a:rPr>
              <a:t>，可發揮</a:t>
            </a:r>
            <a:r>
              <a:rPr kumimoji="1" lang="zh-CN" altLang="en-US" sz="1600" b="1" dirty="0" smtClean="0">
                <a:solidFill>
                  <a:srgbClr val="C00000"/>
                </a:solidFill>
                <a:latin typeface="Arial" charset="0"/>
                <a:ea typeface="新細明體" charset="-120"/>
              </a:rPr>
              <a:t>交叉銷售的協同效益</a:t>
            </a:r>
            <a:r>
              <a:rPr kumimoji="1" lang="zh-TW" altLang="en-US" sz="1600" dirty="0" smtClean="0">
                <a:latin typeface="Arial" charset="0"/>
                <a:ea typeface="新細明體" charset="-120"/>
              </a:rPr>
              <a:t>。</a:t>
            </a:r>
            <a:endParaRPr kumimoji="1" lang="zh-CN" altLang="en-US" sz="1600" dirty="0">
              <a:latin typeface="Arial" charset="0"/>
              <a:ea typeface="新細明體" charset="-120"/>
            </a:endParaRPr>
          </a:p>
        </p:txBody>
      </p:sp>
      <p:sp>
        <p:nvSpPr>
          <p:cNvPr id="114713" name="AutoShape 25"/>
          <p:cNvSpPr>
            <a:spLocks noChangeArrowheads="1"/>
          </p:cNvSpPr>
          <p:nvPr/>
        </p:nvSpPr>
        <p:spPr bwMode="auto">
          <a:xfrm>
            <a:off x="6198577" y="2386336"/>
            <a:ext cx="2359269" cy="1603374"/>
          </a:xfrm>
          <a:prstGeom prst="downArrowCallout">
            <a:avLst>
              <a:gd name="adj1" fmla="val 23200"/>
              <a:gd name="adj2" fmla="val 34641"/>
              <a:gd name="adj3" fmla="val 16667"/>
              <a:gd name="adj4" fmla="val 66667"/>
            </a:avLst>
          </a:prstGeom>
          <a:noFill/>
          <a:ln w="25400" algn="ctr">
            <a:solidFill>
              <a:srgbClr val="FFA3B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zh-HK" altLang="en-US"/>
          </a:p>
        </p:txBody>
      </p:sp>
      <p:sp>
        <p:nvSpPr>
          <p:cNvPr id="114714" name="AutoShape 26"/>
          <p:cNvSpPr>
            <a:spLocks noChangeArrowheads="1"/>
          </p:cNvSpPr>
          <p:nvPr/>
        </p:nvSpPr>
        <p:spPr bwMode="auto">
          <a:xfrm>
            <a:off x="831606" y="4149080"/>
            <a:ext cx="2677257" cy="1889125"/>
          </a:xfrm>
          <a:prstGeom prst="roundRect">
            <a:avLst>
              <a:gd name="adj" fmla="val 16667"/>
            </a:avLst>
          </a:prstGeom>
          <a:solidFill>
            <a:srgbClr val="FFEEDD"/>
          </a:solidFill>
          <a:ln w="22225">
            <a:solidFill>
              <a:srgbClr val="FFCC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200" b="1" dirty="0" smtClean="0">
                <a:solidFill>
                  <a:srgbClr val="3333FF"/>
                </a:solidFill>
                <a:latin typeface="Arial" charset="0"/>
                <a:ea typeface="新細明體" charset="-120"/>
              </a:rPr>
              <a:t>銀行</a:t>
            </a:r>
          </a:p>
          <a:p>
            <a:pPr algn="ctr"/>
            <a:endParaRPr kumimoji="1" lang="zh-TW" altLang="en-US" sz="2200" b="1" dirty="0">
              <a:solidFill>
                <a:srgbClr val="FF0000"/>
              </a:solidFill>
              <a:latin typeface="Arial" charset="0"/>
              <a:ea typeface="新細明體" charset="-120"/>
            </a:endParaRPr>
          </a:p>
          <a:p>
            <a:pPr algn="ctr"/>
            <a:endParaRPr kumimoji="1" lang="zh-TW" altLang="en-US" sz="2200" b="1" dirty="0">
              <a:solidFill>
                <a:schemeClr val="bg1"/>
              </a:solidFill>
              <a:latin typeface="Arial" charset="0"/>
              <a:ea typeface="新細明體" charset="-120"/>
            </a:endParaRPr>
          </a:p>
          <a:p>
            <a:pPr algn="ctr"/>
            <a:endParaRPr kumimoji="1" lang="zh-TW" altLang="en-US" sz="2200" b="1" dirty="0">
              <a:solidFill>
                <a:schemeClr val="bg1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14715" name="Rectangle 27"/>
          <p:cNvSpPr>
            <a:spLocks noChangeArrowheads="1"/>
          </p:cNvSpPr>
          <p:nvPr/>
        </p:nvSpPr>
        <p:spPr bwMode="auto">
          <a:xfrm>
            <a:off x="6028506" y="4797152"/>
            <a:ext cx="26479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85738" indent="-1857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19238" indent="-1476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50000"/>
              </a:lnSpc>
            </a:pPr>
            <a:endParaRPr kumimoji="1" lang="zh-TW" altLang="en-US" sz="1600" b="1" dirty="0">
              <a:solidFill>
                <a:schemeClr val="accent2"/>
              </a:solidFill>
              <a:latin typeface="Arial" charset="0"/>
              <a:ea typeface="新細明體" charset="-120"/>
            </a:endParaRPr>
          </a:p>
          <a:p>
            <a:pPr>
              <a:buClr>
                <a:srgbClr val="A50021"/>
              </a:buClr>
              <a:buSzPct val="60000"/>
              <a:buFont typeface="Wingdings" pitchFamily="2" charset="2"/>
              <a:buChar char="Ø"/>
            </a:pPr>
            <a:r>
              <a:rPr kumimoji="1" lang="zh-CN" altLang="en-US" sz="1600" dirty="0" smtClean="0">
                <a:latin typeface="Arial" charset="0"/>
                <a:ea typeface="新細明體" charset="-120"/>
              </a:rPr>
              <a:t>滲透銀行的廣大顧客層面。</a:t>
            </a:r>
          </a:p>
          <a:p>
            <a:pPr>
              <a:lnSpc>
                <a:spcPct val="50000"/>
              </a:lnSpc>
              <a:buClr>
                <a:srgbClr val="A50021"/>
              </a:buClr>
              <a:buSzPct val="60000"/>
              <a:buFont typeface="Wingdings" pitchFamily="2" charset="2"/>
              <a:buChar char="Ø"/>
            </a:pPr>
            <a:endParaRPr kumimoji="1" lang="zh-TW" altLang="en-US" sz="1600" dirty="0">
              <a:latin typeface="Arial" charset="0"/>
              <a:ea typeface="新細明體" charset="-120"/>
            </a:endParaRPr>
          </a:p>
          <a:p>
            <a:pPr>
              <a:buClr>
                <a:srgbClr val="A50021"/>
              </a:buClr>
              <a:buSzPct val="60000"/>
              <a:buFont typeface="Wingdings" pitchFamily="2" charset="2"/>
              <a:buChar char="Ø"/>
            </a:pPr>
            <a:r>
              <a:rPr kumimoji="1" lang="zh-CN" altLang="en-US" sz="1600" dirty="0" smtClean="0">
                <a:latin typeface="Arial" charset="0"/>
                <a:ea typeface="新細明體" charset="-120"/>
              </a:rPr>
              <a:t>分享銀行的資源，從而節省成本和加強顧客服務。</a:t>
            </a:r>
            <a:endParaRPr kumimoji="1" lang="zh-TW" altLang="en-US" sz="1600" dirty="0">
              <a:latin typeface="Arial" charset="0"/>
              <a:ea typeface="新細明體" charset="-120"/>
            </a:endParaRPr>
          </a:p>
        </p:txBody>
      </p:sp>
      <p:sp>
        <p:nvSpPr>
          <p:cNvPr id="114716" name="Rectangle 28"/>
          <p:cNvSpPr>
            <a:spLocks noChangeArrowheads="1"/>
          </p:cNvSpPr>
          <p:nvPr/>
        </p:nvSpPr>
        <p:spPr bwMode="auto">
          <a:xfrm>
            <a:off x="899592" y="4653136"/>
            <a:ext cx="2518996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5738" indent="-1857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50000"/>
              </a:lnSpc>
            </a:pPr>
            <a:endParaRPr kumimoji="1" lang="zh-TW" altLang="en-US" sz="1600" b="1" dirty="0">
              <a:solidFill>
                <a:schemeClr val="accent2"/>
              </a:solidFill>
              <a:latin typeface="Arial" charset="0"/>
              <a:ea typeface="新細明體" charset="-120"/>
            </a:endParaRPr>
          </a:p>
          <a:p>
            <a:pPr>
              <a:buClr>
                <a:srgbClr val="CC0000"/>
              </a:buClr>
              <a:buSzPct val="60000"/>
              <a:buFont typeface="Wingdings" pitchFamily="2" charset="2"/>
              <a:buChar char="Ø"/>
            </a:pPr>
            <a:r>
              <a:rPr kumimoji="1" lang="zh-CN" altLang="en-US" sz="1600" dirty="0" smtClean="0">
                <a:latin typeface="Arial" charset="0"/>
                <a:ea typeface="新細明體" charset="-120"/>
              </a:rPr>
              <a:t>使銀行業務多元化。</a:t>
            </a:r>
          </a:p>
          <a:p>
            <a:pPr>
              <a:lnSpc>
                <a:spcPct val="50000"/>
              </a:lnSpc>
              <a:buClr>
                <a:srgbClr val="CC0000"/>
              </a:buClr>
              <a:buSzPct val="60000"/>
              <a:buFont typeface="Wingdings" pitchFamily="2" charset="2"/>
              <a:buChar char="Ø"/>
            </a:pPr>
            <a:endParaRPr kumimoji="1" lang="zh-TW" altLang="en-US" sz="1600" dirty="0">
              <a:latin typeface="Arial" charset="0"/>
              <a:ea typeface="新細明體" charset="-120"/>
            </a:endParaRPr>
          </a:p>
          <a:p>
            <a:pPr>
              <a:buClr>
                <a:srgbClr val="CC0000"/>
              </a:buClr>
              <a:buSzPct val="60000"/>
              <a:buFont typeface="Wingdings" pitchFamily="2" charset="2"/>
              <a:buChar char="Ø"/>
            </a:pPr>
            <a:r>
              <a:rPr kumimoji="1" lang="zh-CN" altLang="en-US" sz="1600" dirty="0" smtClean="0">
                <a:latin typeface="Arial" charset="0"/>
                <a:ea typeface="新細明體" charset="-120"/>
              </a:rPr>
              <a:t>發揮交叉銷售的協同效益，進一步鞏固銀行與客戶之間的關係。</a:t>
            </a:r>
            <a:endParaRPr kumimoji="1" lang="zh-TW" altLang="en-US" sz="1600" dirty="0">
              <a:latin typeface="Arial" charset="0"/>
              <a:ea typeface="新細明體" charset="-120"/>
            </a:endParaRPr>
          </a:p>
        </p:txBody>
      </p:sp>
      <p:sp>
        <p:nvSpPr>
          <p:cNvPr id="114717" name="AutoShape 29"/>
          <p:cNvSpPr>
            <a:spLocks noChangeArrowheads="1"/>
          </p:cNvSpPr>
          <p:nvPr/>
        </p:nvSpPr>
        <p:spPr bwMode="auto">
          <a:xfrm>
            <a:off x="3486245" y="1052736"/>
            <a:ext cx="2669931" cy="1333600"/>
          </a:xfrm>
          <a:prstGeom prst="roundRect">
            <a:avLst>
              <a:gd name="adj" fmla="val 16667"/>
            </a:avLst>
          </a:prstGeom>
          <a:solidFill>
            <a:srgbClr val="F5DFEA">
              <a:alpha val="25999"/>
            </a:srgbClr>
          </a:solidFill>
          <a:ln w="22225">
            <a:solidFill>
              <a:srgbClr val="E2004B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zh-TW" altLang="en-US" sz="2200" b="1" dirty="0" smtClean="0">
                <a:solidFill>
                  <a:srgbClr val="FF0000"/>
                </a:solidFill>
                <a:latin typeface="Arial" charset="0"/>
                <a:ea typeface="新細明體" charset="-120"/>
              </a:rPr>
              <a:t>客戶</a:t>
            </a:r>
            <a:endParaRPr kumimoji="1" lang="en-US" altLang="zh-TW" sz="2200" b="1" dirty="0" smtClean="0">
              <a:solidFill>
                <a:srgbClr val="FF0000"/>
              </a:solidFill>
              <a:latin typeface="Arial" charset="0"/>
              <a:ea typeface="新細明體" charset="-120"/>
            </a:endParaRPr>
          </a:p>
          <a:p>
            <a:pPr algn="ctr"/>
            <a:endParaRPr kumimoji="1" lang="zh-TW" altLang="en-US" sz="2200" b="1" dirty="0" smtClean="0">
              <a:solidFill>
                <a:srgbClr val="FF0000"/>
              </a:solidFill>
              <a:latin typeface="Arial" charset="0"/>
              <a:ea typeface="新細明體" charset="-120"/>
            </a:endParaRPr>
          </a:p>
          <a:p>
            <a:pPr algn="ctr"/>
            <a:endParaRPr kumimoji="1" lang="zh-TW" altLang="en-US" sz="2200" b="1" dirty="0">
              <a:solidFill>
                <a:srgbClr val="6600FF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14718" name="AutoShape 30"/>
          <p:cNvSpPr>
            <a:spLocks noChangeArrowheads="1"/>
          </p:cNvSpPr>
          <p:nvPr/>
        </p:nvSpPr>
        <p:spPr bwMode="auto">
          <a:xfrm>
            <a:off x="3600450" y="2386336"/>
            <a:ext cx="2388445" cy="3238500"/>
          </a:xfrm>
          <a:custGeom>
            <a:avLst/>
            <a:gdLst>
              <a:gd name="G0" fmla="+- 6480 0 0"/>
              <a:gd name="G1" fmla="+- 8640 0 0"/>
              <a:gd name="G2" fmla="+- 6171 0 0"/>
              <a:gd name="G3" fmla="+- 21600 0 6480"/>
              <a:gd name="G4" fmla="+- 21600 0 8640"/>
              <a:gd name="G5" fmla="*/ G0 21600 G3"/>
              <a:gd name="G6" fmla="*/ G1 21600 G3"/>
              <a:gd name="G7" fmla="*/ G2 G3 21600"/>
              <a:gd name="G8" fmla="*/ 10800 21600 G3"/>
              <a:gd name="G9" fmla="*/ G4 21600 G3"/>
              <a:gd name="G10" fmla="+- 21600 0 G7"/>
              <a:gd name="G11" fmla="+- G5 0 G8"/>
              <a:gd name="G12" fmla="+- G6 0 G8"/>
              <a:gd name="G13" fmla="*/ G12 G7 G11"/>
              <a:gd name="G14" fmla="+- 21600 0 G13"/>
              <a:gd name="G15" fmla="+- G0 0 10800"/>
              <a:gd name="G16" fmla="+- G1 0 10800"/>
              <a:gd name="G17" fmla="*/ G2 G16 G15"/>
              <a:gd name="T0" fmla="*/ 10800 w 21600"/>
              <a:gd name="T1" fmla="*/ 0 h 21600"/>
              <a:gd name="T2" fmla="*/ 0 w 21600"/>
              <a:gd name="T3" fmla="*/ 15429 h 21600"/>
              <a:gd name="T4" fmla="*/ 10800 w 21600"/>
              <a:gd name="T5" fmla="*/ 18514 h 21600"/>
              <a:gd name="T6" fmla="*/ 21600 w 21600"/>
              <a:gd name="T7" fmla="*/ 1542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3 w 21600"/>
              <a:gd name="T13" fmla="*/ G6 h 21600"/>
              <a:gd name="T14" fmla="*/ G14 w 21600"/>
              <a:gd name="T15" fmla="*/ G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6171"/>
                </a:lnTo>
                <a:lnTo>
                  <a:pt x="8640" y="6171"/>
                </a:lnTo>
                <a:lnTo>
                  <a:pt x="8640" y="12343"/>
                </a:lnTo>
                <a:lnTo>
                  <a:pt x="4320" y="12343"/>
                </a:lnTo>
                <a:lnTo>
                  <a:pt x="4320" y="9257"/>
                </a:lnTo>
                <a:lnTo>
                  <a:pt x="0" y="15429"/>
                </a:lnTo>
                <a:lnTo>
                  <a:pt x="4320" y="21600"/>
                </a:lnTo>
                <a:lnTo>
                  <a:pt x="4320" y="18514"/>
                </a:lnTo>
                <a:lnTo>
                  <a:pt x="17280" y="18514"/>
                </a:lnTo>
                <a:lnTo>
                  <a:pt x="17280" y="21600"/>
                </a:lnTo>
                <a:lnTo>
                  <a:pt x="21600" y="15429"/>
                </a:lnTo>
                <a:lnTo>
                  <a:pt x="17280" y="9257"/>
                </a:lnTo>
                <a:lnTo>
                  <a:pt x="17280" y="12343"/>
                </a:lnTo>
                <a:lnTo>
                  <a:pt x="12960" y="12343"/>
                </a:lnTo>
                <a:lnTo>
                  <a:pt x="12960" y="6171"/>
                </a:lnTo>
                <a:lnTo>
                  <a:pt x="15120" y="6171"/>
                </a:lnTo>
                <a:close/>
              </a:path>
            </a:pathLst>
          </a:cu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anchor="ctr"/>
          <a:lstStyle/>
          <a:p>
            <a:pPr algn="ctr"/>
            <a:endParaRPr kumimoji="1" lang="zh-TW" altLang="en-US" sz="1400" b="1">
              <a:solidFill>
                <a:schemeClr val="bg1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14719" name="Rectangle 31"/>
          <p:cNvSpPr>
            <a:spLocks noChangeArrowheads="1"/>
          </p:cNvSpPr>
          <p:nvPr/>
        </p:nvSpPr>
        <p:spPr bwMode="auto">
          <a:xfrm>
            <a:off x="4572000" y="2723436"/>
            <a:ext cx="49244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Arial" charset="0"/>
                <a:ea typeface="新細明體" charset="-120"/>
              </a:rPr>
              <a:t>三</a:t>
            </a:r>
          </a:p>
          <a:p>
            <a:r>
              <a:rPr lang="zh-TW" altLang="en-US" sz="2400" b="1" dirty="0">
                <a:solidFill>
                  <a:schemeClr val="bg1"/>
                </a:solidFill>
                <a:latin typeface="Arial" charset="0"/>
                <a:ea typeface="新細明體" charset="-120"/>
              </a:rPr>
              <a:t>赢</a:t>
            </a:r>
          </a:p>
          <a:p>
            <a:r>
              <a:rPr lang="zh-TW" altLang="en-US" sz="2400" b="1" dirty="0">
                <a:solidFill>
                  <a:schemeClr val="bg1"/>
                </a:solidFill>
                <a:latin typeface="Arial" charset="0"/>
                <a:ea typeface="新細明體" charset="-120"/>
              </a:rPr>
              <a:t>方</a:t>
            </a:r>
          </a:p>
          <a:p>
            <a:r>
              <a:rPr lang="zh-TW" altLang="en-US" sz="2400" b="1" dirty="0">
                <a:solidFill>
                  <a:schemeClr val="bg1"/>
                </a:solidFill>
                <a:latin typeface="Arial" charset="0"/>
                <a:ea typeface="新細明體" charset="-120"/>
              </a:rPr>
              <a:t>案</a:t>
            </a:r>
          </a:p>
        </p:txBody>
      </p:sp>
      <p:sp>
        <p:nvSpPr>
          <p:cNvPr id="114720" name="Rectangle 32"/>
          <p:cNvSpPr>
            <a:spLocks noChangeArrowheads="1"/>
          </p:cNvSpPr>
          <p:nvPr/>
        </p:nvSpPr>
        <p:spPr bwMode="auto">
          <a:xfrm>
            <a:off x="3491880" y="4437112"/>
            <a:ext cx="249701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kumimoji="1" lang="zh-CN" altLang="en-US" sz="2400" b="1" dirty="0" smtClean="0">
                <a:solidFill>
                  <a:schemeClr val="bg1"/>
                </a:solidFill>
                <a:latin typeface="Arial" charset="0"/>
                <a:ea typeface="新細明體" charset="-120"/>
              </a:rPr>
              <a:t>綜合銀保模式</a:t>
            </a:r>
            <a:endParaRPr kumimoji="1" lang="zh-TW" altLang="en-US" sz="2400" b="1" dirty="0">
              <a:solidFill>
                <a:schemeClr val="bg1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14721" name="Rectangle 33"/>
          <p:cNvSpPr>
            <a:spLocks noChangeArrowheads="1"/>
          </p:cNvSpPr>
          <p:nvPr/>
        </p:nvSpPr>
        <p:spPr bwMode="auto">
          <a:xfrm>
            <a:off x="3528441" y="1580019"/>
            <a:ext cx="2670135" cy="984885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indent="-285750">
              <a:buClr>
                <a:srgbClr val="CC0000"/>
              </a:buClr>
              <a:buSzPct val="60000"/>
              <a:buFont typeface="Wingdings" panose="05000000000000000000" pitchFamily="2" charset="2"/>
              <a:buChar char="Ø"/>
            </a:pPr>
            <a:r>
              <a:rPr kumimoji="1" lang="zh-TW" altLang="en-US" sz="1400" dirty="0">
                <a:latin typeface="Arial" charset="0"/>
                <a:ea typeface="新細明體" charset="-120"/>
              </a:rPr>
              <a:t>可</a:t>
            </a:r>
            <a:r>
              <a:rPr kumimoji="1" lang="zh-TW" altLang="en-US" sz="1400" dirty="0" smtClean="0">
                <a:latin typeface="Arial" charset="0"/>
                <a:ea typeface="新細明體" charset="-120"/>
              </a:rPr>
              <a:t>享</a:t>
            </a:r>
            <a:r>
              <a:rPr kumimoji="1" lang="zh-CN" altLang="en-US" sz="1600" b="1" dirty="0" smtClean="0">
                <a:solidFill>
                  <a:srgbClr val="C00000"/>
                </a:solidFill>
                <a:latin typeface="Arial" charset="0"/>
                <a:ea typeface="新細明體" charset="-120"/>
              </a:rPr>
              <a:t>一站式金融服務</a:t>
            </a:r>
            <a:endParaRPr kumimoji="1" lang="en-US" altLang="zh-CN" sz="1400" dirty="0">
              <a:latin typeface="Arial" charset="0"/>
              <a:ea typeface="新細明體" charset="-120"/>
            </a:endParaRPr>
          </a:p>
          <a:p>
            <a:pPr marL="285750" indent="-285750">
              <a:buClr>
                <a:srgbClr val="CC0000"/>
              </a:buClr>
              <a:buSzPct val="60000"/>
              <a:buFont typeface="Wingdings" panose="05000000000000000000" pitchFamily="2" charset="2"/>
              <a:buChar char="Ø"/>
            </a:pPr>
            <a:r>
              <a:rPr kumimoji="1" lang="zh-TW" altLang="en-US" sz="1400" dirty="0" smtClean="0">
                <a:latin typeface="Arial" charset="0"/>
                <a:ea typeface="新細明體" charset="-120"/>
              </a:rPr>
              <a:t>銀行擁有完善</a:t>
            </a:r>
            <a:r>
              <a:rPr kumimoji="1" lang="zh-TW" altLang="en-US" sz="1400" dirty="0">
                <a:latin typeface="Arial" charset="0"/>
                <a:ea typeface="新細明體" charset="-120"/>
              </a:rPr>
              <a:t>的</a:t>
            </a:r>
            <a:r>
              <a:rPr kumimoji="1" lang="zh-TW" altLang="en-US" sz="1400" b="1" dirty="0" smtClean="0">
                <a:solidFill>
                  <a:srgbClr val="B50029"/>
                </a:solidFill>
                <a:latin typeface="新細明體" pitchFamily="18" charset="-120"/>
              </a:rPr>
              <a:t>銷售</a:t>
            </a:r>
            <a:r>
              <a:rPr kumimoji="1" lang="zh-TW" altLang="en-US" sz="1400" b="1" dirty="0">
                <a:solidFill>
                  <a:srgbClr val="B50029"/>
                </a:solidFill>
                <a:latin typeface="新細明體" pitchFamily="18" charset="-120"/>
              </a:rPr>
              <a:t>品質</a:t>
            </a:r>
            <a:r>
              <a:rPr kumimoji="1" lang="zh-TW" altLang="en-US" sz="1400" b="1" dirty="0" smtClean="0">
                <a:solidFill>
                  <a:srgbClr val="B50029"/>
                </a:solidFill>
                <a:latin typeface="新細明體" pitchFamily="18" charset="-120"/>
              </a:rPr>
              <a:t>監控，</a:t>
            </a:r>
            <a:r>
              <a:rPr kumimoji="1" lang="zh-TW" altLang="en-US" sz="1400" dirty="0" smtClean="0">
                <a:latin typeface="新細明體" pitchFamily="18" charset="-120"/>
              </a:rPr>
              <a:t>保障客戶利益</a:t>
            </a:r>
            <a:endParaRPr kumimoji="1" lang="en-US" altLang="zh-TW" sz="1400" dirty="0">
              <a:solidFill>
                <a:srgbClr val="B50029"/>
              </a:solidFill>
              <a:latin typeface="新細明體" pitchFamily="18" charset="-120"/>
            </a:endParaRPr>
          </a:p>
          <a:p>
            <a:pPr marL="285750" indent="-285750">
              <a:buClr>
                <a:srgbClr val="CC0000"/>
              </a:buClr>
              <a:buSzPct val="60000"/>
              <a:buFont typeface="Wingdings" panose="05000000000000000000" pitchFamily="2" charset="2"/>
              <a:buChar char="Ø"/>
            </a:pPr>
            <a:endParaRPr kumimoji="1" lang="en-US" altLang="zh-TW" sz="1400" dirty="0" smtClean="0">
              <a:latin typeface="Arial" charset="0"/>
              <a:ea typeface="新細明體" charset="-120"/>
            </a:endParaRPr>
          </a:p>
        </p:txBody>
      </p:sp>
      <p:sp>
        <p:nvSpPr>
          <p:cNvPr id="114722" name="Titre 1"/>
          <p:cNvSpPr>
            <a:spLocks/>
          </p:cNvSpPr>
          <p:nvPr/>
        </p:nvSpPr>
        <p:spPr bwMode="auto">
          <a:xfrm>
            <a:off x="627515" y="125760"/>
            <a:ext cx="796143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1" lang="zh-TW" altLang="en-US" sz="2800" b="1" dirty="0">
                <a:solidFill>
                  <a:srgbClr val="B50029"/>
                </a:solidFill>
                <a:latin typeface="新細明體" pitchFamily="18" charset="-120"/>
              </a:rPr>
              <a:t>綜合銀保</a:t>
            </a:r>
            <a:r>
              <a:rPr kumimoji="1" lang="zh-TW" altLang="en-US" sz="2800" b="1" dirty="0" smtClean="0">
                <a:solidFill>
                  <a:srgbClr val="B50029"/>
                </a:solidFill>
                <a:latin typeface="新細明體" pitchFamily="18" charset="-120"/>
              </a:rPr>
              <a:t>模式</a:t>
            </a:r>
            <a:r>
              <a:rPr kumimoji="1" lang="zh-CN" altLang="en-US" sz="2800" b="1" dirty="0" smtClean="0">
                <a:solidFill>
                  <a:srgbClr val="B50029"/>
                </a:solidFill>
                <a:latin typeface="新細明體" pitchFamily="18" charset="-120"/>
              </a:rPr>
              <a:t>帶來</a:t>
            </a:r>
            <a:r>
              <a:rPr kumimoji="1" lang="zh-CN" altLang="en-US" sz="2800" b="1" dirty="0">
                <a:solidFill>
                  <a:srgbClr val="B50029"/>
                </a:solidFill>
                <a:latin typeface="新細明體" pitchFamily="18" charset="-120"/>
              </a:rPr>
              <a:t>三贏局面</a:t>
            </a:r>
            <a:endParaRPr kumimoji="1" lang="zh-TW" altLang="en-US" sz="2800" b="1" dirty="0">
              <a:solidFill>
                <a:srgbClr val="B50029"/>
              </a:solidFill>
              <a:latin typeface="新細明體" pitchFamily="18" charset="-120"/>
            </a:endParaRPr>
          </a:p>
        </p:txBody>
      </p:sp>
      <p:sp>
        <p:nvSpPr>
          <p:cNvPr id="17" name="投影片編號版面配置區 5"/>
          <p:cNvSpPr txBox="1">
            <a:spLocks noGrp="1"/>
          </p:cNvSpPr>
          <p:nvPr/>
        </p:nvSpPr>
        <p:spPr bwMode="auto">
          <a:xfrm>
            <a:off x="1415256" y="6381328"/>
            <a:ext cx="10620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fld id="{7C723235-FDB0-4F4D-9395-FB8C1778BF77}" type="slidenum">
              <a:rPr lang="fr-CA" altLang="zh-HK" sz="1000">
                <a:solidFill>
                  <a:srgbClr val="000000"/>
                </a:solidFill>
              </a:rPr>
              <a:pPr algn="ctr"/>
              <a:t>12</a:t>
            </a:fld>
            <a:endParaRPr lang="fr-CA" altLang="zh-HK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107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34082" y="404664"/>
            <a:ext cx="509004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1" lang="zh-TW" altLang="en-US" sz="2800" b="1" dirty="0">
                <a:solidFill>
                  <a:srgbClr val="B50029"/>
                </a:solidFill>
                <a:latin typeface="新細明體" pitchFamily="18" charset="-120"/>
              </a:rPr>
              <a:t>人民幣</a:t>
            </a:r>
            <a:r>
              <a:rPr kumimoji="1" lang="zh-TW" altLang="en-US" sz="2800" b="1" dirty="0" smtClean="0">
                <a:solidFill>
                  <a:srgbClr val="B50029"/>
                </a:solidFill>
                <a:latin typeface="新細明體" pitchFamily="18" charset="-120"/>
              </a:rPr>
              <a:t>保險產品的演變</a:t>
            </a:r>
            <a:endParaRPr kumimoji="1" lang="zh-TW" altLang="en-US" sz="2800" b="1" dirty="0">
              <a:solidFill>
                <a:srgbClr val="B50029"/>
              </a:solidFill>
              <a:latin typeface="新細明體" pitchFamily="18" charset="-120"/>
            </a:endParaRP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1043608" y="5654126"/>
            <a:ext cx="1350962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rgbClr val="800000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0" lang="en-US" altLang="zh-TW" sz="20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Arial Unicode MS" pitchFamily="34" charset="-120"/>
              </a:rPr>
              <a:t>2009</a:t>
            </a:r>
          </a:p>
        </p:txBody>
      </p:sp>
      <p:sp>
        <p:nvSpPr>
          <p:cNvPr id="7" name="Text Box 35"/>
          <p:cNvSpPr txBox="1">
            <a:spLocks noChangeArrowheads="1"/>
          </p:cNvSpPr>
          <p:nvPr/>
        </p:nvSpPr>
        <p:spPr bwMode="auto">
          <a:xfrm>
            <a:off x="7236296" y="5713511"/>
            <a:ext cx="51937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rgbClr val="800000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Arial Unicode MS" pitchFamily="34" charset="-120"/>
              </a:rPr>
              <a:t>2014</a:t>
            </a:r>
          </a:p>
        </p:txBody>
      </p:sp>
      <p:sp>
        <p:nvSpPr>
          <p:cNvPr id="8" name="圓角矩形 7"/>
          <p:cNvSpPr/>
          <p:nvPr/>
        </p:nvSpPr>
        <p:spPr bwMode="auto">
          <a:xfrm>
            <a:off x="1073845" y="3789040"/>
            <a:ext cx="1553939" cy="636059"/>
          </a:xfrm>
          <a:prstGeom prst="roundRect">
            <a:avLst/>
          </a:prstGeom>
          <a:solidFill>
            <a:srgbClr val="A80000">
              <a:alpha val="29020"/>
            </a:srgbClr>
          </a:solidFill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終身壽險</a:t>
            </a:r>
          </a:p>
        </p:txBody>
      </p:sp>
      <p:sp>
        <p:nvSpPr>
          <p:cNvPr id="9" name="圓角矩形 8"/>
          <p:cNvSpPr/>
          <p:nvPr/>
        </p:nvSpPr>
        <p:spPr bwMode="auto">
          <a:xfrm>
            <a:off x="2837469" y="3212976"/>
            <a:ext cx="1553939" cy="648072"/>
          </a:xfrm>
          <a:prstGeom prst="roundRect">
            <a:avLst/>
          </a:prstGeom>
          <a:solidFill>
            <a:srgbClr val="A80000">
              <a:alpha val="29020"/>
            </a:srgbClr>
          </a:solidFill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目標儲蓄</a:t>
            </a:r>
          </a:p>
        </p:txBody>
      </p:sp>
      <p:sp>
        <p:nvSpPr>
          <p:cNvPr id="10" name="圓角矩形 9"/>
          <p:cNvSpPr/>
          <p:nvPr/>
        </p:nvSpPr>
        <p:spPr bwMode="auto">
          <a:xfrm>
            <a:off x="4644008" y="2492896"/>
            <a:ext cx="1553939" cy="648072"/>
          </a:xfrm>
          <a:prstGeom prst="roundRect">
            <a:avLst/>
          </a:prstGeom>
          <a:solidFill>
            <a:srgbClr val="A80000">
              <a:alpha val="29020"/>
            </a:srgbClr>
          </a:solidFill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短期供款</a:t>
            </a:r>
            <a:endParaRPr kumimoji="0" lang="en-US" altLang="zh-TW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  <a:cs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b="1" dirty="0" smtClean="0">
                <a:solidFill>
                  <a:schemeClr val="tx1"/>
                </a:solidFill>
                <a:latin typeface="Arial" charset="0"/>
                <a:ea typeface="新細明體" pitchFamily="18" charset="-120"/>
                <a:cs typeface="Arial" charset="0"/>
              </a:rPr>
              <a:t>定期保障</a:t>
            </a:r>
            <a:endParaRPr kumimoji="0" lang="zh-TW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1073845" y="5301208"/>
            <a:ext cx="6681824" cy="28803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2" name="向右箭號 11"/>
          <p:cNvSpPr/>
          <p:nvPr/>
        </p:nvSpPr>
        <p:spPr bwMode="auto">
          <a:xfrm>
            <a:off x="7884368" y="5147320"/>
            <a:ext cx="648072" cy="566191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3" name="圓角矩形 12"/>
          <p:cNvSpPr/>
          <p:nvPr/>
        </p:nvSpPr>
        <p:spPr bwMode="auto">
          <a:xfrm>
            <a:off x="4644008" y="3284984"/>
            <a:ext cx="1553939" cy="648072"/>
          </a:xfrm>
          <a:prstGeom prst="roundRect">
            <a:avLst/>
          </a:prstGeom>
          <a:solidFill>
            <a:srgbClr val="A80000">
              <a:alpha val="29020"/>
            </a:srgbClr>
          </a:solidFill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萬用壽險</a:t>
            </a:r>
          </a:p>
        </p:txBody>
      </p:sp>
      <p:sp>
        <p:nvSpPr>
          <p:cNvPr id="14" name="圓角矩形 13"/>
          <p:cNvSpPr/>
          <p:nvPr/>
        </p:nvSpPr>
        <p:spPr bwMode="auto">
          <a:xfrm>
            <a:off x="6459326" y="1136757"/>
            <a:ext cx="1553939" cy="2448272"/>
          </a:xfrm>
          <a:prstGeom prst="roundRect">
            <a:avLst/>
          </a:prstGeom>
          <a:solidFill>
            <a:srgbClr val="A80000">
              <a:alpha val="29020"/>
            </a:srgbClr>
          </a:solidFill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附加保障</a:t>
            </a:r>
            <a:endParaRPr lang="en-US" altLang="zh-TW" b="1" dirty="0">
              <a:solidFill>
                <a:schemeClr val="tx1"/>
              </a:solidFill>
              <a:latin typeface="Arial" charset="0"/>
              <a:ea typeface="新細明體" pitchFamily="18" charset="-120"/>
              <a:cs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dirty="0" smtClean="0">
                <a:solidFill>
                  <a:schemeClr val="tx1"/>
                </a:solidFill>
                <a:latin typeface="Arial" charset="0"/>
                <a:ea typeface="新細明體" pitchFamily="18" charset="-120"/>
                <a:cs typeface="Arial" charset="0"/>
              </a:rPr>
              <a:t>危疾</a:t>
            </a:r>
            <a:endParaRPr lang="en-US" altLang="zh-TW" dirty="0" smtClean="0">
              <a:solidFill>
                <a:schemeClr val="tx1"/>
              </a:solidFill>
              <a:latin typeface="Arial" charset="0"/>
              <a:ea typeface="新細明體" pitchFamily="18" charset="-120"/>
              <a:cs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醫療</a:t>
            </a:r>
            <a:endParaRPr kumimoji="0" lang="en-US" altLang="zh-TW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  <a:cs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dirty="0" smtClean="0">
                <a:solidFill>
                  <a:schemeClr val="tx1"/>
                </a:solidFill>
                <a:latin typeface="Arial" charset="0"/>
                <a:ea typeface="新細明體" pitchFamily="18" charset="-120"/>
                <a:cs typeface="Arial" charset="0"/>
              </a:rPr>
              <a:t>意外</a:t>
            </a:r>
            <a:endParaRPr lang="en-US" altLang="zh-TW" dirty="0" smtClean="0">
              <a:solidFill>
                <a:schemeClr val="tx1"/>
              </a:solidFill>
              <a:latin typeface="Arial" charset="0"/>
              <a:ea typeface="新細明體" pitchFamily="18" charset="-120"/>
              <a:cs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dirty="0" smtClean="0">
                <a:solidFill>
                  <a:schemeClr val="tx1"/>
                </a:solidFill>
                <a:latin typeface="Arial" charset="0"/>
                <a:ea typeface="新細明體" pitchFamily="18" charset="-120"/>
                <a:cs typeface="Arial" charset="0"/>
              </a:rPr>
              <a:t>付費人</a:t>
            </a:r>
            <a:endParaRPr lang="en-US" altLang="zh-TW" dirty="0" smtClean="0">
              <a:solidFill>
                <a:schemeClr val="tx1"/>
              </a:solidFill>
              <a:latin typeface="Arial" charset="0"/>
              <a:ea typeface="新細明體" pitchFamily="18" charset="-120"/>
              <a:cs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保費豁免</a:t>
            </a:r>
          </a:p>
        </p:txBody>
      </p:sp>
      <p:sp>
        <p:nvSpPr>
          <p:cNvPr id="15" name="弧形向右箭號 14"/>
          <p:cNvSpPr/>
          <p:nvPr/>
        </p:nvSpPr>
        <p:spPr bwMode="auto">
          <a:xfrm rot="14952334" flipH="1">
            <a:off x="2148577" y="2785025"/>
            <a:ext cx="409560" cy="780470"/>
          </a:xfrm>
          <a:prstGeom prst="curvedRightArrow">
            <a:avLst>
              <a:gd name="adj1" fmla="val 15809"/>
              <a:gd name="adj2" fmla="val 50000"/>
              <a:gd name="adj3" fmla="val 50503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6" name="弧形向右箭號 15"/>
          <p:cNvSpPr/>
          <p:nvPr/>
        </p:nvSpPr>
        <p:spPr bwMode="auto">
          <a:xfrm rot="14952334" flipH="1">
            <a:off x="4140031" y="1856577"/>
            <a:ext cx="409560" cy="780470"/>
          </a:xfrm>
          <a:prstGeom prst="curvedRightArrow">
            <a:avLst>
              <a:gd name="adj1" fmla="val 15809"/>
              <a:gd name="adj2" fmla="val 50000"/>
              <a:gd name="adj3" fmla="val 50503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7" name="弧形向右箭號 16"/>
          <p:cNvSpPr/>
          <p:nvPr/>
        </p:nvSpPr>
        <p:spPr bwMode="auto">
          <a:xfrm rot="14952334" flipH="1">
            <a:off x="5817030" y="775297"/>
            <a:ext cx="409560" cy="780470"/>
          </a:xfrm>
          <a:prstGeom prst="curvedRightArrow">
            <a:avLst>
              <a:gd name="adj1" fmla="val 15809"/>
              <a:gd name="adj2" fmla="val 50000"/>
              <a:gd name="adj3" fmla="val 50503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  <a:cs typeface="Arial" charset="0"/>
            </a:endParaRPr>
          </a:p>
        </p:txBody>
      </p:sp>
      <p:sp>
        <p:nvSpPr>
          <p:cNvPr id="18" name="Rectangle 38"/>
          <p:cNvSpPr>
            <a:spLocks noChangeArrowheads="1"/>
          </p:cNvSpPr>
          <p:nvPr/>
        </p:nvSpPr>
        <p:spPr bwMode="auto">
          <a:xfrm>
            <a:off x="1311623" y="4638162"/>
            <a:ext cx="5060577" cy="88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rgbClr val="800000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 eaLnBrk="1" hangingPunct="1">
              <a:lnSpc>
                <a:spcPts val="2100"/>
              </a:lnSpc>
              <a:spcBef>
                <a:spcPct val="0"/>
              </a:spcBef>
              <a:buFontTx/>
              <a:buNone/>
            </a:pPr>
            <a:r>
              <a:rPr kumimoji="0" lang="zh-TW" altLang="en-US" sz="1600" dirty="0" smtClean="0">
                <a:solidFill>
                  <a:srgbClr val="0000FF"/>
                </a:solidFill>
                <a:latin typeface="Calibri" panose="020F0502020204030204" pitchFamily="34" charset="0"/>
                <a:ea typeface="+mj-ea"/>
                <a:cs typeface="Arial Unicode MS" pitchFamily="34" charset="-120"/>
              </a:rPr>
              <a:t>產品</a:t>
            </a:r>
            <a:r>
              <a:rPr kumimoji="0" lang="zh-TW" altLang="en-US" sz="1600" dirty="0">
                <a:solidFill>
                  <a:srgbClr val="0000FF"/>
                </a:solidFill>
                <a:latin typeface="Calibri" panose="020F0502020204030204" pitchFamily="34" charset="0"/>
                <a:ea typeface="+mj-ea"/>
                <a:cs typeface="Arial Unicode MS" pitchFamily="34" charset="-120"/>
              </a:rPr>
              <a:t>設計包含保證現金</a:t>
            </a:r>
            <a:r>
              <a:rPr kumimoji="0" lang="zh-TW" altLang="en-US" sz="1600" dirty="0" smtClean="0">
                <a:solidFill>
                  <a:srgbClr val="0000FF"/>
                </a:solidFill>
                <a:latin typeface="Calibri" panose="020F0502020204030204" pitchFamily="34" charset="0"/>
                <a:cs typeface="Arial Unicode MS" pitchFamily="34" charset="-120"/>
              </a:rPr>
              <a:t>、預期</a:t>
            </a:r>
            <a:r>
              <a:rPr kumimoji="0" lang="zh-TW" altLang="en-US" sz="1600" dirty="0" smtClean="0">
                <a:solidFill>
                  <a:srgbClr val="0000FF"/>
                </a:solidFill>
                <a:latin typeface="Calibri" panose="020F0502020204030204" pitchFamily="34" charset="0"/>
                <a:ea typeface="+mj-ea"/>
                <a:cs typeface="Arial Unicode MS" pitchFamily="34" charset="-120"/>
              </a:rPr>
              <a:t>紅利、</a:t>
            </a:r>
            <a:r>
              <a:rPr kumimoji="0" lang="zh-TW" altLang="en-US" sz="1600" dirty="0" smtClean="0">
                <a:solidFill>
                  <a:srgbClr val="0000FF"/>
                </a:solidFill>
                <a:latin typeface="Calibri" panose="020F0502020204030204" pitchFamily="34" charset="0"/>
                <a:cs typeface="Arial Unicode MS" pitchFamily="34" charset="-120"/>
              </a:rPr>
              <a:t>年金成分。</a:t>
            </a:r>
            <a:endParaRPr kumimoji="0" lang="en-US" altLang="zh-TW" sz="1600" dirty="0" smtClean="0">
              <a:solidFill>
                <a:srgbClr val="0000FF"/>
              </a:solidFill>
              <a:latin typeface="Calibri" panose="020F0502020204030204" pitchFamily="34" charset="0"/>
              <a:cs typeface="Arial Unicode MS" pitchFamily="34" charset="-120"/>
            </a:endParaRPr>
          </a:p>
          <a:p>
            <a:pPr algn="ctr" eaLnBrk="1" hangingPunct="1">
              <a:lnSpc>
                <a:spcPts val="2100"/>
              </a:lnSpc>
              <a:spcBef>
                <a:spcPct val="0"/>
              </a:spcBef>
              <a:buNone/>
            </a:pPr>
            <a:r>
              <a:rPr kumimoji="0" lang="zh-TW" altLang="en-US" sz="1600" dirty="0" smtClean="0">
                <a:solidFill>
                  <a:srgbClr val="0000FF"/>
                </a:solidFill>
                <a:latin typeface="Calibri" panose="020F0502020204030204" pitchFamily="34" charset="0"/>
                <a:cs typeface="Arial Unicode MS" pitchFamily="34" charset="-120"/>
              </a:rPr>
              <a:t>供款方式逐漸由年繳引入分期供款</a:t>
            </a:r>
            <a:r>
              <a:rPr kumimoji="0" lang="zh-TW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Arial Unicode MS" pitchFamily="34" charset="-120"/>
              </a:rPr>
              <a:t>。</a:t>
            </a:r>
            <a:endParaRPr kumimoji="0" lang="en-US" altLang="zh-TW" sz="1600" dirty="0">
              <a:solidFill>
                <a:srgbClr val="0000FF"/>
              </a:solidFill>
              <a:latin typeface="Calibri" panose="020F0502020204030204" pitchFamily="34" charset="0"/>
              <a:cs typeface="Arial Unicode MS" pitchFamily="34" charset="-120"/>
            </a:endParaRPr>
          </a:p>
          <a:p>
            <a:pPr algn="ctr" eaLnBrk="1" hangingPunct="1">
              <a:lnSpc>
                <a:spcPts val="2100"/>
              </a:lnSpc>
              <a:spcBef>
                <a:spcPct val="0"/>
              </a:spcBef>
              <a:buFontTx/>
              <a:buNone/>
            </a:pPr>
            <a:endParaRPr kumimoji="0" lang="zh-TW" altLang="en-US" sz="1600" dirty="0">
              <a:solidFill>
                <a:srgbClr val="0000FF"/>
              </a:solidFill>
              <a:latin typeface="Calibri" panose="020F0502020204030204" pitchFamily="34" charset="0"/>
              <a:ea typeface="+mj-ea"/>
              <a:cs typeface="Arial Unicode MS" pitchFamily="34" charset="-120"/>
            </a:endParaRPr>
          </a:p>
        </p:txBody>
      </p:sp>
      <p:sp>
        <p:nvSpPr>
          <p:cNvPr id="20" name="投影片編號版面配置區 5"/>
          <p:cNvSpPr txBox="1">
            <a:spLocks noGrp="1"/>
          </p:cNvSpPr>
          <p:nvPr/>
        </p:nvSpPr>
        <p:spPr bwMode="auto">
          <a:xfrm>
            <a:off x="1415256" y="6381328"/>
            <a:ext cx="10620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fld id="{7C723235-FDB0-4F4D-9395-FB8C1778BF77}" type="slidenum">
              <a:rPr lang="fr-CA" altLang="zh-HK" sz="1000">
                <a:solidFill>
                  <a:srgbClr val="000000"/>
                </a:solidFill>
              </a:rPr>
              <a:pPr algn="ctr"/>
              <a:t>13</a:t>
            </a:fld>
            <a:endParaRPr lang="fr-CA" altLang="zh-HK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453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5686281" y="1372133"/>
            <a:ext cx="31341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kumimoji="1" lang="en-US" altLang="zh-TW" sz="2000" u="sng" dirty="0">
                <a:solidFill>
                  <a:srgbClr val="CC0000"/>
                </a:solidFill>
                <a:latin typeface="+mj-ea"/>
                <a:ea typeface="+mj-ea"/>
              </a:rPr>
              <a:t>2013 </a:t>
            </a:r>
            <a:r>
              <a:rPr kumimoji="1" lang="zh-TW" altLang="en-US" sz="2000" u="sng" dirty="0" smtClean="0">
                <a:solidFill>
                  <a:srgbClr val="CC0000"/>
                </a:solidFill>
                <a:latin typeface="+mj-ea"/>
                <a:ea typeface="+mj-ea"/>
              </a:rPr>
              <a:t>香港人民幣保險市場</a:t>
            </a:r>
            <a:endParaRPr kumimoji="1" lang="en-US" altLang="zh-TW" sz="2000" u="sng" dirty="0">
              <a:solidFill>
                <a:srgbClr val="CC0000"/>
              </a:solidFill>
              <a:latin typeface="+mj-ea"/>
              <a:ea typeface="+mj-ea"/>
            </a:endParaRPr>
          </a:p>
        </p:txBody>
      </p: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681038" y="1914525"/>
            <a:ext cx="65" cy="276999"/>
          </a:xfrm>
          <a:prstGeom prst="rect">
            <a:avLst/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lang="zh-TW" altLang="en-US">
              <a:latin typeface="+mj-ea"/>
              <a:ea typeface="+mj-ea"/>
            </a:endParaRPr>
          </a:p>
        </p:txBody>
      </p:sp>
      <p:sp>
        <p:nvSpPr>
          <p:cNvPr id="23557" name="Rectangle 9"/>
          <p:cNvSpPr>
            <a:spLocks noChangeArrowheads="1"/>
          </p:cNvSpPr>
          <p:nvPr/>
        </p:nvSpPr>
        <p:spPr bwMode="auto">
          <a:xfrm>
            <a:off x="681038" y="1914525"/>
            <a:ext cx="65" cy="276999"/>
          </a:xfrm>
          <a:prstGeom prst="rect">
            <a:avLst/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lang="zh-TW" altLang="en-US">
              <a:latin typeface="+mj-ea"/>
              <a:ea typeface="+mj-ea"/>
            </a:endParaRPr>
          </a:p>
        </p:txBody>
      </p:sp>
      <p:sp>
        <p:nvSpPr>
          <p:cNvPr id="23558" name="Rectangle 10"/>
          <p:cNvSpPr>
            <a:spLocks noChangeArrowheads="1"/>
          </p:cNvSpPr>
          <p:nvPr/>
        </p:nvSpPr>
        <p:spPr bwMode="auto">
          <a:xfrm>
            <a:off x="3398838" y="4625975"/>
            <a:ext cx="5706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sz="2000">
                <a:solidFill>
                  <a:srgbClr val="FFFFFF"/>
                </a:solidFill>
                <a:latin typeface="+mj-ea"/>
                <a:ea typeface="+mj-ea"/>
                <a:cs typeface="Arial Unicode MS" pitchFamily="34" charset="-120"/>
              </a:rPr>
              <a:t>~69%</a:t>
            </a:r>
            <a:endParaRPr lang="en-US" altLang="zh-TW" sz="2000">
              <a:latin typeface="+mj-ea"/>
              <a:ea typeface="+mj-ea"/>
            </a:endParaRPr>
          </a:p>
        </p:txBody>
      </p:sp>
      <p:grpSp>
        <p:nvGrpSpPr>
          <p:cNvPr id="23559" name="Group 37"/>
          <p:cNvGrpSpPr>
            <a:grpSpLocks/>
          </p:cNvGrpSpPr>
          <p:nvPr/>
        </p:nvGrpSpPr>
        <p:grpSpPr bwMode="auto">
          <a:xfrm>
            <a:off x="6346343" y="5026271"/>
            <a:ext cx="1682042" cy="663576"/>
            <a:chOff x="2490" y="1509"/>
            <a:chExt cx="1201" cy="465"/>
          </a:xfrm>
        </p:grpSpPr>
        <p:sp>
          <p:nvSpPr>
            <p:cNvPr id="23568" name="Rectangle 11"/>
            <p:cNvSpPr>
              <a:spLocks noChangeArrowheads="1"/>
            </p:cNvSpPr>
            <p:nvPr/>
          </p:nvSpPr>
          <p:spPr bwMode="auto">
            <a:xfrm>
              <a:off x="2490" y="1552"/>
              <a:ext cx="76" cy="77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endParaRPr lang="zh-HK" altLang="en-US" sz="1600">
                <a:latin typeface="+mj-ea"/>
                <a:ea typeface="+mj-ea"/>
              </a:endParaRPr>
            </a:p>
          </p:txBody>
        </p:sp>
        <p:sp>
          <p:nvSpPr>
            <p:cNvPr id="23569" name="Rectangle 12"/>
            <p:cNvSpPr>
              <a:spLocks noChangeArrowheads="1"/>
            </p:cNvSpPr>
            <p:nvPr/>
          </p:nvSpPr>
          <p:spPr bwMode="auto">
            <a:xfrm>
              <a:off x="2866" y="1509"/>
              <a:ext cx="77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zh-TW" altLang="en-US" sz="1600" b="0" dirty="0" smtClean="0">
                  <a:solidFill>
                    <a:srgbClr val="000000"/>
                  </a:solidFill>
                  <a:latin typeface="+mj-ea"/>
                  <a:ea typeface="+mj-ea"/>
                </a:rPr>
                <a:t>中銀集團人壽</a:t>
              </a:r>
              <a:endParaRPr lang="en-US" altLang="zh-TW" sz="1600" dirty="0">
                <a:latin typeface="+mj-ea"/>
                <a:ea typeface="+mj-ea"/>
              </a:endParaRPr>
            </a:p>
          </p:txBody>
        </p:sp>
        <p:sp>
          <p:nvSpPr>
            <p:cNvPr id="23570" name="Rectangle 13"/>
            <p:cNvSpPr>
              <a:spLocks noChangeArrowheads="1"/>
            </p:cNvSpPr>
            <p:nvPr/>
          </p:nvSpPr>
          <p:spPr bwMode="auto">
            <a:xfrm>
              <a:off x="2490" y="1850"/>
              <a:ext cx="77" cy="77"/>
            </a:xfrm>
            <a:prstGeom prst="rect">
              <a:avLst/>
            </a:prstGeom>
            <a:solidFill>
              <a:srgbClr val="C0C0C0"/>
            </a:solidFill>
            <a:ln w="8001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endParaRPr lang="zh-HK" altLang="en-US" sz="1600">
                <a:latin typeface="+mj-ea"/>
                <a:ea typeface="+mj-ea"/>
              </a:endParaRPr>
            </a:p>
          </p:txBody>
        </p:sp>
        <p:sp>
          <p:nvSpPr>
            <p:cNvPr id="23571" name="Rectangle 14"/>
            <p:cNvSpPr>
              <a:spLocks noChangeArrowheads="1"/>
            </p:cNvSpPr>
            <p:nvPr/>
          </p:nvSpPr>
          <p:spPr bwMode="auto">
            <a:xfrm>
              <a:off x="2843" y="1819"/>
              <a:ext cx="84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zh-TW" altLang="en-US" sz="1600" b="0" dirty="0">
                  <a:solidFill>
                    <a:srgbClr val="000000"/>
                  </a:solidFill>
                  <a:latin typeface="+mj-ea"/>
                  <a:ea typeface="+mj-ea"/>
                </a:rPr>
                <a:t> </a:t>
              </a:r>
              <a:r>
                <a:rPr lang="zh-TW" altLang="en-US" sz="1600" b="0" dirty="0" smtClean="0">
                  <a:solidFill>
                    <a:srgbClr val="000000"/>
                  </a:solidFill>
                  <a:latin typeface="+mj-ea"/>
                  <a:ea typeface="+mj-ea"/>
                </a:rPr>
                <a:t>其他保險公司</a:t>
              </a:r>
              <a:r>
                <a:rPr lang="en-US" altLang="zh-TW" sz="1600" b="0" dirty="0" smtClean="0">
                  <a:solidFill>
                    <a:srgbClr val="000000"/>
                  </a:solidFill>
                  <a:latin typeface="+mj-ea"/>
                  <a:ea typeface="+mj-ea"/>
                </a:rPr>
                <a:t> </a:t>
              </a:r>
              <a:endParaRPr lang="en-US" altLang="zh-TW" sz="1600" dirty="0">
                <a:latin typeface="+mj-ea"/>
                <a:ea typeface="+mj-ea"/>
              </a:endParaRPr>
            </a:p>
          </p:txBody>
        </p:sp>
      </p:grpSp>
      <p:sp>
        <p:nvSpPr>
          <p:cNvPr id="23560" name="Rectangle 16"/>
          <p:cNvSpPr>
            <a:spLocks noChangeArrowheads="1"/>
          </p:cNvSpPr>
          <p:nvPr/>
        </p:nvSpPr>
        <p:spPr bwMode="auto">
          <a:xfrm>
            <a:off x="963885" y="1049981"/>
            <a:ext cx="4176464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630238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+mj-ea"/>
                <a:ea typeface="+mj-ea"/>
              </a:rPr>
              <a:t>人民幣保險市場份額第一</a:t>
            </a:r>
            <a:r>
              <a:rPr lang="zh-TW" altLang="en-US" sz="2000" dirty="0" smtClean="0">
                <a:latin typeface="+mj-ea"/>
                <a:ea typeface="+mj-ea"/>
              </a:rPr>
              <a:t>位</a:t>
            </a:r>
            <a:endParaRPr lang="en-US" altLang="zh-TW" sz="2000" dirty="0" smtClean="0">
              <a:latin typeface="+mj-ea"/>
              <a:ea typeface="+mj-ea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zh-TW" altLang="en-US" sz="2000" dirty="0">
              <a:latin typeface="+mj-ea"/>
              <a:ea typeface="+mj-ea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+mj-ea"/>
                <a:ea typeface="+mj-ea"/>
              </a:rPr>
              <a:t>首家推出人民幣壽險及人民幣萬用壽險</a:t>
            </a:r>
            <a:r>
              <a:rPr lang="zh-TW" altLang="en-US" sz="2000" dirty="0" smtClean="0">
                <a:latin typeface="+mj-ea"/>
                <a:ea typeface="+mj-ea"/>
              </a:rPr>
              <a:t>產品</a:t>
            </a:r>
            <a:endParaRPr lang="en-US" altLang="zh-TW" sz="2000" dirty="0" smtClean="0">
              <a:latin typeface="+mj-ea"/>
              <a:ea typeface="+mj-ea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zh-TW" altLang="en-US" sz="2000" dirty="0">
              <a:latin typeface="+mj-ea"/>
              <a:ea typeface="+mj-ea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+mj-ea"/>
                <a:ea typeface="+mj-ea"/>
              </a:rPr>
              <a:t>擁有最多元化人民幣壽險產品</a:t>
            </a:r>
          </a:p>
        </p:txBody>
      </p:sp>
      <p:sp>
        <p:nvSpPr>
          <p:cNvPr id="23561" name="Text Box 18"/>
          <p:cNvSpPr txBox="1">
            <a:spLocks noChangeArrowheads="1"/>
          </p:cNvSpPr>
          <p:nvPr/>
        </p:nvSpPr>
        <p:spPr bwMode="auto">
          <a:xfrm>
            <a:off x="995363" y="188640"/>
            <a:ext cx="74374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HK"/>
            </a:defPPr>
            <a:lvl1pPr>
              <a:spcBef>
                <a:spcPct val="50000"/>
              </a:spcBef>
              <a:defRPr sz="2800" b="1">
                <a:solidFill>
                  <a:srgbClr val="A50021"/>
                </a:solidFill>
                <a:latin typeface="Arial" charset="0"/>
                <a:ea typeface="新細明體" charset="-120"/>
              </a:defRPr>
            </a:lvl1pPr>
          </a:lstStyle>
          <a:p>
            <a:r>
              <a:rPr lang="zh-TW" altLang="en-US" dirty="0">
                <a:latin typeface="+mj-ea"/>
                <a:ea typeface="+mj-ea"/>
              </a:rPr>
              <a:t>人民幣保險領先地位</a:t>
            </a:r>
            <a:endParaRPr lang="en-US" altLang="zh-TW" dirty="0">
              <a:latin typeface="+mj-ea"/>
              <a:ea typeface="+mj-ea"/>
            </a:endParaRPr>
          </a:p>
        </p:txBody>
      </p:sp>
      <p:sp>
        <p:nvSpPr>
          <p:cNvPr id="604191" name="Freeform 31"/>
          <p:cNvSpPr>
            <a:spLocks/>
          </p:cNvSpPr>
          <p:nvPr/>
        </p:nvSpPr>
        <p:spPr bwMode="auto">
          <a:xfrm>
            <a:off x="5868144" y="1916832"/>
            <a:ext cx="2738189" cy="2802731"/>
          </a:xfrm>
          <a:custGeom>
            <a:avLst/>
            <a:gdLst>
              <a:gd name="T0" fmla="*/ 1597025 w 1843"/>
              <a:gd name="T1" fmla="*/ 9525 h 1907"/>
              <a:gd name="T2" fmla="*/ 1801812 w 1843"/>
              <a:gd name="T3" fmla="*/ 50800 h 1907"/>
              <a:gd name="T4" fmla="*/ 1998662 w 1843"/>
              <a:gd name="T5" fmla="*/ 112712 h 1907"/>
              <a:gd name="T6" fmla="*/ 2193925 w 1843"/>
              <a:gd name="T7" fmla="*/ 215900 h 1907"/>
              <a:gd name="T8" fmla="*/ 2359025 w 1843"/>
              <a:gd name="T9" fmla="*/ 339725 h 1907"/>
              <a:gd name="T10" fmla="*/ 2513012 w 1843"/>
              <a:gd name="T11" fmla="*/ 473075 h 1907"/>
              <a:gd name="T12" fmla="*/ 2647950 w 1843"/>
              <a:gd name="T13" fmla="*/ 638175 h 1907"/>
              <a:gd name="T14" fmla="*/ 2760662 w 1843"/>
              <a:gd name="T15" fmla="*/ 823912 h 1907"/>
              <a:gd name="T16" fmla="*/ 2843212 w 1843"/>
              <a:gd name="T17" fmla="*/ 1019175 h 1907"/>
              <a:gd name="T18" fmla="*/ 2894012 w 1843"/>
              <a:gd name="T19" fmla="*/ 1225550 h 1907"/>
              <a:gd name="T20" fmla="*/ 2925762 w 1843"/>
              <a:gd name="T21" fmla="*/ 1431925 h 1907"/>
              <a:gd name="T22" fmla="*/ 2914650 w 1843"/>
              <a:gd name="T23" fmla="*/ 1647825 h 1907"/>
              <a:gd name="T24" fmla="*/ 2884487 w 1843"/>
              <a:gd name="T25" fmla="*/ 1854200 h 1907"/>
              <a:gd name="T26" fmla="*/ 2822575 w 1843"/>
              <a:gd name="T27" fmla="*/ 2049462 h 1907"/>
              <a:gd name="T28" fmla="*/ 2728912 w 1843"/>
              <a:gd name="T29" fmla="*/ 2244725 h 1907"/>
              <a:gd name="T30" fmla="*/ 2616200 w 1843"/>
              <a:gd name="T31" fmla="*/ 2420937 h 1907"/>
              <a:gd name="T32" fmla="*/ 2482850 w 1843"/>
              <a:gd name="T33" fmla="*/ 2584450 h 1907"/>
              <a:gd name="T34" fmla="*/ 2317750 w 1843"/>
              <a:gd name="T35" fmla="*/ 2719387 h 1907"/>
              <a:gd name="T36" fmla="*/ 2143125 w 1843"/>
              <a:gd name="T37" fmla="*/ 2832100 h 1907"/>
              <a:gd name="T38" fmla="*/ 1957387 w 1843"/>
              <a:gd name="T39" fmla="*/ 2925762 h 1907"/>
              <a:gd name="T40" fmla="*/ 1751012 w 1843"/>
              <a:gd name="T41" fmla="*/ 2986087 h 1907"/>
              <a:gd name="T42" fmla="*/ 1544637 w 1843"/>
              <a:gd name="T43" fmla="*/ 3017837 h 1907"/>
              <a:gd name="T44" fmla="*/ 1338262 w 1843"/>
              <a:gd name="T45" fmla="*/ 3027362 h 1907"/>
              <a:gd name="T46" fmla="*/ 1122362 w 1843"/>
              <a:gd name="T47" fmla="*/ 2997200 h 1907"/>
              <a:gd name="T48" fmla="*/ 927100 w 1843"/>
              <a:gd name="T49" fmla="*/ 2944812 h 1907"/>
              <a:gd name="T50" fmla="*/ 730250 w 1843"/>
              <a:gd name="T51" fmla="*/ 2863850 h 1907"/>
              <a:gd name="T52" fmla="*/ 546100 w 1843"/>
              <a:gd name="T53" fmla="*/ 2749550 h 1907"/>
              <a:gd name="T54" fmla="*/ 381000 w 1843"/>
              <a:gd name="T55" fmla="*/ 2616200 h 1907"/>
              <a:gd name="T56" fmla="*/ 236537 w 1843"/>
              <a:gd name="T57" fmla="*/ 2460625 h 1907"/>
              <a:gd name="T58" fmla="*/ 123825 w 1843"/>
              <a:gd name="T59" fmla="*/ 2286000 h 1907"/>
              <a:gd name="T60" fmla="*/ 20637 w 1843"/>
              <a:gd name="T61" fmla="*/ 2100262 h 1907"/>
              <a:gd name="T62" fmla="*/ 720725 w 1843"/>
              <a:gd name="T63" fmla="*/ 1812925 h 1907"/>
              <a:gd name="T64" fmla="*/ 771525 w 1843"/>
              <a:gd name="T65" fmla="*/ 1905000 h 1907"/>
              <a:gd name="T66" fmla="*/ 833437 w 1843"/>
              <a:gd name="T67" fmla="*/ 1997075 h 1907"/>
              <a:gd name="T68" fmla="*/ 906462 w 1843"/>
              <a:gd name="T69" fmla="*/ 2070100 h 1907"/>
              <a:gd name="T70" fmla="*/ 989012 w 1843"/>
              <a:gd name="T71" fmla="*/ 2132012 h 1907"/>
              <a:gd name="T72" fmla="*/ 1081087 w 1843"/>
              <a:gd name="T73" fmla="*/ 2182812 h 1907"/>
              <a:gd name="T74" fmla="*/ 1184275 w 1843"/>
              <a:gd name="T75" fmla="*/ 2224087 h 1907"/>
              <a:gd name="T76" fmla="*/ 1276350 w 1843"/>
              <a:gd name="T77" fmla="*/ 2255837 h 1907"/>
              <a:gd name="T78" fmla="*/ 1390650 w 1843"/>
              <a:gd name="T79" fmla="*/ 2265362 h 1907"/>
              <a:gd name="T80" fmla="*/ 1493837 w 1843"/>
              <a:gd name="T81" fmla="*/ 2255837 h 1907"/>
              <a:gd name="T82" fmla="*/ 1597025 w 1843"/>
              <a:gd name="T83" fmla="*/ 2244725 h 1907"/>
              <a:gd name="T84" fmla="*/ 1698625 w 1843"/>
              <a:gd name="T85" fmla="*/ 2203450 h 1907"/>
              <a:gd name="T86" fmla="*/ 1792287 w 1843"/>
              <a:gd name="T87" fmla="*/ 2162175 h 1907"/>
              <a:gd name="T88" fmla="*/ 1884362 w 1843"/>
              <a:gd name="T89" fmla="*/ 2100262 h 1907"/>
              <a:gd name="T90" fmla="*/ 1957387 w 1843"/>
              <a:gd name="T91" fmla="*/ 2028825 h 1907"/>
              <a:gd name="T92" fmla="*/ 2028825 w 1843"/>
              <a:gd name="T93" fmla="*/ 1957387 h 1907"/>
              <a:gd name="T94" fmla="*/ 2081212 w 1843"/>
              <a:gd name="T95" fmla="*/ 1863725 h 1907"/>
              <a:gd name="T96" fmla="*/ 2122487 w 1843"/>
              <a:gd name="T97" fmla="*/ 1771650 h 1907"/>
              <a:gd name="T98" fmla="*/ 2152650 w 1843"/>
              <a:gd name="T99" fmla="*/ 1668462 h 1907"/>
              <a:gd name="T100" fmla="*/ 2173287 w 1843"/>
              <a:gd name="T101" fmla="*/ 1565275 h 1907"/>
              <a:gd name="T102" fmla="*/ 2173287 w 1843"/>
              <a:gd name="T103" fmla="*/ 1462087 h 1907"/>
              <a:gd name="T104" fmla="*/ 2152650 w 1843"/>
              <a:gd name="T105" fmla="*/ 1358900 h 1907"/>
              <a:gd name="T106" fmla="*/ 2122487 w 1843"/>
              <a:gd name="T107" fmla="*/ 1255712 h 1907"/>
              <a:gd name="T108" fmla="*/ 2081212 w 1843"/>
              <a:gd name="T109" fmla="*/ 1152525 h 1907"/>
              <a:gd name="T110" fmla="*/ 2028825 w 1843"/>
              <a:gd name="T111" fmla="*/ 1069975 h 1907"/>
              <a:gd name="T112" fmla="*/ 1957387 w 1843"/>
              <a:gd name="T113" fmla="*/ 989012 h 1907"/>
              <a:gd name="T114" fmla="*/ 1884362 w 1843"/>
              <a:gd name="T115" fmla="*/ 915987 h 1907"/>
              <a:gd name="T116" fmla="*/ 1792287 w 1843"/>
              <a:gd name="T117" fmla="*/ 865187 h 1907"/>
              <a:gd name="T118" fmla="*/ 1698625 w 1843"/>
              <a:gd name="T119" fmla="*/ 812800 h 1907"/>
              <a:gd name="T120" fmla="*/ 1597025 w 1843"/>
              <a:gd name="T121" fmla="*/ 782637 h 1907"/>
              <a:gd name="T122" fmla="*/ 1493837 w 1843"/>
              <a:gd name="T123" fmla="*/ 762000 h 190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843" h="1907">
                <a:moveTo>
                  <a:pt x="889" y="0"/>
                </a:moveTo>
                <a:lnTo>
                  <a:pt x="908" y="0"/>
                </a:lnTo>
                <a:lnTo>
                  <a:pt x="921" y="0"/>
                </a:lnTo>
                <a:lnTo>
                  <a:pt x="941" y="0"/>
                </a:lnTo>
                <a:lnTo>
                  <a:pt x="954" y="0"/>
                </a:lnTo>
                <a:lnTo>
                  <a:pt x="973" y="0"/>
                </a:lnTo>
                <a:lnTo>
                  <a:pt x="993" y="6"/>
                </a:lnTo>
                <a:lnTo>
                  <a:pt x="1006" y="6"/>
                </a:lnTo>
                <a:lnTo>
                  <a:pt x="1025" y="6"/>
                </a:lnTo>
                <a:lnTo>
                  <a:pt x="1038" y="13"/>
                </a:lnTo>
                <a:lnTo>
                  <a:pt x="1057" y="13"/>
                </a:lnTo>
                <a:lnTo>
                  <a:pt x="1070" y="13"/>
                </a:lnTo>
                <a:lnTo>
                  <a:pt x="1090" y="19"/>
                </a:lnTo>
                <a:lnTo>
                  <a:pt x="1103" y="26"/>
                </a:lnTo>
                <a:lnTo>
                  <a:pt x="1122" y="26"/>
                </a:lnTo>
                <a:lnTo>
                  <a:pt x="1135" y="32"/>
                </a:lnTo>
                <a:lnTo>
                  <a:pt x="1155" y="32"/>
                </a:lnTo>
                <a:lnTo>
                  <a:pt x="1168" y="39"/>
                </a:lnTo>
                <a:lnTo>
                  <a:pt x="1187" y="45"/>
                </a:lnTo>
                <a:lnTo>
                  <a:pt x="1200" y="52"/>
                </a:lnTo>
                <a:lnTo>
                  <a:pt x="1213" y="58"/>
                </a:lnTo>
                <a:lnTo>
                  <a:pt x="1233" y="64"/>
                </a:lnTo>
                <a:lnTo>
                  <a:pt x="1246" y="64"/>
                </a:lnTo>
                <a:lnTo>
                  <a:pt x="1259" y="71"/>
                </a:lnTo>
                <a:lnTo>
                  <a:pt x="1278" y="77"/>
                </a:lnTo>
                <a:lnTo>
                  <a:pt x="1291" y="90"/>
                </a:lnTo>
                <a:lnTo>
                  <a:pt x="1304" y="97"/>
                </a:lnTo>
                <a:lnTo>
                  <a:pt x="1324" y="103"/>
                </a:lnTo>
                <a:lnTo>
                  <a:pt x="1337" y="110"/>
                </a:lnTo>
                <a:lnTo>
                  <a:pt x="1350" y="116"/>
                </a:lnTo>
                <a:lnTo>
                  <a:pt x="1369" y="123"/>
                </a:lnTo>
                <a:lnTo>
                  <a:pt x="1382" y="136"/>
                </a:lnTo>
                <a:lnTo>
                  <a:pt x="1395" y="142"/>
                </a:lnTo>
                <a:lnTo>
                  <a:pt x="1408" y="149"/>
                </a:lnTo>
                <a:lnTo>
                  <a:pt x="1421" y="162"/>
                </a:lnTo>
                <a:lnTo>
                  <a:pt x="1434" y="168"/>
                </a:lnTo>
                <a:lnTo>
                  <a:pt x="1447" y="181"/>
                </a:lnTo>
                <a:lnTo>
                  <a:pt x="1460" y="188"/>
                </a:lnTo>
                <a:lnTo>
                  <a:pt x="1473" y="201"/>
                </a:lnTo>
                <a:lnTo>
                  <a:pt x="1486" y="214"/>
                </a:lnTo>
                <a:lnTo>
                  <a:pt x="1499" y="220"/>
                </a:lnTo>
                <a:lnTo>
                  <a:pt x="1512" y="233"/>
                </a:lnTo>
                <a:lnTo>
                  <a:pt x="1525" y="246"/>
                </a:lnTo>
                <a:lnTo>
                  <a:pt x="1538" y="253"/>
                </a:lnTo>
                <a:lnTo>
                  <a:pt x="1551" y="266"/>
                </a:lnTo>
                <a:lnTo>
                  <a:pt x="1564" y="279"/>
                </a:lnTo>
                <a:lnTo>
                  <a:pt x="1577" y="292"/>
                </a:lnTo>
                <a:lnTo>
                  <a:pt x="1583" y="298"/>
                </a:lnTo>
                <a:lnTo>
                  <a:pt x="1596" y="311"/>
                </a:lnTo>
                <a:lnTo>
                  <a:pt x="1609" y="324"/>
                </a:lnTo>
                <a:lnTo>
                  <a:pt x="1616" y="337"/>
                </a:lnTo>
                <a:lnTo>
                  <a:pt x="1629" y="350"/>
                </a:lnTo>
                <a:lnTo>
                  <a:pt x="1642" y="363"/>
                </a:lnTo>
                <a:lnTo>
                  <a:pt x="1648" y="376"/>
                </a:lnTo>
                <a:lnTo>
                  <a:pt x="1661" y="389"/>
                </a:lnTo>
                <a:lnTo>
                  <a:pt x="1668" y="402"/>
                </a:lnTo>
                <a:lnTo>
                  <a:pt x="1681" y="421"/>
                </a:lnTo>
                <a:lnTo>
                  <a:pt x="1687" y="434"/>
                </a:lnTo>
                <a:lnTo>
                  <a:pt x="1693" y="447"/>
                </a:lnTo>
                <a:lnTo>
                  <a:pt x="1706" y="460"/>
                </a:lnTo>
                <a:lnTo>
                  <a:pt x="1713" y="473"/>
                </a:lnTo>
                <a:lnTo>
                  <a:pt x="1719" y="486"/>
                </a:lnTo>
                <a:lnTo>
                  <a:pt x="1732" y="506"/>
                </a:lnTo>
                <a:lnTo>
                  <a:pt x="1739" y="519"/>
                </a:lnTo>
                <a:lnTo>
                  <a:pt x="1745" y="532"/>
                </a:lnTo>
                <a:lnTo>
                  <a:pt x="1752" y="551"/>
                </a:lnTo>
                <a:lnTo>
                  <a:pt x="1758" y="564"/>
                </a:lnTo>
                <a:lnTo>
                  <a:pt x="1765" y="577"/>
                </a:lnTo>
                <a:lnTo>
                  <a:pt x="1771" y="597"/>
                </a:lnTo>
                <a:lnTo>
                  <a:pt x="1778" y="610"/>
                </a:lnTo>
                <a:lnTo>
                  <a:pt x="1784" y="623"/>
                </a:lnTo>
                <a:lnTo>
                  <a:pt x="1791" y="642"/>
                </a:lnTo>
                <a:lnTo>
                  <a:pt x="1797" y="655"/>
                </a:lnTo>
                <a:lnTo>
                  <a:pt x="1797" y="674"/>
                </a:lnTo>
                <a:lnTo>
                  <a:pt x="1804" y="687"/>
                </a:lnTo>
                <a:lnTo>
                  <a:pt x="1810" y="707"/>
                </a:lnTo>
                <a:lnTo>
                  <a:pt x="1810" y="720"/>
                </a:lnTo>
                <a:lnTo>
                  <a:pt x="1817" y="739"/>
                </a:lnTo>
                <a:lnTo>
                  <a:pt x="1823" y="752"/>
                </a:lnTo>
                <a:lnTo>
                  <a:pt x="1823" y="772"/>
                </a:lnTo>
                <a:lnTo>
                  <a:pt x="1830" y="785"/>
                </a:lnTo>
                <a:lnTo>
                  <a:pt x="1830" y="804"/>
                </a:lnTo>
                <a:lnTo>
                  <a:pt x="1830" y="817"/>
                </a:lnTo>
                <a:lnTo>
                  <a:pt x="1836" y="837"/>
                </a:lnTo>
                <a:lnTo>
                  <a:pt x="1836" y="850"/>
                </a:lnTo>
                <a:lnTo>
                  <a:pt x="1836" y="869"/>
                </a:lnTo>
                <a:lnTo>
                  <a:pt x="1836" y="882"/>
                </a:lnTo>
                <a:lnTo>
                  <a:pt x="1843" y="902"/>
                </a:lnTo>
                <a:lnTo>
                  <a:pt x="1843" y="921"/>
                </a:lnTo>
                <a:lnTo>
                  <a:pt x="1843" y="934"/>
                </a:lnTo>
                <a:lnTo>
                  <a:pt x="1843" y="953"/>
                </a:lnTo>
                <a:lnTo>
                  <a:pt x="1843" y="966"/>
                </a:lnTo>
                <a:lnTo>
                  <a:pt x="1843" y="986"/>
                </a:lnTo>
                <a:lnTo>
                  <a:pt x="1843" y="999"/>
                </a:lnTo>
                <a:lnTo>
                  <a:pt x="1836" y="1018"/>
                </a:lnTo>
                <a:lnTo>
                  <a:pt x="1836" y="1038"/>
                </a:lnTo>
                <a:lnTo>
                  <a:pt x="1836" y="1051"/>
                </a:lnTo>
                <a:lnTo>
                  <a:pt x="1836" y="1070"/>
                </a:lnTo>
                <a:lnTo>
                  <a:pt x="1830" y="1083"/>
                </a:lnTo>
                <a:lnTo>
                  <a:pt x="1830" y="1103"/>
                </a:lnTo>
                <a:lnTo>
                  <a:pt x="1830" y="1116"/>
                </a:lnTo>
                <a:lnTo>
                  <a:pt x="1823" y="1135"/>
                </a:lnTo>
                <a:lnTo>
                  <a:pt x="1823" y="1148"/>
                </a:lnTo>
                <a:lnTo>
                  <a:pt x="1817" y="1168"/>
                </a:lnTo>
                <a:lnTo>
                  <a:pt x="1810" y="1181"/>
                </a:lnTo>
                <a:lnTo>
                  <a:pt x="1810" y="1200"/>
                </a:lnTo>
                <a:lnTo>
                  <a:pt x="1804" y="1213"/>
                </a:lnTo>
                <a:lnTo>
                  <a:pt x="1797" y="1233"/>
                </a:lnTo>
                <a:lnTo>
                  <a:pt x="1797" y="1246"/>
                </a:lnTo>
                <a:lnTo>
                  <a:pt x="1791" y="1265"/>
                </a:lnTo>
                <a:lnTo>
                  <a:pt x="1784" y="1278"/>
                </a:lnTo>
                <a:lnTo>
                  <a:pt x="1778" y="1291"/>
                </a:lnTo>
                <a:lnTo>
                  <a:pt x="1771" y="1310"/>
                </a:lnTo>
                <a:lnTo>
                  <a:pt x="1765" y="1323"/>
                </a:lnTo>
                <a:lnTo>
                  <a:pt x="1758" y="1343"/>
                </a:lnTo>
                <a:lnTo>
                  <a:pt x="1752" y="1356"/>
                </a:lnTo>
                <a:lnTo>
                  <a:pt x="1745" y="1369"/>
                </a:lnTo>
                <a:lnTo>
                  <a:pt x="1739" y="1382"/>
                </a:lnTo>
                <a:lnTo>
                  <a:pt x="1732" y="1401"/>
                </a:lnTo>
                <a:lnTo>
                  <a:pt x="1719" y="1414"/>
                </a:lnTo>
                <a:lnTo>
                  <a:pt x="1713" y="1427"/>
                </a:lnTo>
                <a:lnTo>
                  <a:pt x="1706" y="1440"/>
                </a:lnTo>
                <a:lnTo>
                  <a:pt x="1693" y="1460"/>
                </a:lnTo>
                <a:lnTo>
                  <a:pt x="1687" y="1473"/>
                </a:lnTo>
                <a:lnTo>
                  <a:pt x="1681" y="1486"/>
                </a:lnTo>
                <a:lnTo>
                  <a:pt x="1668" y="1499"/>
                </a:lnTo>
                <a:lnTo>
                  <a:pt x="1661" y="1512"/>
                </a:lnTo>
                <a:lnTo>
                  <a:pt x="1648" y="1525"/>
                </a:lnTo>
                <a:lnTo>
                  <a:pt x="1642" y="1538"/>
                </a:lnTo>
                <a:lnTo>
                  <a:pt x="1629" y="1550"/>
                </a:lnTo>
                <a:lnTo>
                  <a:pt x="1616" y="1563"/>
                </a:lnTo>
                <a:lnTo>
                  <a:pt x="1609" y="1576"/>
                </a:lnTo>
                <a:lnTo>
                  <a:pt x="1596" y="1589"/>
                </a:lnTo>
                <a:lnTo>
                  <a:pt x="1583" y="1602"/>
                </a:lnTo>
                <a:lnTo>
                  <a:pt x="1577" y="1615"/>
                </a:lnTo>
                <a:lnTo>
                  <a:pt x="1564" y="1628"/>
                </a:lnTo>
                <a:lnTo>
                  <a:pt x="1551" y="1635"/>
                </a:lnTo>
                <a:lnTo>
                  <a:pt x="1538" y="1648"/>
                </a:lnTo>
                <a:lnTo>
                  <a:pt x="1525" y="1661"/>
                </a:lnTo>
                <a:lnTo>
                  <a:pt x="1512" y="1674"/>
                </a:lnTo>
                <a:lnTo>
                  <a:pt x="1499" y="1680"/>
                </a:lnTo>
                <a:lnTo>
                  <a:pt x="1486" y="1693"/>
                </a:lnTo>
                <a:lnTo>
                  <a:pt x="1473" y="1706"/>
                </a:lnTo>
                <a:lnTo>
                  <a:pt x="1460" y="1713"/>
                </a:lnTo>
                <a:lnTo>
                  <a:pt x="1447" y="1726"/>
                </a:lnTo>
                <a:lnTo>
                  <a:pt x="1434" y="1732"/>
                </a:lnTo>
                <a:lnTo>
                  <a:pt x="1421" y="1745"/>
                </a:lnTo>
                <a:lnTo>
                  <a:pt x="1408" y="1752"/>
                </a:lnTo>
                <a:lnTo>
                  <a:pt x="1395" y="1758"/>
                </a:lnTo>
                <a:lnTo>
                  <a:pt x="1382" y="1771"/>
                </a:lnTo>
                <a:lnTo>
                  <a:pt x="1369" y="1778"/>
                </a:lnTo>
                <a:lnTo>
                  <a:pt x="1350" y="1784"/>
                </a:lnTo>
                <a:lnTo>
                  <a:pt x="1337" y="1797"/>
                </a:lnTo>
                <a:lnTo>
                  <a:pt x="1324" y="1804"/>
                </a:lnTo>
                <a:lnTo>
                  <a:pt x="1304" y="1810"/>
                </a:lnTo>
                <a:lnTo>
                  <a:pt x="1291" y="1817"/>
                </a:lnTo>
                <a:lnTo>
                  <a:pt x="1278" y="1823"/>
                </a:lnTo>
                <a:lnTo>
                  <a:pt x="1259" y="1830"/>
                </a:lnTo>
                <a:lnTo>
                  <a:pt x="1246" y="1836"/>
                </a:lnTo>
                <a:lnTo>
                  <a:pt x="1233" y="1843"/>
                </a:lnTo>
                <a:lnTo>
                  <a:pt x="1213" y="1849"/>
                </a:lnTo>
                <a:lnTo>
                  <a:pt x="1200" y="1855"/>
                </a:lnTo>
                <a:lnTo>
                  <a:pt x="1187" y="1862"/>
                </a:lnTo>
                <a:lnTo>
                  <a:pt x="1168" y="1862"/>
                </a:lnTo>
                <a:lnTo>
                  <a:pt x="1155" y="1868"/>
                </a:lnTo>
                <a:lnTo>
                  <a:pt x="1135" y="1875"/>
                </a:lnTo>
                <a:lnTo>
                  <a:pt x="1122" y="1875"/>
                </a:lnTo>
                <a:lnTo>
                  <a:pt x="1103" y="1881"/>
                </a:lnTo>
                <a:lnTo>
                  <a:pt x="1090" y="1888"/>
                </a:lnTo>
                <a:lnTo>
                  <a:pt x="1070" y="1888"/>
                </a:lnTo>
                <a:lnTo>
                  <a:pt x="1057" y="1894"/>
                </a:lnTo>
                <a:lnTo>
                  <a:pt x="1038" y="1894"/>
                </a:lnTo>
                <a:lnTo>
                  <a:pt x="1025" y="1894"/>
                </a:lnTo>
                <a:lnTo>
                  <a:pt x="1006" y="1901"/>
                </a:lnTo>
                <a:lnTo>
                  <a:pt x="993" y="1901"/>
                </a:lnTo>
                <a:lnTo>
                  <a:pt x="973" y="1901"/>
                </a:lnTo>
                <a:lnTo>
                  <a:pt x="954" y="1901"/>
                </a:lnTo>
                <a:lnTo>
                  <a:pt x="941" y="1907"/>
                </a:lnTo>
                <a:lnTo>
                  <a:pt x="921" y="1907"/>
                </a:lnTo>
                <a:lnTo>
                  <a:pt x="908" y="1907"/>
                </a:lnTo>
                <a:lnTo>
                  <a:pt x="889" y="1907"/>
                </a:lnTo>
                <a:lnTo>
                  <a:pt x="876" y="1907"/>
                </a:lnTo>
                <a:lnTo>
                  <a:pt x="856" y="1907"/>
                </a:lnTo>
                <a:lnTo>
                  <a:pt x="843" y="1907"/>
                </a:lnTo>
                <a:lnTo>
                  <a:pt x="824" y="1901"/>
                </a:lnTo>
                <a:lnTo>
                  <a:pt x="804" y="1901"/>
                </a:lnTo>
                <a:lnTo>
                  <a:pt x="791" y="1901"/>
                </a:lnTo>
                <a:lnTo>
                  <a:pt x="772" y="1901"/>
                </a:lnTo>
                <a:lnTo>
                  <a:pt x="759" y="1894"/>
                </a:lnTo>
                <a:lnTo>
                  <a:pt x="740" y="1894"/>
                </a:lnTo>
                <a:lnTo>
                  <a:pt x="727" y="1894"/>
                </a:lnTo>
                <a:lnTo>
                  <a:pt x="707" y="1888"/>
                </a:lnTo>
                <a:lnTo>
                  <a:pt x="694" y="1888"/>
                </a:lnTo>
                <a:lnTo>
                  <a:pt x="675" y="1881"/>
                </a:lnTo>
                <a:lnTo>
                  <a:pt x="662" y="1875"/>
                </a:lnTo>
                <a:lnTo>
                  <a:pt x="642" y="1875"/>
                </a:lnTo>
                <a:lnTo>
                  <a:pt x="629" y="1868"/>
                </a:lnTo>
                <a:lnTo>
                  <a:pt x="610" y="1862"/>
                </a:lnTo>
                <a:lnTo>
                  <a:pt x="597" y="1862"/>
                </a:lnTo>
                <a:lnTo>
                  <a:pt x="584" y="1855"/>
                </a:lnTo>
                <a:lnTo>
                  <a:pt x="564" y="1849"/>
                </a:lnTo>
                <a:lnTo>
                  <a:pt x="551" y="1843"/>
                </a:lnTo>
                <a:lnTo>
                  <a:pt x="532" y="1836"/>
                </a:lnTo>
                <a:lnTo>
                  <a:pt x="519" y="1830"/>
                </a:lnTo>
                <a:lnTo>
                  <a:pt x="506" y="1823"/>
                </a:lnTo>
                <a:lnTo>
                  <a:pt x="486" y="1817"/>
                </a:lnTo>
                <a:lnTo>
                  <a:pt x="473" y="1810"/>
                </a:lnTo>
                <a:lnTo>
                  <a:pt x="460" y="1804"/>
                </a:lnTo>
                <a:lnTo>
                  <a:pt x="441" y="1797"/>
                </a:lnTo>
                <a:lnTo>
                  <a:pt x="428" y="1784"/>
                </a:lnTo>
                <a:lnTo>
                  <a:pt x="415" y="1778"/>
                </a:lnTo>
                <a:lnTo>
                  <a:pt x="402" y="1771"/>
                </a:lnTo>
                <a:lnTo>
                  <a:pt x="389" y="1758"/>
                </a:lnTo>
                <a:lnTo>
                  <a:pt x="370" y="1752"/>
                </a:lnTo>
                <a:lnTo>
                  <a:pt x="357" y="1745"/>
                </a:lnTo>
                <a:lnTo>
                  <a:pt x="344" y="1732"/>
                </a:lnTo>
                <a:lnTo>
                  <a:pt x="331" y="1726"/>
                </a:lnTo>
                <a:lnTo>
                  <a:pt x="318" y="1713"/>
                </a:lnTo>
                <a:lnTo>
                  <a:pt x="305" y="1706"/>
                </a:lnTo>
                <a:lnTo>
                  <a:pt x="292" y="1693"/>
                </a:lnTo>
                <a:lnTo>
                  <a:pt x="279" y="1680"/>
                </a:lnTo>
                <a:lnTo>
                  <a:pt x="266" y="1674"/>
                </a:lnTo>
                <a:lnTo>
                  <a:pt x="253" y="1661"/>
                </a:lnTo>
                <a:lnTo>
                  <a:pt x="240" y="1648"/>
                </a:lnTo>
                <a:lnTo>
                  <a:pt x="227" y="1635"/>
                </a:lnTo>
                <a:lnTo>
                  <a:pt x="220" y="1628"/>
                </a:lnTo>
                <a:lnTo>
                  <a:pt x="207" y="1615"/>
                </a:lnTo>
                <a:lnTo>
                  <a:pt x="194" y="1602"/>
                </a:lnTo>
                <a:lnTo>
                  <a:pt x="181" y="1589"/>
                </a:lnTo>
                <a:lnTo>
                  <a:pt x="175" y="1576"/>
                </a:lnTo>
                <a:lnTo>
                  <a:pt x="162" y="1563"/>
                </a:lnTo>
                <a:lnTo>
                  <a:pt x="149" y="1550"/>
                </a:lnTo>
                <a:lnTo>
                  <a:pt x="142" y="1538"/>
                </a:lnTo>
                <a:lnTo>
                  <a:pt x="129" y="1525"/>
                </a:lnTo>
                <a:lnTo>
                  <a:pt x="123" y="1512"/>
                </a:lnTo>
                <a:lnTo>
                  <a:pt x="110" y="1499"/>
                </a:lnTo>
                <a:lnTo>
                  <a:pt x="104" y="1486"/>
                </a:lnTo>
                <a:lnTo>
                  <a:pt x="91" y="1473"/>
                </a:lnTo>
                <a:lnTo>
                  <a:pt x="84" y="1460"/>
                </a:lnTo>
                <a:lnTo>
                  <a:pt x="78" y="1440"/>
                </a:lnTo>
                <a:lnTo>
                  <a:pt x="65" y="1427"/>
                </a:lnTo>
                <a:lnTo>
                  <a:pt x="58" y="1414"/>
                </a:lnTo>
                <a:lnTo>
                  <a:pt x="52" y="1401"/>
                </a:lnTo>
                <a:lnTo>
                  <a:pt x="45" y="1382"/>
                </a:lnTo>
                <a:lnTo>
                  <a:pt x="39" y="1369"/>
                </a:lnTo>
                <a:lnTo>
                  <a:pt x="26" y="1356"/>
                </a:lnTo>
                <a:lnTo>
                  <a:pt x="19" y="1343"/>
                </a:lnTo>
                <a:lnTo>
                  <a:pt x="13" y="1323"/>
                </a:lnTo>
                <a:lnTo>
                  <a:pt x="6" y="1310"/>
                </a:lnTo>
                <a:lnTo>
                  <a:pt x="0" y="1291"/>
                </a:lnTo>
                <a:lnTo>
                  <a:pt x="0" y="1278"/>
                </a:lnTo>
                <a:lnTo>
                  <a:pt x="441" y="1116"/>
                </a:lnTo>
                <a:lnTo>
                  <a:pt x="447" y="1122"/>
                </a:lnTo>
                <a:lnTo>
                  <a:pt x="447" y="1129"/>
                </a:lnTo>
                <a:lnTo>
                  <a:pt x="454" y="1135"/>
                </a:lnTo>
                <a:lnTo>
                  <a:pt x="454" y="1142"/>
                </a:lnTo>
                <a:lnTo>
                  <a:pt x="460" y="1155"/>
                </a:lnTo>
                <a:lnTo>
                  <a:pt x="460" y="1161"/>
                </a:lnTo>
                <a:lnTo>
                  <a:pt x="467" y="1168"/>
                </a:lnTo>
                <a:lnTo>
                  <a:pt x="467" y="1174"/>
                </a:lnTo>
                <a:lnTo>
                  <a:pt x="473" y="1181"/>
                </a:lnTo>
                <a:lnTo>
                  <a:pt x="480" y="1187"/>
                </a:lnTo>
                <a:lnTo>
                  <a:pt x="480" y="1194"/>
                </a:lnTo>
                <a:lnTo>
                  <a:pt x="486" y="1200"/>
                </a:lnTo>
                <a:lnTo>
                  <a:pt x="493" y="1213"/>
                </a:lnTo>
                <a:lnTo>
                  <a:pt x="493" y="1220"/>
                </a:lnTo>
                <a:lnTo>
                  <a:pt x="499" y="1226"/>
                </a:lnTo>
                <a:lnTo>
                  <a:pt x="506" y="1233"/>
                </a:lnTo>
                <a:lnTo>
                  <a:pt x="512" y="1239"/>
                </a:lnTo>
                <a:lnTo>
                  <a:pt x="512" y="1246"/>
                </a:lnTo>
                <a:lnTo>
                  <a:pt x="519" y="1252"/>
                </a:lnTo>
                <a:lnTo>
                  <a:pt x="525" y="1258"/>
                </a:lnTo>
                <a:lnTo>
                  <a:pt x="532" y="1265"/>
                </a:lnTo>
                <a:lnTo>
                  <a:pt x="538" y="1271"/>
                </a:lnTo>
                <a:lnTo>
                  <a:pt x="538" y="1278"/>
                </a:lnTo>
                <a:lnTo>
                  <a:pt x="545" y="1278"/>
                </a:lnTo>
                <a:lnTo>
                  <a:pt x="551" y="1284"/>
                </a:lnTo>
                <a:lnTo>
                  <a:pt x="558" y="1291"/>
                </a:lnTo>
                <a:lnTo>
                  <a:pt x="564" y="1297"/>
                </a:lnTo>
                <a:lnTo>
                  <a:pt x="571" y="1304"/>
                </a:lnTo>
                <a:lnTo>
                  <a:pt x="577" y="1310"/>
                </a:lnTo>
                <a:lnTo>
                  <a:pt x="584" y="1317"/>
                </a:lnTo>
                <a:lnTo>
                  <a:pt x="590" y="1317"/>
                </a:lnTo>
                <a:lnTo>
                  <a:pt x="597" y="1323"/>
                </a:lnTo>
                <a:lnTo>
                  <a:pt x="603" y="1330"/>
                </a:lnTo>
                <a:lnTo>
                  <a:pt x="610" y="1336"/>
                </a:lnTo>
                <a:lnTo>
                  <a:pt x="616" y="1343"/>
                </a:lnTo>
                <a:lnTo>
                  <a:pt x="623" y="1343"/>
                </a:lnTo>
                <a:lnTo>
                  <a:pt x="629" y="1349"/>
                </a:lnTo>
                <a:lnTo>
                  <a:pt x="636" y="1356"/>
                </a:lnTo>
                <a:lnTo>
                  <a:pt x="642" y="1356"/>
                </a:lnTo>
                <a:lnTo>
                  <a:pt x="649" y="1362"/>
                </a:lnTo>
                <a:lnTo>
                  <a:pt x="662" y="1369"/>
                </a:lnTo>
                <a:lnTo>
                  <a:pt x="668" y="1369"/>
                </a:lnTo>
                <a:lnTo>
                  <a:pt x="675" y="1375"/>
                </a:lnTo>
                <a:lnTo>
                  <a:pt x="681" y="1375"/>
                </a:lnTo>
                <a:lnTo>
                  <a:pt x="688" y="1382"/>
                </a:lnTo>
                <a:lnTo>
                  <a:pt x="694" y="1382"/>
                </a:lnTo>
                <a:lnTo>
                  <a:pt x="707" y="1388"/>
                </a:lnTo>
                <a:lnTo>
                  <a:pt x="714" y="1388"/>
                </a:lnTo>
                <a:lnTo>
                  <a:pt x="720" y="1395"/>
                </a:lnTo>
                <a:lnTo>
                  <a:pt x="727" y="1395"/>
                </a:lnTo>
                <a:lnTo>
                  <a:pt x="733" y="1401"/>
                </a:lnTo>
                <a:lnTo>
                  <a:pt x="746" y="1401"/>
                </a:lnTo>
                <a:lnTo>
                  <a:pt x="752" y="1408"/>
                </a:lnTo>
                <a:lnTo>
                  <a:pt x="759" y="1408"/>
                </a:lnTo>
                <a:lnTo>
                  <a:pt x="765" y="1408"/>
                </a:lnTo>
                <a:lnTo>
                  <a:pt x="772" y="1414"/>
                </a:lnTo>
                <a:lnTo>
                  <a:pt x="785" y="1414"/>
                </a:lnTo>
                <a:lnTo>
                  <a:pt x="791" y="1414"/>
                </a:lnTo>
                <a:lnTo>
                  <a:pt x="798" y="1414"/>
                </a:lnTo>
                <a:lnTo>
                  <a:pt x="804" y="1421"/>
                </a:lnTo>
                <a:lnTo>
                  <a:pt x="817" y="1421"/>
                </a:lnTo>
                <a:lnTo>
                  <a:pt x="824" y="1421"/>
                </a:lnTo>
                <a:lnTo>
                  <a:pt x="830" y="1421"/>
                </a:lnTo>
                <a:lnTo>
                  <a:pt x="843" y="1421"/>
                </a:lnTo>
                <a:lnTo>
                  <a:pt x="850" y="1421"/>
                </a:lnTo>
                <a:lnTo>
                  <a:pt x="856" y="1427"/>
                </a:lnTo>
                <a:lnTo>
                  <a:pt x="863" y="1427"/>
                </a:lnTo>
                <a:lnTo>
                  <a:pt x="876" y="1427"/>
                </a:lnTo>
                <a:lnTo>
                  <a:pt x="882" y="1427"/>
                </a:lnTo>
                <a:lnTo>
                  <a:pt x="889" y="1427"/>
                </a:lnTo>
                <a:lnTo>
                  <a:pt x="902" y="1427"/>
                </a:lnTo>
                <a:lnTo>
                  <a:pt x="908" y="1427"/>
                </a:lnTo>
                <a:lnTo>
                  <a:pt x="915" y="1427"/>
                </a:lnTo>
                <a:lnTo>
                  <a:pt x="921" y="1427"/>
                </a:lnTo>
                <a:lnTo>
                  <a:pt x="934" y="1421"/>
                </a:lnTo>
                <a:lnTo>
                  <a:pt x="941" y="1421"/>
                </a:lnTo>
                <a:lnTo>
                  <a:pt x="947" y="1421"/>
                </a:lnTo>
                <a:lnTo>
                  <a:pt x="954" y="1421"/>
                </a:lnTo>
                <a:lnTo>
                  <a:pt x="967" y="1421"/>
                </a:lnTo>
                <a:lnTo>
                  <a:pt x="973" y="1421"/>
                </a:lnTo>
                <a:lnTo>
                  <a:pt x="980" y="1414"/>
                </a:lnTo>
                <a:lnTo>
                  <a:pt x="993" y="1414"/>
                </a:lnTo>
                <a:lnTo>
                  <a:pt x="999" y="1414"/>
                </a:lnTo>
                <a:lnTo>
                  <a:pt x="1006" y="1414"/>
                </a:lnTo>
                <a:lnTo>
                  <a:pt x="1012" y="1408"/>
                </a:lnTo>
                <a:lnTo>
                  <a:pt x="1025" y="1408"/>
                </a:lnTo>
                <a:lnTo>
                  <a:pt x="1032" y="1408"/>
                </a:lnTo>
                <a:lnTo>
                  <a:pt x="1038" y="1401"/>
                </a:lnTo>
                <a:lnTo>
                  <a:pt x="1045" y="1401"/>
                </a:lnTo>
                <a:lnTo>
                  <a:pt x="1051" y="1395"/>
                </a:lnTo>
                <a:lnTo>
                  <a:pt x="1064" y="1395"/>
                </a:lnTo>
                <a:lnTo>
                  <a:pt x="1070" y="1388"/>
                </a:lnTo>
                <a:lnTo>
                  <a:pt x="1077" y="1388"/>
                </a:lnTo>
                <a:lnTo>
                  <a:pt x="1083" y="1382"/>
                </a:lnTo>
                <a:lnTo>
                  <a:pt x="1090" y="1382"/>
                </a:lnTo>
                <a:lnTo>
                  <a:pt x="1096" y="1375"/>
                </a:lnTo>
                <a:lnTo>
                  <a:pt x="1109" y="1375"/>
                </a:lnTo>
                <a:lnTo>
                  <a:pt x="1116" y="1369"/>
                </a:lnTo>
                <a:lnTo>
                  <a:pt x="1122" y="1369"/>
                </a:lnTo>
                <a:lnTo>
                  <a:pt x="1129" y="1362"/>
                </a:lnTo>
                <a:lnTo>
                  <a:pt x="1135" y="1356"/>
                </a:lnTo>
                <a:lnTo>
                  <a:pt x="1142" y="1356"/>
                </a:lnTo>
                <a:lnTo>
                  <a:pt x="1148" y="1349"/>
                </a:lnTo>
                <a:lnTo>
                  <a:pt x="1155" y="1343"/>
                </a:lnTo>
                <a:lnTo>
                  <a:pt x="1161" y="1343"/>
                </a:lnTo>
                <a:lnTo>
                  <a:pt x="1168" y="1336"/>
                </a:lnTo>
                <a:lnTo>
                  <a:pt x="1174" y="1330"/>
                </a:lnTo>
                <a:lnTo>
                  <a:pt x="1187" y="1323"/>
                </a:lnTo>
                <a:lnTo>
                  <a:pt x="1194" y="1317"/>
                </a:lnTo>
                <a:lnTo>
                  <a:pt x="1200" y="1310"/>
                </a:lnTo>
                <a:lnTo>
                  <a:pt x="1207" y="1304"/>
                </a:lnTo>
                <a:lnTo>
                  <a:pt x="1213" y="1297"/>
                </a:lnTo>
                <a:lnTo>
                  <a:pt x="1220" y="1291"/>
                </a:lnTo>
                <a:lnTo>
                  <a:pt x="1226" y="1284"/>
                </a:lnTo>
                <a:lnTo>
                  <a:pt x="1233" y="1278"/>
                </a:lnTo>
                <a:lnTo>
                  <a:pt x="1239" y="1278"/>
                </a:lnTo>
                <a:lnTo>
                  <a:pt x="1246" y="1271"/>
                </a:lnTo>
                <a:lnTo>
                  <a:pt x="1252" y="1265"/>
                </a:lnTo>
                <a:lnTo>
                  <a:pt x="1259" y="1258"/>
                </a:lnTo>
                <a:lnTo>
                  <a:pt x="1259" y="1252"/>
                </a:lnTo>
                <a:lnTo>
                  <a:pt x="1265" y="1246"/>
                </a:lnTo>
                <a:lnTo>
                  <a:pt x="1272" y="1239"/>
                </a:lnTo>
                <a:lnTo>
                  <a:pt x="1278" y="1233"/>
                </a:lnTo>
                <a:lnTo>
                  <a:pt x="1278" y="1226"/>
                </a:lnTo>
                <a:lnTo>
                  <a:pt x="1285" y="1220"/>
                </a:lnTo>
                <a:lnTo>
                  <a:pt x="1291" y="1213"/>
                </a:lnTo>
                <a:lnTo>
                  <a:pt x="1298" y="1200"/>
                </a:lnTo>
                <a:lnTo>
                  <a:pt x="1298" y="1194"/>
                </a:lnTo>
                <a:lnTo>
                  <a:pt x="1304" y="1187"/>
                </a:lnTo>
                <a:lnTo>
                  <a:pt x="1311" y="1181"/>
                </a:lnTo>
                <a:lnTo>
                  <a:pt x="1311" y="1174"/>
                </a:lnTo>
                <a:lnTo>
                  <a:pt x="1317" y="1168"/>
                </a:lnTo>
                <a:lnTo>
                  <a:pt x="1317" y="1161"/>
                </a:lnTo>
                <a:lnTo>
                  <a:pt x="1324" y="1155"/>
                </a:lnTo>
                <a:lnTo>
                  <a:pt x="1324" y="1142"/>
                </a:lnTo>
                <a:lnTo>
                  <a:pt x="1330" y="1135"/>
                </a:lnTo>
                <a:lnTo>
                  <a:pt x="1330" y="1129"/>
                </a:lnTo>
                <a:lnTo>
                  <a:pt x="1337" y="1122"/>
                </a:lnTo>
                <a:lnTo>
                  <a:pt x="1337" y="1116"/>
                </a:lnTo>
                <a:lnTo>
                  <a:pt x="1343" y="1109"/>
                </a:lnTo>
                <a:lnTo>
                  <a:pt x="1343" y="1096"/>
                </a:lnTo>
                <a:lnTo>
                  <a:pt x="1350" y="1090"/>
                </a:lnTo>
                <a:lnTo>
                  <a:pt x="1350" y="1083"/>
                </a:lnTo>
                <a:lnTo>
                  <a:pt x="1350" y="1077"/>
                </a:lnTo>
                <a:lnTo>
                  <a:pt x="1356" y="1064"/>
                </a:lnTo>
                <a:lnTo>
                  <a:pt x="1356" y="1057"/>
                </a:lnTo>
                <a:lnTo>
                  <a:pt x="1356" y="1051"/>
                </a:lnTo>
                <a:lnTo>
                  <a:pt x="1356" y="1044"/>
                </a:lnTo>
                <a:lnTo>
                  <a:pt x="1363" y="1031"/>
                </a:lnTo>
                <a:lnTo>
                  <a:pt x="1363" y="1025"/>
                </a:lnTo>
                <a:lnTo>
                  <a:pt x="1363" y="1018"/>
                </a:lnTo>
                <a:lnTo>
                  <a:pt x="1363" y="1012"/>
                </a:lnTo>
                <a:lnTo>
                  <a:pt x="1363" y="999"/>
                </a:lnTo>
                <a:lnTo>
                  <a:pt x="1363" y="992"/>
                </a:lnTo>
                <a:lnTo>
                  <a:pt x="1369" y="986"/>
                </a:lnTo>
                <a:lnTo>
                  <a:pt x="1369" y="979"/>
                </a:lnTo>
                <a:lnTo>
                  <a:pt x="1369" y="966"/>
                </a:lnTo>
                <a:lnTo>
                  <a:pt x="1369" y="960"/>
                </a:lnTo>
                <a:lnTo>
                  <a:pt x="1369" y="953"/>
                </a:lnTo>
                <a:lnTo>
                  <a:pt x="1369" y="941"/>
                </a:lnTo>
                <a:lnTo>
                  <a:pt x="1369" y="934"/>
                </a:lnTo>
                <a:lnTo>
                  <a:pt x="1369" y="928"/>
                </a:lnTo>
                <a:lnTo>
                  <a:pt x="1369" y="921"/>
                </a:lnTo>
                <a:lnTo>
                  <a:pt x="1363" y="908"/>
                </a:lnTo>
                <a:lnTo>
                  <a:pt x="1363" y="902"/>
                </a:lnTo>
                <a:lnTo>
                  <a:pt x="1363" y="895"/>
                </a:lnTo>
                <a:lnTo>
                  <a:pt x="1363" y="889"/>
                </a:lnTo>
                <a:lnTo>
                  <a:pt x="1363" y="876"/>
                </a:lnTo>
                <a:lnTo>
                  <a:pt x="1363" y="869"/>
                </a:lnTo>
                <a:lnTo>
                  <a:pt x="1356" y="863"/>
                </a:lnTo>
                <a:lnTo>
                  <a:pt x="1356" y="856"/>
                </a:lnTo>
                <a:lnTo>
                  <a:pt x="1356" y="843"/>
                </a:lnTo>
                <a:lnTo>
                  <a:pt x="1356" y="837"/>
                </a:lnTo>
                <a:lnTo>
                  <a:pt x="1350" y="830"/>
                </a:lnTo>
                <a:lnTo>
                  <a:pt x="1350" y="824"/>
                </a:lnTo>
                <a:lnTo>
                  <a:pt x="1350" y="811"/>
                </a:lnTo>
                <a:lnTo>
                  <a:pt x="1343" y="804"/>
                </a:lnTo>
                <a:lnTo>
                  <a:pt x="1343" y="798"/>
                </a:lnTo>
                <a:lnTo>
                  <a:pt x="1337" y="791"/>
                </a:lnTo>
                <a:lnTo>
                  <a:pt x="1337" y="785"/>
                </a:lnTo>
                <a:lnTo>
                  <a:pt x="1330" y="772"/>
                </a:lnTo>
                <a:lnTo>
                  <a:pt x="1330" y="765"/>
                </a:lnTo>
                <a:lnTo>
                  <a:pt x="1324" y="759"/>
                </a:lnTo>
                <a:lnTo>
                  <a:pt x="1324" y="752"/>
                </a:lnTo>
                <a:lnTo>
                  <a:pt x="1317" y="746"/>
                </a:lnTo>
                <a:lnTo>
                  <a:pt x="1317" y="739"/>
                </a:lnTo>
                <a:lnTo>
                  <a:pt x="1311" y="726"/>
                </a:lnTo>
                <a:lnTo>
                  <a:pt x="1311" y="720"/>
                </a:lnTo>
                <a:lnTo>
                  <a:pt x="1304" y="713"/>
                </a:lnTo>
                <a:lnTo>
                  <a:pt x="1298" y="707"/>
                </a:lnTo>
                <a:lnTo>
                  <a:pt x="1298" y="700"/>
                </a:lnTo>
                <a:lnTo>
                  <a:pt x="1291" y="694"/>
                </a:lnTo>
                <a:lnTo>
                  <a:pt x="1285" y="687"/>
                </a:lnTo>
                <a:lnTo>
                  <a:pt x="1278" y="681"/>
                </a:lnTo>
                <a:lnTo>
                  <a:pt x="1278" y="674"/>
                </a:lnTo>
                <a:lnTo>
                  <a:pt x="1272" y="668"/>
                </a:lnTo>
                <a:lnTo>
                  <a:pt x="1265" y="661"/>
                </a:lnTo>
                <a:lnTo>
                  <a:pt x="1259" y="655"/>
                </a:lnTo>
                <a:lnTo>
                  <a:pt x="1259" y="649"/>
                </a:lnTo>
                <a:lnTo>
                  <a:pt x="1252" y="642"/>
                </a:lnTo>
                <a:lnTo>
                  <a:pt x="1246" y="636"/>
                </a:lnTo>
                <a:lnTo>
                  <a:pt x="1239" y="629"/>
                </a:lnTo>
                <a:lnTo>
                  <a:pt x="1233" y="623"/>
                </a:lnTo>
                <a:lnTo>
                  <a:pt x="1226" y="616"/>
                </a:lnTo>
                <a:lnTo>
                  <a:pt x="1220" y="610"/>
                </a:lnTo>
                <a:lnTo>
                  <a:pt x="1213" y="603"/>
                </a:lnTo>
                <a:lnTo>
                  <a:pt x="1207" y="597"/>
                </a:lnTo>
                <a:lnTo>
                  <a:pt x="1200" y="597"/>
                </a:lnTo>
                <a:lnTo>
                  <a:pt x="1194" y="590"/>
                </a:lnTo>
                <a:lnTo>
                  <a:pt x="1194" y="584"/>
                </a:lnTo>
                <a:lnTo>
                  <a:pt x="1187" y="577"/>
                </a:lnTo>
                <a:lnTo>
                  <a:pt x="1174" y="571"/>
                </a:lnTo>
                <a:lnTo>
                  <a:pt x="1168" y="571"/>
                </a:lnTo>
                <a:lnTo>
                  <a:pt x="1161" y="564"/>
                </a:lnTo>
                <a:lnTo>
                  <a:pt x="1155" y="558"/>
                </a:lnTo>
                <a:lnTo>
                  <a:pt x="1148" y="558"/>
                </a:lnTo>
                <a:lnTo>
                  <a:pt x="1142" y="551"/>
                </a:lnTo>
                <a:lnTo>
                  <a:pt x="1135" y="545"/>
                </a:lnTo>
                <a:lnTo>
                  <a:pt x="1129" y="545"/>
                </a:lnTo>
                <a:lnTo>
                  <a:pt x="1122" y="538"/>
                </a:lnTo>
                <a:lnTo>
                  <a:pt x="1116" y="532"/>
                </a:lnTo>
                <a:lnTo>
                  <a:pt x="1109" y="532"/>
                </a:lnTo>
                <a:lnTo>
                  <a:pt x="1096" y="525"/>
                </a:lnTo>
                <a:lnTo>
                  <a:pt x="1090" y="525"/>
                </a:lnTo>
                <a:lnTo>
                  <a:pt x="1083" y="519"/>
                </a:lnTo>
                <a:lnTo>
                  <a:pt x="1077" y="519"/>
                </a:lnTo>
                <a:lnTo>
                  <a:pt x="1070" y="512"/>
                </a:lnTo>
                <a:lnTo>
                  <a:pt x="1064" y="512"/>
                </a:lnTo>
                <a:lnTo>
                  <a:pt x="1051" y="506"/>
                </a:lnTo>
                <a:lnTo>
                  <a:pt x="1045" y="506"/>
                </a:lnTo>
                <a:lnTo>
                  <a:pt x="1038" y="499"/>
                </a:lnTo>
                <a:lnTo>
                  <a:pt x="1032" y="499"/>
                </a:lnTo>
                <a:lnTo>
                  <a:pt x="1025" y="499"/>
                </a:lnTo>
                <a:lnTo>
                  <a:pt x="1012" y="493"/>
                </a:lnTo>
                <a:lnTo>
                  <a:pt x="1006" y="493"/>
                </a:lnTo>
                <a:lnTo>
                  <a:pt x="999" y="493"/>
                </a:lnTo>
                <a:lnTo>
                  <a:pt x="993" y="486"/>
                </a:lnTo>
                <a:lnTo>
                  <a:pt x="980" y="486"/>
                </a:lnTo>
                <a:lnTo>
                  <a:pt x="973" y="486"/>
                </a:lnTo>
                <a:lnTo>
                  <a:pt x="967" y="486"/>
                </a:lnTo>
                <a:lnTo>
                  <a:pt x="954" y="480"/>
                </a:lnTo>
                <a:lnTo>
                  <a:pt x="947" y="480"/>
                </a:lnTo>
                <a:lnTo>
                  <a:pt x="941" y="480"/>
                </a:lnTo>
                <a:lnTo>
                  <a:pt x="934" y="480"/>
                </a:lnTo>
                <a:lnTo>
                  <a:pt x="921" y="480"/>
                </a:lnTo>
                <a:lnTo>
                  <a:pt x="915" y="480"/>
                </a:lnTo>
                <a:lnTo>
                  <a:pt x="908" y="480"/>
                </a:lnTo>
                <a:lnTo>
                  <a:pt x="902" y="480"/>
                </a:lnTo>
                <a:lnTo>
                  <a:pt x="889" y="480"/>
                </a:lnTo>
                <a:lnTo>
                  <a:pt x="889" y="0"/>
                </a:lnTo>
                <a:close/>
              </a:path>
            </a:pathLst>
          </a:custGeom>
          <a:solidFill>
            <a:srgbClr val="CC0000"/>
          </a:solidFill>
          <a:ln w="222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HK" altLang="en-US">
              <a:latin typeface="+mj-ea"/>
              <a:ea typeface="+mj-ea"/>
            </a:endParaRPr>
          </a:p>
        </p:txBody>
      </p:sp>
      <p:sp>
        <p:nvSpPr>
          <p:cNvPr id="604192" name="Freeform 32"/>
          <p:cNvSpPr>
            <a:spLocks/>
          </p:cNvSpPr>
          <p:nvPr/>
        </p:nvSpPr>
        <p:spPr bwMode="auto">
          <a:xfrm>
            <a:off x="5796136" y="1917429"/>
            <a:ext cx="1408467" cy="1878286"/>
          </a:xfrm>
          <a:custGeom>
            <a:avLst/>
            <a:gdLst>
              <a:gd name="T0" fmla="*/ 61913 w 948"/>
              <a:gd name="T1" fmla="*/ 1957388 h 1278"/>
              <a:gd name="T2" fmla="*/ 41275 w 948"/>
              <a:gd name="T3" fmla="*/ 1854200 h 1278"/>
              <a:gd name="T4" fmla="*/ 20638 w 948"/>
              <a:gd name="T5" fmla="*/ 1751013 h 1278"/>
              <a:gd name="T6" fmla="*/ 0 w 948"/>
              <a:gd name="T7" fmla="*/ 1647825 h 1278"/>
              <a:gd name="T8" fmla="*/ 0 w 948"/>
              <a:gd name="T9" fmla="*/ 1533525 h 1278"/>
              <a:gd name="T10" fmla="*/ 0 w 948"/>
              <a:gd name="T11" fmla="*/ 1431925 h 1278"/>
              <a:gd name="T12" fmla="*/ 11113 w 948"/>
              <a:gd name="T13" fmla="*/ 1328738 h 1278"/>
              <a:gd name="T14" fmla="*/ 20638 w 948"/>
              <a:gd name="T15" fmla="*/ 1225550 h 1278"/>
              <a:gd name="T16" fmla="*/ 52388 w 948"/>
              <a:gd name="T17" fmla="*/ 1122363 h 1278"/>
              <a:gd name="T18" fmla="*/ 82550 w 948"/>
              <a:gd name="T19" fmla="*/ 1019175 h 1278"/>
              <a:gd name="T20" fmla="*/ 114300 w 948"/>
              <a:gd name="T21" fmla="*/ 915988 h 1278"/>
              <a:gd name="T22" fmla="*/ 165100 w 948"/>
              <a:gd name="T23" fmla="*/ 823913 h 1278"/>
              <a:gd name="T24" fmla="*/ 217488 w 948"/>
              <a:gd name="T25" fmla="*/ 730250 h 1278"/>
              <a:gd name="T26" fmla="*/ 268288 w 948"/>
              <a:gd name="T27" fmla="*/ 638175 h 1278"/>
              <a:gd name="T28" fmla="*/ 330200 w 948"/>
              <a:gd name="T29" fmla="*/ 555625 h 1278"/>
              <a:gd name="T30" fmla="*/ 401638 w 948"/>
              <a:gd name="T31" fmla="*/ 473075 h 1278"/>
              <a:gd name="T32" fmla="*/ 474663 w 948"/>
              <a:gd name="T33" fmla="*/ 401638 h 1278"/>
              <a:gd name="T34" fmla="*/ 557213 w 948"/>
              <a:gd name="T35" fmla="*/ 339725 h 1278"/>
              <a:gd name="T36" fmla="*/ 639763 w 948"/>
              <a:gd name="T37" fmla="*/ 266700 h 1278"/>
              <a:gd name="T38" fmla="*/ 731838 w 948"/>
              <a:gd name="T39" fmla="*/ 215900 h 1278"/>
              <a:gd name="T40" fmla="*/ 823913 w 948"/>
              <a:gd name="T41" fmla="*/ 163513 h 1278"/>
              <a:gd name="T42" fmla="*/ 917575 w 948"/>
              <a:gd name="T43" fmla="*/ 112713 h 1278"/>
              <a:gd name="T44" fmla="*/ 1020763 w 948"/>
              <a:gd name="T45" fmla="*/ 82550 h 1278"/>
              <a:gd name="T46" fmla="*/ 1112838 w 948"/>
              <a:gd name="T47" fmla="*/ 50800 h 1278"/>
              <a:gd name="T48" fmla="*/ 1216025 w 948"/>
              <a:gd name="T49" fmla="*/ 20638 h 1278"/>
              <a:gd name="T50" fmla="*/ 1319213 w 948"/>
              <a:gd name="T51" fmla="*/ 9525 h 1278"/>
              <a:gd name="T52" fmla="*/ 1431925 w 948"/>
              <a:gd name="T53" fmla="*/ 0 h 1278"/>
              <a:gd name="T54" fmla="*/ 1504950 w 948"/>
              <a:gd name="T55" fmla="*/ 762000 h 1278"/>
              <a:gd name="T56" fmla="*/ 1452563 w 948"/>
              <a:gd name="T57" fmla="*/ 762000 h 1278"/>
              <a:gd name="T58" fmla="*/ 1401763 w 948"/>
              <a:gd name="T59" fmla="*/ 762000 h 1278"/>
              <a:gd name="T60" fmla="*/ 1349375 w 948"/>
              <a:gd name="T61" fmla="*/ 771525 h 1278"/>
              <a:gd name="T62" fmla="*/ 1298575 w 948"/>
              <a:gd name="T63" fmla="*/ 792163 h 1278"/>
              <a:gd name="T64" fmla="*/ 1247775 w 948"/>
              <a:gd name="T65" fmla="*/ 803275 h 1278"/>
              <a:gd name="T66" fmla="*/ 1195388 w 948"/>
              <a:gd name="T67" fmla="*/ 823913 h 1278"/>
              <a:gd name="T68" fmla="*/ 1154113 w 948"/>
              <a:gd name="T69" fmla="*/ 844550 h 1278"/>
              <a:gd name="T70" fmla="*/ 1103313 w 948"/>
              <a:gd name="T71" fmla="*/ 874713 h 1278"/>
              <a:gd name="T72" fmla="*/ 1062038 w 948"/>
              <a:gd name="T73" fmla="*/ 906463 h 1278"/>
              <a:gd name="T74" fmla="*/ 1020763 w 948"/>
              <a:gd name="T75" fmla="*/ 936625 h 1278"/>
              <a:gd name="T76" fmla="*/ 979488 w 948"/>
              <a:gd name="T77" fmla="*/ 968375 h 1278"/>
              <a:gd name="T78" fmla="*/ 947738 w 948"/>
              <a:gd name="T79" fmla="*/ 1009650 h 1278"/>
              <a:gd name="T80" fmla="*/ 906463 w 948"/>
              <a:gd name="T81" fmla="*/ 1049338 h 1278"/>
              <a:gd name="T82" fmla="*/ 876300 w 948"/>
              <a:gd name="T83" fmla="*/ 1090613 h 1278"/>
              <a:gd name="T84" fmla="*/ 855663 w 948"/>
              <a:gd name="T85" fmla="*/ 1131888 h 1278"/>
              <a:gd name="T86" fmla="*/ 823913 w 948"/>
              <a:gd name="T87" fmla="*/ 1184275 h 1278"/>
              <a:gd name="T88" fmla="*/ 803275 w 948"/>
              <a:gd name="T89" fmla="*/ 1225550 h 1278"/>
              <a:gd name="T90" fmla="*/ 782638 w 948"/>
              <a:gd name="T91" fmla="*/ 1276350 h 1278"/>
              <a:gd name="T92" fmla="*/ 773113 w 948"/>
              <a:gd name="T93" fmla="*/ 1328738 h 1278"/>
              <a:gd name="T94" fmla="*/ 763588 w 948"/>
              <a:gd name="T95" fmla="*/ 1379538 h 1278"/>
              <a:gd name="T96" fmla="*/ 752475 w 948"/>
              <a:gd name="T97" fmla="*/ 1431925 h 1278"/>
              <a:gd name="T98" fmla="*/ 752475 w 948"/>
              <a:gd name="T99" fmla="*/ 1482725 h 1278"/>
              <a:gd name="T100" fmla="*/ 752475 w 948"/>
              <a:gd name="T101" fmla="*/ 1533525 h 1278"/>
              <a:gd name="T102" fmla="*/ 752475 w 948"/>
              <a:gd name="T103" fmla="*/ 1585913 h 1278"/>
              <a:gd name="T104" fmla="*/ 763588 w 948"/>
              <a:gd name="T105" fmla="*/ 1636713 h 1278"/>
              <a:gd name="T106" fmla="*/ 773113 w 948"/>
              <a:gd name="T107" fmla="*/ 1689100 h 1278"/>
              <a:gd name="T108" fmla="*/ 782638 w 948"/>
              <a:gd name="T109" fmla="*/ 1739900 h 127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948" h="1278">
                <a:moveTo>
                  <a:pt x="59" y="1278"/>
                </a:moveTo>
                <a:lnTo>
                  <a:pt x="52" y="1265"/>
                </a:lnTo>
                <a:lnTo>
                  <a:pt x="46" y="1246"/>
                </a:lnTo>
                <a:lnTo>
                  <a:pt x="39" y="1233"/>
                </a:lnTo>
                <a:lnTo>
                  <a:pt x="33" y="1213"/>
                </a:lnTo>
                <a:lnTo>
                  <a:pt x="33" y="1200"/>
                </a:lnTo>
                <a:lnTo>
                  <a:pt x="26" y="1181"/>
                </a:lnTo>
                <a:lnTo>
                  <a:pt x="26" y="1168"/>
                </a:lnTo>
                <a:lnTo>
                  <a:pt x="20" y="1148"/>
                </a:lnTo>
                <a:lnTo>
                  <a:pt x="13" y="1135"/>
                </a:lnTo>
                <a:lnTo>
                  <a:pt x="13" y="1116"/>
                </a:lnTo>
                <a:lnTo>
                  <a:pt x="13" y="1103"/>
                </a:lnTo>
                <a:lnTo>
                  <a:pt x="7" y="1083"/>
                </a:lnTo>
                <a:lnTo>
                  <a:pt x="7" y="1070"/>
                </a:lnTo>
                <a:lnTo>
                  <a:pt x="7" y="1051"/>
                </a:lnTo>
                <a:lnTo>
                  <a:pt x="0" y="1038"/>
                </a:lnTo>
                <a:lnTo>
                  <a:pt x="0" y="1018"/>
                </a:lnTo>
                <a:lnTo>
                  <a:pt x="0" y="999"/>
                </a:lnTo>
                <a:lnTo>
                  <a:pt x="0" y="986"/>
                </a:lnTo>
                <a:lnTo>
                  <a:pt x="0" y="966"/>
                </a:lnTo>
                <a:lnTo>
                  <a:pt x="0" y="953"/>
                </a:lnTo>
                <a:lnTo>
                  <a:pt x="0" y="934"/>
                </a:lnTo>
                <a:lnTo>
                  <a:pt x="0" y="921"/>
                </a:lnTo>
                <a:lnTo>
                  <a:pt x="0" y="902"/>
                </a:lnTo>
                <a:lnTo>
                  <a:pt x="0" y="882"/>
                </a:lnTo>
                <a:lnTo>
                  <a:pt x="0" y="869"/>
                </a:lnTo>
                <a:lnTo>
                  <a:pt x="7" y="850"/>
                </a:lnTo>
                <a:lnTo>
                  <a:pt x="7" y="837"/>
                </a:lnTo>
                <a:lnTo>
                  <a:pt x="7" y="817"/>
                </a:lnTo>
                <a:lnTo>
                  <a:pt x="13" y="804"/>
                </a:lnTo>
                <a:lnTo>
                  <a:pt x="13" y="785"/>
                </a:lnTo>
                <a:lnTo>
                  <a:pt x="13" y="772"/>
                </a:lnTo>
                <a:lnTo>
                  <a:pt x="20" y="752"/>
                </a:lnTo>
                <a:lnTo>
                  <a:pt x="26" y="739"/>
                </a:lnTo>
                <a:lnTo>
                  <a:pt x="26" y="720"/>
                </a:lnTo>
                <a:lnTo>
                  <a:pt x="33" y="707"/>
                </a:lnTo>
                <a:lnTo>
                  <a:pt x="33" y="687"/>
                </a:lnTo>
                <a:lnTo>
                  <a:pt x="39" y="674"/>
                </a:lnTo>
                <a:lnTo>
                  <a:pt x="46" y="655"/>
                </a:lnTo>
                <a:lnTo>
                  <a:pt x="52" y="642"/>
                </a:lnTo>
                <a:lnTo>
                  <a:pt x="59" y="623"/>
                </a:lnTo>
                <a:lnTo>
                  <a:pt x="59" y="610"/>
                </a:lnTo>
                <a:lnTo>
                  <a:pt x="65" y="597"/>
                </a:lnTo>
                <a:lnTo>
                  <a:pt x="72" y="577"/>
                </a:lnTo>
                <a:lnTo>
                  <a:pt x="78" y="564"/>
                </a:lnTo>
                <a:lnTo>
                  <a:pt x="85" y="551"/>
                </a:lnTo>
                <a:lnTo>
                  <a:pt x="98" y="532"/>
                </a:lnTo>
                <a:lnTo>
                  <a:pt x="104" y="519"/>
                </a:lnTo>
                <a:lnTo>
                  <a:pt x="111" y="506"/>
                </a:lnTo>
                <a:lnTo>
                  <a:pt x="117" y="486"/>
                </a:lnTo>
                <a:lnTo>
                  <a:pt x="124" y="473"/>
                </a:lnTo>
                <a:lnTo>
                  <a:pt x="137" y="460"/>
                </a:lnTo>
                <a:lnTo>
                  <a:pt x="143" y="447"/>
                </a:lnTo>
                <a:lnTo>
                  <a:pt x="150" y="434"/>
                </a:lnTo>
                <a:lnTo>
                  <a:pt x="163" y="421"/>
                </a:lnTo>
                <a:lnTo>
                  <a:pt x="169" y="402"/>
                </a:lnTo>
                <a:lnTo>
                  <a:pt x="182" y="389"/>
                </a:lnTo>
                <a:lnTo>
                  <a:pt x="188" y="376"/>
                </a:lnTo>
                <a:lnTo>
                  <a:pt x="201" y="363"/>
                </a:lnTo>
                <a:lnTo>
                  <a:pt x="208" y="350"/>
                </a:lnTo>
                <a:lnTo>
                  <a:pt x="221" y="337"/>
                </a:lnTo>
                <a:lnTo>
                  <a:pt x="234" y="324"/>
                </a:lnTo>
                <a:lnTo>
                  <a:pt x="240" y="311"/>
                </a:lnTo>
                <a:lnTo>
                  <a:pt x="253" y="298"/>
                </a:lnTo>
                <a:lnTo>
                  <a:pt x="266" y="292"/>
                </a:lnTo>
                <a:lnTo>
                  <a:pt x="279" y="279"/>
                </a:lnTo>
                <a:lnTo>
                  <a:pt x="286" y="266"/>
                </a:lnTo>
                <a:lnTo>
                  <a:pt x="299" y="253"/>
                </a:lnTo>
                <a:lnTo>
                  <a:pt x="312" y="246"/>
                </a:lnTo>
                <a:lnTo>
                  <a:pt x="325" y="233"/>
                </a:lnTo>
                <a:lnTo>
                  <a:pt x="338" y="220"/>
                </a:lnTo>
                <a:lnTo>
                  <a:pt x="351" y="214"/>
                </a:lnTo>
                <a:lnTo>
                  <a:pt x="364" y="201"/>
                </a:lnTo>
                <a:lnTo>
                  <a:pt x="377" y="188"/>
                </a:lnTo>
                <a:lnTo>
                  <a:pt x="390" y="181"/>
                </a:lnTo>
                <a:lnTo>
                  <a:pt x="403" y="168"/>
                </a:lnTo>
                <a:lnTo>
                  <a:pt x="416" y="162"/>
                </a:lnTo>
                <a:lnTo>
                  <a:pt x="429" y="149"/>
                </a:lnTo>
                <a:lnTo>
                  <a:pt x="448" y="142"/>
                </a:lnTo>
                <a:lnTo>
                  <a:pt x="461" y="136"/>
                </a:lnTo>
                <a:lnTo>
                  <a:pt x="474" y="123"/>
                </a:lnTo>
                <a:lnTo>
                  <a:pt x="487" y="116"/>
                </a:lnTo>
                <a:lnTo>
                  <a:pt x="500" y="110"/>
                </a:lnTo>
                <a:lnTo>
                  <a:pt x="519" y="103"/>
                </a:lnTo>
                <a:lnTo>
                  <a:pt x="532" y="97"/>
                </a:lnTo>
                <a:lnTo>
                  <a:pt x="545" y="90"/>
                </a:lnTo>
                <a:lnTo>
                  <a:pt x="565" y="77"/>
                </a:lnTo>
                <a:lnTo>
                  <a:pt x="578" y="71"/>
                </a:lnTo>
                <a:lnTo>
                  <a:pt x="591" y="64"/>
                </a:lnTo>
                <a:lnTo>
                  <a:pt x="610" y="64"/>
                </a:lnTo>
                <a:lnTo>
                  <a:pt x="623" y="58"/>
                </a:lnTo>
                <a:lnTo>
                  <a:pt x="643" y="52"/>
                </a:lnTo>
                <a:lnTo>
                  <a:pt x="656" y="45"/>
                </a:lnTo>
                <a:lnTo>
                  <a:pt x="669" y="39"/>
                </a:lnTo>
                <a:lnTo>
                  <a:pt x="688" y="32"/>
                </a:lnTo>
                <a:lnTo>
                  <a:pt x="701" y="32"/>
                </a:lnTo>
                <a:lnTo>
                  <a:pt x="721" y="26"/>
                </a:lnTo>
                <a:lnTo>
                  <a:pt x="734" y="26"/>
                </a:lnTo>
                <a:lnTo>
                  <a:pt x="753" y="19"/>
                </a:lnTo>
                <a:lnTo>
                  <a:pt x="766" y="13"/>
                </a:lnTo>
                <a:lnTo>
                  <a:pt x="786" y="13"/>
                </a:lnTo>
                <a:lnTo>
                  <a:pt x="799" y="13"/>
                </a:lnTo>
                <a:lnTo>
                  <a:pt x="818" y="6"/>
                </a:lnTo>
                <a:lnTo>
                  <a:pt x="831" y="6"/>
                </a:lnTo>
                <a:lnTo>
                  <a:pt x="850" y="6"/>
                </a:lnTo>
                <a:lnTo>
                  <a:pt x="863" y="0"/>
                </a:lnTo>
                <a:lnTo>
                  <a:pt x="883" y="0"/>
                </a:lnTo>
                <a:lnTo>
                  <a:pt x="902" y="0"/>
                </a:lnTo>
                <a:lnTo>
                  <a:pt x="915" y="0"/>
                </a:lnTo>
                <a:lnTo>
                  <a:pt x="935" y="0"/>
                </a:lnTo>
                <a:lnTo>
                  <a:pt x="948" y="0"/>
                </a:lnTo>
                <a:lnTo>
                  <a:pt x="948" y="480"/>
                </a:lnTo>
                <a:lnTo>
                  <a:pt x="941" y="480"/>
                </a:lnTo>
                <a:lnTo>
                  <a:pt x="935" y="480"/>
                </a:lnTo>
                <a:lnTo>
                  <a:pt x="922" y="480"/>
                </a:lnTo>
                <a:lnTo>
                  <a:pt x="915" y="480"/>
                </a:lnTo>
                <a:lnTo>
                  <a:pt x="909" y="480"/>
                </a:lnTo>
                <a:lnTo>
                  <a:pt x="902" y="480"/>
                </a:lnTo>
                <a:lnTo>
                  <a:pt x="889" y="480"/>
                </a:lnTo>
                <a:lnTo>
                  <a:pt x="883" y="480"/>
                </a:lnTo>
                <a:lnTo>
                  <a:pt x="876" y="486"/>
                </a:lnTo>
                <a:lnTo>
                  <a:pt x="863" y="486"/>
                </a:lnTo>
                <a:lnTo>
                  <a:pt x="857" y="486"/>
                </a:lnTo>
                <a:lnTo>
                  <a:pt x="850" y="486"/>
                </a:lnTo>
                <a:lnTo>
                  <a:pt x="844" y="493"/>
                </a:lnTo>
                <a:lnTo>
                  <a:pt x="831" y="493"/>
                </a:lnTo>
                <a:lnTo>
                  <a:pt x="824" y="493"/>
                </a:lnTo>
                <a:lnTo>
                  <a:pt x="818" y="499"/>
                </a:lnTo>
                <a:lnTo>
                  <a:pt x="811" y="499"/>
                </a:lnTo>
                <a:lnTo>
                  <a:pt x="805" y="499"/>
                </a:lnTo>
                <a:lnTo>
                  <a:pt x="792" y="506"/>
                </a:lnTo>
                <a:lnTo>
                  <a:pt x="786" y="506"/>
                </a:lnTo>
                <a:lnTo>
                  <a:pt x="779" y="512"/>
                </a:lnTo>
                <a:lnTo>
                  <a:pt x="773" y="512"/>
                </a:lnTo>
                <a:lnTo>
                  <a:pt x="766" y="519"/>
                </a:lnTo>
                <a:lnTo>
                  <a:pt x="753" y="519"/>
                </a:lnTo>
                <a:lnTo>
                  <a:pt x="747" y="525"/>
                </a:lnTo>
                <a:lnTo>
                  <a:pt x="740" y="525"/>
                </a:lnTo>
                <a:lnTo>
                  <a:pt x="734" y="532"/>
                </a:lnTo>
                <a:lnTo>
                  <a:pt x="727" y="532"/>
                </a:lnTo>
                <a:lnTo>
                  <a:pt x="721" y="538"/>
                </a:lnTo>
                <a:lnTo>
                  <a:pt x="708" y="545"/>
                </a:lnTo>
                <a:lnTo>
                  <a:pt x="701" y="545"/>
                </a:lnTo>
                <a:lnTo>
                  <a:pt x="695" y="551"/>
                </a:lnTo>
                <a:lnTo>
                  <a:pt x="688" y="558"/>
                </a:lnTo>
                <a:lnTo>
                  <a:pt x="682" y="558"/>
                </a:lnTo>
                <a:lnTo>
                  <a:pt x="675" y="564"/>
                </a:lnTo>
                <a:lnTo>
                  <a:pt x="669" y="571"/>
                </a:lnTo>
                <a:lnTo>
                  <a:pt x="662" y="571"/>
                </a:lnTo>
                <a:lnTo>
                  <a:pt x="656" y="577"/>
                </a:lnTo>
                <a:lnTo>
                  <a:pt x="649" y="584"/>
                </a:lnTo>
                <a:lnTo>
                  <a:pt x="643" y="590"/>
                </a:lnTo>
                <a:lnTo>
                  <a:pt x="636" y="597"/>
                </a:lnTo>
                <a:lnTo>
                  <a:pt x="630" y="597"/>
                </a:lnTo>
                <a:lnTo>
                  <a:pt x="623" y="603"/>
                </a:lnTo>
                <a:lnTo>
                  <a:pt x="617" y="610"/>
                </a:lnTo>
                <a:lnTo>
                  <a:pt x="610" y="616"/>
                </a:lnTo>
                <a:lnTo>
                  <a:pt x="604" y="623"/>
                </a:lnTo>
                <a:lnTo>
                  <a:pt x="597" y="629"/>
                </a:lnTo>
                <a:lnTo>
                  <a:pt x="597" y="636"/>
                </a:lnTo>
                <a:lnTo>
                  <a:pt x="591" y="642"/>
                </a:lnTo>
                <a:lnTo>
                  <a:pt x="584" y="649"/>
                </a:lnTo>
                <a:lnTo>
                  <a:pt x="578" y="655"/>
                </a:lnTo>
                <a:lnTo>
                  <a:pt x="571" y="661"/>
                </a:lnTo>
                <a:lnTo>
                  <a:pt x="571" y="668"/>
                </a:lnTo>
                <a:lnTo>
                  <a:pt x="565" y="674"/>
                </a:lnTo>
                <a:lnTo>
                  <a:pt x="558" y="681"/>
                </a:lnTo>
                <a:lnTo>
                  <a:pt x="552" y="687"/>
                </a:lnTo>
                <a:lnTo>
                  <a:pt x="552" y="694"/>
                </a:lnTo>
                <a:lnTo>
                  <a:pt x="545" y="700"/>
                </a:lnTo>
                <a:lnTo>
                  <a:pt x="539" y="707"/>
                </a:lnTo>
                <a:lnTo>
                  <a:pt x="539" y="713"/>
                </a:lnTo>
                <a:lnTo>
                  <a:pt x="532" y="720"/>
                </a:lnTo>
                <a:lnTo>
                  <a:pt x="526" y="726"/>
                </a:lnTo>
                <a:lnTo>
                  <a:pt x="526" y="739"/>
                </a:lnTo>
                <a:lnTo>
                  <a:pt x="519" y="746"/>
                </a:lnTo>
                <a:lnTo>
                  <a:pt x="519" y="752"/>
                </a:lnTo>
                <a:lnTo>
                  <a:pt x="513" y="759"/>
                </a:lnTo>
                <a:lnTo>
                  <a:pt x="513" y="765"/>
                </a:lnTo>
                <a:lnTo>
                  <a:pt x="506" y="772"/>
                </a:lnTo>
                <a:lnTo>
                  <a:pt x="506" y="785"/>
                </a:lnTo>
                <a:lnTo>
                  <a:pt x="500" y="791"/>
                </a:lnTo>
                <a:lnTo>
                  <a:pt x="500" y="798"/>
                </a:lnTo>
                <a:lnTo>
                  <a:pt x="493" y="804"/>
                </a:lnTo>
                <a:lnTo>
                  <a:pt x="493" y="811"/>
                </a:lnTo>
                <a:lnTo>
                  <a:pt x="493" y="824"/>
                </a:lnTo>
                <a:lnTo>
                  <a:pt x="487" y="830"/>
                </a:lnTo>
                <a:lnTo>
                  <a:pt x="487" y="837"/>
                </a:lnTo>
                <a:lnTo>
                  <a:pt x="487" y="843"/>
                </a:lnTo>
                <a:lnTo>
                  <a:pt x="481" y="856"/>
                </a:lnTo>
                <a:lnTo>
                  <a:pt x="481" y="863"/>
                </a:lnTo>
                <a:lnTo>
                  <a:pt x="481" y="869"/>
                </a:lnTo>
                <a:lnTo>
                  <a:pt x="481" y="876"/>
                </a:lnTo>
                <a:lnTo>
                  <a:pt x="474" y="889"/>
                </a:lnTo>
                <a:lnTo>
                  <a:pt x="474" y="895"/>
                </a:lnTo>
                <a:lnTo>
                  <a:pt x="474" y="902"/>
                </a:lnTo>
                <a:lnTo>
                  <a:pt x="474" y="908"/>
                </a:lnTo>
                <a:lnTo>
                  <a:pt x="474" y="921"/>
                </a:lnTo>
                <a:lnTo>
                  <a:pt x="474" y="928"/>
                </a:lnTo>
                <a:lnTo>
                  <a:pt x="474" y="934"/>
                </a:lnTo>
                <a:lnTo>
                  <a:pt x="474" y="941"/>
                </a:lnTo>
                <a:lnTo>
                  <a:pt x="474" y="953"/>
                </a:lnTo>
                <a:lnTo>
                  <a:pt x="474" y="960"/>
                </a:lnTo>
                <a:lnTo>
                  <a:pt x="474" y="966"/>
                </a:lnTo>
                <a:lnTo>
                  <a:pt x="474" y="979"/>
                </a:lnTo>
                <a:lnTo>
                  <a:pt x="474" y="986"/>
                </a:lnTo>
                <a:lnTo>
                  <a:pt x="474" y="992"/>
                </a:lnTo>
                <a:lnTo>
                  <a:pt x="474" y="999"/>
                </a:lnTo>
                <a:lnTo>
                  <a:pt x="474" y="1012"/>
                </a:lnTo>
                <a:lnTo>
                  <a:pt x="474" y="1018"/>
                </a:lnTo>
                <a:lnTo>
                  <a:pt x="481" y="1025"/>
                </a:lnTo>
                <a:lnTo>
                  <a:pt x="481" y="1031"/>
                </a:lnTo>
                <a:lnTo>
                  <a:pt x="481" y="1044"/>
                </a:lnTo>
                <a:lnTo>
                  <a:pt x="481" y="1051"/>
                </a:lnTo>
                <a:lnTo>
                  <a:pt x="487" y="1057"/>
                </a:lnTo>
                <a:lnTo>
                  <a:pt x="487" y="1064"/>
                </a:lnTo>
                <a:lnTo>
                  <a:pt x="487" y="1077"/>
                </a:lnTo>
                <a:lnTo>
                  <a:pt x="493" y="1083"/>
                </a:lnTo>
                <a:lnTo>
                  <a:pt x="493" y="1090"/>
                </a:lnTo>
                <a:lnTo>
                  <a:pt x="493" y="1096"/>
                </a:lnTo>
                <a:lnTo>
                  <a:pt x="500" y="1109"/>
                </a:lnTo>
                <a:lnTo>
                  <a:pt x="500" y="1116"/>
                </a:lnTo>
                <a:lnTo>
                  <a:pt x="59" y="1278"/>
                </a:lnTo>
                <a:close/>
              </a:path>
            </a:pathLst>
          </a:custGeom>
          <a:solidFill>
            <a:srgbClr val="C0C0C0"/>
          </a:solidFill>
          <a:ln w="222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HK" altLang="en-US">
              <a:latin typeface="+mj-ea"/>
              <a:ea typeface="+mj-ea"/>
            </a:endParaRPr>
          </a:p>
        </p:txBody>
      </p:sp>
      <p:sp>
        <p:nvSpPr>
          <p:cNvPr id="604193" name="Rectangle 33"/>
          <p:cNvSpPr>
            <a:spLocks noChangeArrowheads="1"/>
          </p:cNvSpPr>
          <p:nvPr/>
        </p:nvSpPr>
        <p:spPr bwMode="auto">
          <a:xfrm>
            <a:off x="5883449" y="2625453"/>
            <a:ext cx="7859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kumimoji="1" lang="en-US" altLang="zh-TW" dirty="0">
                <a:latin typeface="+mj-ea"/>
                <a:ea typeface="+mj-ea"/>
              </a:rPr>
              <a:t>~30%</a:t>
            </a:r>
            <a:endParaRPr kumimoji="1" lang="zh-TW" altLang="en-US" dirty="0">
              <a:latin typeface="+mj-ea"/>
              <a:ea typeface="+mj-ea"/>
            </a:endParaRPr>
          </a:p>
        </p:txBody>
      </p:sp>
      <p:sp>
        <p:nvSpPr>
          <p:cNvPr id="604194" name="Rectangle 34"/>
          <p:cNvSpPr>
            <a:spLocks noChangeArrowheads="1"/>
          </p:cNvSpPr>
          <p:nvPr/>
        </p:nvSpPr>
        <p:spPr bwMode="auto">
          <a:xfrm>
            <a:off x="7466980" y="3946254"/>
            <a:ext cx="7859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kumimoji="1" lang="en-US" altLang="zh-TW" dirty="0">
                <a:solidFill>
                  <a:schemeClr val="bg1"/>
                </a:solidFill>
                <a:latin typeface="+mj-ea"/>
                <a:ea typeface="+mj-ea"/>
              </a:rPr>
              <a:t>~70%</a:t>
            </a:r>
            <a:endParaRPr kumimoji="1" lang="zh-TW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1738" y="3017691"/>
            <a:ext cx="2416166" cy="3216568"/>
          </a:xfrm>
          <a:prstGeom prst="rect">
            <a:avLst/>
          </a:prstGeom>
          <a:effectLst>
            <a:softEdge rad="279400"/>
          </a:effectLst>
        </p:spPr>
      </p:pic>
      <p:sp>
        <p:nvSpPr>
          <p:cNvPr id="19" name="投影片編號版面配置區 5"/>
          <p:cNvSpPr txBox="1">
            <a:spLocks noGrp="1"/>
          </p:cNvSpPr>
          <p:nvPr/>
        </p:nvSpPr>
        <p:spPr bwMode="auto">
          <a:xfrm>
            <a:off x="1415256" y="6381328"/>
            <a:ext cx="10620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fld id="{7C723235-FDB0-4F4D-9395-FB8C1778BF77}" type="slidenum">
              <a:rPr lang="fr-CA" altLang="zh-HK" sz="1000">
                <a:solidFill>
                  <a:srgbClr val="000000"/>
                </a:solidFill>
              </a:rPr>
              <a:pPr algn="ctr"/>
              <a:t>14</a:t>
            </a:fld>
            <a:endParaRPr lang="fr-CA" altLang="zh-HK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928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4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04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04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4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04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4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4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04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4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04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04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1" grpId="0" animBg="1"/>
      <p:bldP spid="604192" grpId="0" animBg="1"/>
      <p:bldP spid="604193" grpId="0"/>
      <p:bldP spid="60419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85" name="Rectangle 9"/>
          <p:cNvSpPr>
            <a:spLocks noChangeArrowheads="1"/>
          </p:cNvSpPr>
          <p:nvPr/>
        </p:nvSpPr>
        <p:spPr bwMode="auto">
          <a:xfrm>
            <a:off x="3239966" y="2815431"/>
            <a:ext cx="2806211" cy="131762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HK" altLang="en-US">
              <a:latin typeface="+mj-ea"/>
              <a:ea typeface="+mj-ea"/>
            </a:endParaRPr>
          </a:p>
        </p:txBody>
      </p:sp>
      <p:sp>
        <p:nvSpPr>
          <p:cNvPr id="203786" name="Freeform 10"/>
          <p:cNvSpPr>
            <a:spLocks/>
          </p:cNvSpPr>
          <p:nvPr/>
        </p:nvSpPr>
        <p:spPr bwMode="auto">
          <a:xfrm>
            <a:off x="716574" y="1124744"/>
            <a:ext cx="3856892" cy="2251075"/>
          </a:xfrm>
          <a:custGeom>
            <a:avLst/>
            <a:gdLst>
              <a:gd name="T0" fmla="*/ 0 w 2444"/>
              <a:gd name="T1" fmla="*/ 1014 h 1014"/>
              <a:gd name="T2" fmla="*/ 1518 w 2444"/>
              <a:gd name="T3" fmla="*/ 1014 h 1014"/>
              <a:gd name="T4" fmla="*/ 1518 w 2444"/>
              <a:gd name="T5" fmla="*/ 696 h 1014"/>
              <a:gd name="T6" fmla="*/ 2444 w 2444"/>
              <a:gd name="T7" fmla="*/ 696 h 1014"/>
              <a:gd name="T8" fmla="*/ 2444 w 2444"/>
              <a:gd name="T9" fmla="*/ 0 h 1014"/>
              <a:gd name="T10" fmla="*/ 0 w 2444"/>
              <a:gd name="T11" fmla="*/ 0 h 1014"/>
              <a:gd name="T12" fmla="*/ 0 w 2444"/>
              <a:gd name="T13" fmla="*/ 1014 h 10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44" h="1014">
                <a:moveTo>
                  <a:pt x="0" y="1014"/>
                </a:moveTo>
                <a:lnTo>
                  <a:pt x="1518" y="1014"/>
                </a:lnTo>
                <a:lnTo>
                  <a:pt x="1518" y="696"/>
                </a:lnTo>
                <a:lnTo>
                  <a:pt x="2444" y="696"/>
                </a:lnTo>
                <a:lnTo>
                  <a:pt x="2444" y="0"/>
                </a:lnTo>
                <a:lnTo>
                  <a:pt x="0" y="0"/>
                </a:lnTo>
                <a:lnTo>
                  <a:pt x="0" y="1014"/>
                </a:lnTo>
              </a:path>
            </a:pathLst>
          </a:custGeom>
          <a:noFill/>
          <a:ln w="63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endParaRPr lang="zh-HK" altLang="en-US">
              <a:latin typeface="+mj-ea"/>
              <a:ea typeface="+mj-ea"/>
            </a:endParaRPr>
          </a:p>
        </p:txBody>
      </p:sp>
      <p:sp>
        <p:nvSpPr>
          <p:cNvPr id="203787" name="Freeform 11"/>
          <p:cNvSpPr>
            <a:spLocks/>
          </p:cNvSpPr>
          <p:nvPr/>
        </p:nvSpPr>
        <p:spPr bwMode="auto">
          <a:xfrm>
            <a:off x="4700954" y="1124744"/>
            <a:ext cx="3856892" cy="2251075"/>
          </a:xfrm>
          <a:custGeom>
            <a:avLst/>
            <a:gdLst>
              <a:gd name="T0" fmla="*/ 2444 w 2444"/>
              <a:gd name="T1" fmla="*/ 1014 h 1014"/>
              <a:gd name="T2" fmla="*/ 926 w 2444"/>
              <a:gd name="T3" fmla="*/ 1014 h 1014"/>
              <a:gd name="T4" fmla="*/ 926 w 2444"/>
              <a:gd name="T5" fmla="*/ 696 h 1014"/>
              <a:gd name="T6" fmla="*/ 0 w 2444"/>
              <a:gd name="T7" fmla="*/ 696 h 1014"/>
              <a:gd name="T8" fmla="*/ 0 w 2444"/>
              <a:gd name="T9" fmla="*/ 0 h 1014"/>
              <a:gd name="T10" fmla="*/ 2444 w 2444"/>
              <a:gd name="T11" fmla="*/ 0 h 1014"/>
              <a:gd name="T12" fmla="*/ 2444 w 2444"/>
              <a:gd name="T13" fmla="*/ 1014 h 10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44" h="1014">
                <a:moveTo>
                  <a:pt x="2444" y="1014"/>
                </a:moveTo>
                <a:lnTo>
                  <a:pt x="926" y="1014"/>
                </a:lnTo>
                <a:lnTo>
                  <a:pt x="926" y="696"/>
                </a:lnTo>
                <a:lnTo>
                  <a:pt x="0" y="696"/>
                </a:lnTo>
                <a:lnTo>
                  <a:pt x="0" y="0"/>
                </a:lnTo>
                <a:lnTo>
                  <a:pt x="2444" y="0"/>
                </a:lnTo>
                <a:lnTo>
                  <a:pt x="2444" y="1014"/>
                </a:lnTo>
              </a:path>
            </a:pathLst>
          </a:custGeom>
          <a:noFill/>
          <a:ln w="63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endParaRPr lang="zh-HK" altLang="en-US">
              <a:latin typeface="+mj-ea"/>
              <a:ea typeface="+mj-ea"/>
            </a:endParaRPr>
          </a:p>
        </p:txBody>
      </p:sp>
      <p:sp>
        <p:nvSpPr>
          <p:cNvPr id="203788" name="Freeform 12"/>
          <p:cNvSpPr>
            <a:spLocks/>
          </p:cNvSpPr>
          <p:nvPr/>
        </p:nvSpPr>
        <p:spPr bwMode="auto">
          <a:xfrm>
            <a:off x="716574" y="3539330"/>
            <a:ext cx="3856892" cy="2268538"/>
          </a:xfrm>
          <a:custGeom>
            <a:avLst/>
            <a:gdLst>
              <a:gd name="T0" fmla="*/ 0 w 2444"/>
              <a:gd name="T1" fmla="*/ 0 h 1022"/>
              <a:gd name="T2" fmla="*/ 1518 w 2444"/>
              <a:gd name="T3" fmla="*/ 0 h 1022"/>
              <a:gd name="T4" fmla="*/ 1518 w 2444"/>
              <a:gd name="T5" fmla="*/ 326 h 1022"/>
              <a:gd name="T6" fmla="*/ 2444 w 2444"/>
              <a:gd name="T7" fmla="*/ 326 h 1022"/>
              <a:gd name="T8" fmla="*/ 2444 w 2444"/>
              <a:gd name="T9" fmla="*/ 1022 h 1022"/>
              <a:gd name="T10" fmla="*/ 0 w 2444"/>
              <a:gd name="T11" fmla="*/ 1022 h 1022"/>
              <a:gd name="T12" fmla="*/ 0 w 2444"/>
              <a:gd name="T13" fmla="*/ 0 h 10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44" h="1022">
                <a:moveTo>
                  <a:pt x="0" y="0"/>
                </a:moveTo>
                <a:lnTo>
                  <a:pt x="1518" y="0"/>
                </a:lnTo>
                <a:lnTo>
                  <a:pt x="1518" y="326"/>
                </a:lnTo>
                <a:lnTo>
                  <a:pt x="2444" y="326"/>
                </a:lnTo>
                <a:lnTo>
                  <a:pt x="2444" y="1022"/>
                </a:lnTo>
                <a:lnTo>
                  <a:pt x="0" y="1022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endParaRPr lang="zh-HK" altLang="en-US">
              <a:latin typeface="+mj-ea"/>
              <a:ea typeface="+mj-ea"/>
            </a:endParaRPr>
          </a:p>
        </p:txBody>
      </p:sp>
      <p:sp>
        <p:nvSpPr>
          <p:cNvPr id="203789" name="Freeform 13"/>
          <p:cNvSpPr>
            <a:spLocks/>
          </p:cNvSpPr>
          <p:nvPr/>
        </p:nvSpPr>
        <p:spPr bwMode="auto">
          <a:xfrm>
            <a:off x="4700954" y="3539330"/>
            <a:ext cx="3856892" cy="2268538"/>
          </a:xfrm>
          <a:custGeom>
            <a:avLst/>
            <a:gdLst>
              <a:gd name="T0" fmla="*/ 2444 w 2444"/>
              <a:gd name="T1" fmla="*/ 0 h 1022"/>
              <a:gd name="T2" fmla="*/ 926 w 2444"/>
              <a:gd name="T3" fmla="*/ 0 h 1022"/>
              <a:gd name="T4" fmla="*/ 926 w 2444"/>
              <a:gd name="T5" fmla="*/ 326 h 1022"/>
              <a:gd name="T6" fmla="*/ 0 w 2444"/>
              <a:gd name="T7" fmla="*/ 326 h 1022"/>
              <a:gd name="T8" fmla="*/ 0 w 2444"/>
              <a:gd name="T9" fmla="*/ 1022 h 1022"/>
              <a:gd name="T10" fmla="*/ 2444 w 2444"/>
              <a:gd name="T11" fmla="*/ 1022 h 1022"/>
              <a:gd name="T12" fmla="*/ 2444 w 2444"/>
              <a:gd name="T13" fmla="*/ 0 h 10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44" h="1022">
                <a:moveTo>
                  <a:pt x="2444" y="0"/>
                </a:moveTo>
                <a:lnTo>
                  <a:pt x="926" y="0"/>
                </a:lnTo>
                <a:lnTo>
                  <a:pt x="926" y="326"/>
                </a:lnTo>
                <a:lnTo>
                  <a:pt x="0" y="326"/>
                </a:lnTo>
                <a:lnTo>
                  <a:pt x="0" y="1022"/>
                </a:lnTo>
                <a:lnTo>
                  <a:pt x="2444" y="1022"/>
                </a:lnTo>
                <a:lnTo>
                  <a:pt x="2444" y="0"/>
                </a:lnTo>
              </a:path>
            </a:pathLst>
          </a:custGeom>
          <a:noFill/>
          <a:ln w="63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endParaRPr lang="zh-HK" altLang="en-US">
              <a:latin typeface="+mj-ea"/>
              <a:ea typeface="+mj-ea"/>
            </a:endParaRPr>
          </a:p>
        </p:txBody>
      </p:sp>
      <p:sp>
        <p:nvSpPr>
          <p:cNvPr id="203791" name="Rectangle 15"/>
          <p:cNvSpPr>
            <a:spLocks noChangeArrowheads="1"/>
          </p:cNvSpPr>
          <p:nvPr/>
        </p:nvSpPr>
        <p:spPr bwMode="auto">
          <a:xfrm>
            <a:off x="867508" y="1662906"/>
            <a:ext cx="353304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330200">
              <a:spcBef>
                <a:spcPct val="20000"/>
              </a:spcBef>
              <a:buFont typeface="Arial" charset="0"/>
              <a:buChar char="•"/>
              <a:tabLst>
                <a:tab pos="8521700" algn="r"/>
              </a:tabLst>
              <a:defRPr kumimoji="1" sz="3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190500" indent="-188913" defTabSz="330200">
              <a:spcBef>
                <a:spcPct val="20000"/>
              </a:spcBef>
              <a:buFont typeface="Arial" charset="0"/>
              <a:buChar char="–"/>
              <a:tabLst>
                <a:tab pos="8521700" algn="r"/>
              </a:tabLst>
              <a:defRPr kumimoji="1" sz="3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371475" indent="-179388" defTabSz="330200">
              <a:spcBef>
                <a:spcPct val="20000"/>
              </a:spcBef>
              <a:buFont typeface="Arial" charset="0"/>
              <a:buChar char="•"/>
              <a:tabLst>
                <a:tab pos="8521700" algn="r"/>
              </a:tabLst>
              <a:defRPr kumimoji="1" sz="2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547688" indent="-174625" defTabSz="330200">
              <a:spcBef>
                <a:spcPct val="20000"/>
              </a:spcBef>
              <a:buFont typeface="Arial" charset="0"/>
              <a:buChar char="–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1511300" indent="-328613" defTabSz="330200">
              <a:spcBef>
                <a:spcPct val="20000"/>
              </a:spcBef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19685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4257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28829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3401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lvl="1"/>
            <a:r>
              <a:rPr lang="zh-CN" altLang="de-DE" sz="1900" smtClean="0">
                <a:latin typeface="+mj-ea"/>
                <a:ea typeface="+mj-ea"/>
              </a:rPr>
              <a:t>需配合分行辦工時間</a:t>
            </a:r>
            <a:endParaRPr lang="zh-CN" altLang="en-US" sz="1900">
              <a:latin typeface="+mj-ea"/>
              <a:ea typeface="+mj-ea"/>
            </a:endParaRPr>
          </a:p>
        </p:txBody>
      </p:sp>
      <p:sp>
        <p:nvSpPr>
          <p:cNvPr id="203792" name="Rectangle 16"/>
          <p:cNvSpPr>
            <a:spLocks noChangeArrowheads="1"/>
          </p:cNvSpPr>
          <p:nvPr/>
        </p:nvSpPr>
        <p:spPr bwMode="auto">
          <a:xfrm>
            <a:off x="6299689" y="1629569"/>
            <a:ext cx="210868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330200">
              <a:spcBef>
                <a:spcPct val="20000"/>
              </a:spcBef>
              <a:buFont typeface="Arial" charset="0"/>
              <a:buChar char="•"/>
              <a:tabLst>
                <a:tab pos="8521700" algn="r"/>
              </a:tabLst>
              <a:defRPr kumimoji="1" sz="3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190500" indent="-188913" defTabSz="330200">
              <a:spcBef>
                <a:spcPct val="20000"/>
              </a:spcBef>
              <a:buFont typeface="Arial" charset="0"/>
              <a:buChar char="–"/>
              <a:tabLst>
                <a:tab pos="8521700" algn="r"/>
              </a:tabLst>
              <a:defRPr kumimoji="1" sz="3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371475" indent="-179388" defTabSz="330200">
              <a:spcBef>
                <a:spcPct val="20000"/>
              </a:spcBef>
              <a:buFont typeface="Arial" charset="0"/>
              <a:buChar char="•"/>
              <a:tabLst>
                <a:tab pos="8521700" algn="r"/>
              </a:tabLst>
              <a:defRPr kumimoji="1" sz="2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547688" indent="-174625" defTabSz="330200">
              <a:spcBef>
                <a:spcPct val="20000"/>
              </a:spcBef>
              <a:buFont typeface="Arial" charset="0"/>
              <a:buChar char="–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1511300" indent="-328613" defTabSz="330200">
              <a:spcBef>
                <a:spcPct val="20000"/>
              </a:spcBef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19685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4257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28829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3401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lvl="1"/>
            <a:r>
              <a:rPr lang="zh-TW" altLang="de-DE" sz="1900">
                <a:latin typeface="+mj-ea"/>
                <a:ea typeface="+mj-ea"/>
              </a:rPr>
              <a:t>需配合</a:t>
            </a:r>
            <a:r>
              <a:rPr lang="zh-CN" altLang="de-DE" sz="1900">
                <a:latin typeface="+mj-ea"/>
                <a:ea typeface="+mj-ea"/>
              </a:rPr>
              <a:t>分行</a:t>
            </a:r>
            <a:r>
              <a:rPr lang="zh-TW" altLang="de-DE" sz="1900">
                <a:latin typeface="+mj-ea"/>
                <a:ea typeface="+mj-ea"/>
              </a:rPr>
              <a:t>位置</a:t>
            </a:r>
            <a:endParaRPr lang="zh-CN" altLang="en-US" sz="1900">
              <a:latin typeface="+mj-ea"/>
              <a:ea typeface="+mj-ea"/>
            </a:endParaRPr>
          </a:p>
        </p:txBody>
      </p:sp>
      <p:sp>
        <p:nvSpPr>
          <p:cNvPr id="203793" name="Rectangle 17"/>
          <p:cNvSpPr>
            <a:spLocks noChangeArrowheads="1"/>
          </p:cNvSpPr>
          <p:nvPr/>
        </p:nvSpPr>
        <p:spPr bwMode="auto">
          <a:xfrm>
            <a:off x="867508" y="3766343"/>
            <a:ext cx="210722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330200">
              <a:spcBef>
                <a:spcPct val="20000"/>
              </a:spcBef>
              <a:buFont typeface="Arial" charset="0"/>
              <a:buChar char="•"/>
              <a:tabLst>
                <a:tab pos="8521700" algn="r"/>
              </a:tabLst>
              <a:defRPr kumimoji="1" sz="3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190500" indent="-188913" defTabSz="330200">
              <a:spcBef>
                <a:spcPct val="20000"/>
              </a:spcBef>
              <a:buFont typeface="Arial" charset="0"/>
              <a:buChar char="–"/>
              <a:tabLst>
                <a:tab pos="8521700" algn="r"/>
              </a:tabLst>
              <a:defRPr kumimoji="1" sz="3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371475" indent="-179388" defTabSz="330200">
              <a:spcBef>
                <a:spcPct val="20000"/>
              </a:spcBef>
              <a:buFont typeface="Arial" charset="0"/>
              <a:buChar char="•"/>
              <a:tabLst>
                <a:tab pos="8521700" algn="r"/>
              </a:tabLst>
              <a:defRPr kumimoji="1" sz="2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547688" indent="-174625" defTabSz="330200">
              <a:spcBef>
                <a:spcPct val="20000"/>
              </a:spcBef>
              <a:buFont typeface="Arial" charset="0"/>
              <a:buChar char="–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1511300" indent="-328613" defTabSz="330200">
              <a:spcBef>
                <a:spcPct val="20000"/>
              </a:spcBef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19685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4257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28829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3401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lvl="1"/>
            <a:r>
              <a:rPr lang="zh-CN" altLang="de-DE" sz="1900" dirty="0" smtClean="0">
                <a:latin typeface="+mj-ea"/>
                <a:ea typeface="+mj-ea"/>
              </a:rPr>
              <a:t>局限於親身到訪</a:t>
            </a:r>
            <a:br>
              <a:rPr lang="zh-CN" altLang="de-DE" sz="1900" dirty="0" smtClean="0">
                <a:latin typeface="+mj-ea"/>
                <a:ea typeface="+mj-ea"/>
              </a:rPr>
            </a:br>
            <a:r>
              <a:rPr lang="zh-CN" altLang="de-DE" sz="1900" dirty="0" smtClean="0">
                <a:latin typeface="+mj-ea"/>
                <a:ea typeface="+mj-ea"/>
              </a:rPr>
              <a:t>分行客戶</a:t>
            </a:r>
            <a:endParaRPr lang="zh-CN" altLang="en-US" sz="1900" dirty="0">
              <a:latin typeface="+mj-ea"/>
              <a:ea typeface="+mj-ea"/>
            </a:endParaRPr>
          </a:p>
        </p:txBody>
      </p:sp>
      <p:sp>
        <p:nvSpPr>
          <p:cNvPr id="203794" name="Rectangle 18"/>
          <p:cNvSpPr>
            <a:spLocks noChangeArrowheads="1"/>
          </p:cNvSpPr>
          <p:nvPr/>
        </p:nvSpPr>
        <p:spPr bwMode="auto">
          <a:xfrm>
            <a:off x="6433039" y="3640931"/>
            <a:ext cx="2127738" cy="93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330200">
              <a:spcBef>
                <a:spcPct val="20000"/>
              </a:spcBef>
              <a:buFont typeface="Arial" charset="0"/>
              <a:buChar char="•"/>
              <a:tabLst>
                <a:tab pos="8521700" algn="r"/>
              </a:tabLst>
              <a:defRPr kumimoji="1" sz="3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190500" indent="-188913" defTabSz="330200">
              <a:spcBef>
                <a:spcPct val="20000"/>
              </a:spcBef>
              <a:buFont typeface="Arial" charset="0"/>
              <a:buChar char="–"/>
              <a:tabLst>
                <a:tab pos="8521700" algn="r"/>
              </a:tabLst>
              <a:defRPr kumimoji="1" sz="3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371475" indent="-179388" defTabSz="330200">
              <a:spcBef>
                <a:spcPct val="20000"/>
              </a:spcBef>
              <a:buFont typeface="Arial" charset="0"/>
              <a:buChar char="•"/>
              <a:tabLst>
                <a:tab pos="8521700" algn="r"/>
              </a:tabLst>
              <a:defRPr kumimoji="1" sz="2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547688" indent="-174625" defTabSz="330200">
              <a:spcBef>
                <a:spcPct val="20000"/>
              </a:spcBef>
              <a:buFont typeface="Arial" charset="0"/>
              <a:buChar char="–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1511300" indent="-328613" defTabSz="330200">
              <a:spcBef>
                <a:spcPct val="20000"/>
              </a:spcBef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19685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4257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28829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340100" indent="-328613" defTabSz="330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8521700" algn="r"/>
              </a:tabLst>
              <a:defRPr kumimoji="1" sz="23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buFont typeface="Arial" charset="0"/>
              <a:buChar char="–"/>
            </a:pPr>
            <a:r>
              <a:rPr lang="zh-CN" altLang="de-DE" sz="1900" dirty="0" smtClean="0">
                <a:latin typeface="+mj-ea"/>
                <a:ea typeface="+mj-ea"/>
              </a:rPr>
              <a:t>適合銷售客戶較易明瞭的產品；</a:t>
            </a:r>
          </a:p>
          <a:p>
            <a:pPr>
              <a:buFont typeface="Arial" charset="0"/>
              <a:buChar char="–"/>
            </a:pPr>
            <a:endParaRPr lang="zh-CN" altLang="en-US" sz="1900" dirty="0">
              <a:latin typeface="+mj-ea"/>
              <a:ea typeface="+mj-ea"/>
            </a:endParaRPr>
          </a:p>
        </p:txBody>
      </p:sp>
      <p:sp>
        <p:nvSpPr>
          <p:cNvPr id="203795" name="Rectangle 19"/>
          <p:cNvSpPr>
            <a:spLocks noChangeArrowheads="1"/>
          </p:cNvSpPr>
          <p:nvPr/>
        </p:nvSpPr>
        <p:spPr bwMode="auto">
          <a:xfrm>
            <a:off x="716574" y="1203731"/>
            <a:ext cx="3855426" cy="276999"/>
          </a:xfrm>
          <a:prstGeom prst="rect">
            <a:avLst/>
          </a:prstGeom>
          <a:solidFill>
            <a:srgbClr val="99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zh-HK" altLang="en-US">
              <a:latin typeface="+mj-ea"/>
              <a:ea typeface="+mj-ea"/>
            </a:endParaRPr>
          </a:p>
        </p:txBody>
      </p:sp>
      <p:sp>
        <p:nvSpPr>
          <p:cNvPr id="203796" name="Text Box 20"/>
          <p:cNvSpPr txBox="1">
            <a:spLocks noChangeArrowheads="1"/>
          </p:cNvSpPr>
          <p:nvPr/>
        </p:nvSpPr>
        <p:spPr bwMode="auto">
          <a:xfrm>
            <a:off x="841131" y="1223574"/>
            <a:ext cx="36048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kumimoji="1" lang="zh-CN" altLang="en-AU" b="1" smtClean="0">
                <a:solidFill>
                  <a:schemeClr val="bg1"/>
                </a:solidFill>
                <a:latin typeface="+mj-ea"/>
                <a:ea typeface="+mj-ea"/>
              </a:rPr>
              <a:t>銷售時間的限制</a:t>
            </a:r>
            <a:endParaRPr kumimoji="1" lang="zh-CN" altLang="en-US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3797" name="Rectangle 21"/>
          <p:cNvSpPr>
            <a:spLocks noChangeArrowheads="1"/>
          </p:cNvSpPr>
          <p:nvPr/>
        </p:nvSpPr>
        <p:spPr bwMode="auto">
          <a:xfrm>
            <a:off x="4702420" y="1203731"/>
            <a:ext cx="3855426" cy="276999"/>
          </a:xfrm>
          <a:prstGeom prst="rect">
            <a:avLst/>
          </a:prstGeom>
          <a:solidFill>
            <a:srgbClr val="99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zh-HK" altLang="en-US">
              <a:latin typeface="+mj-ea"/>
              <a:ea typeface="+mj-ea"/>
            </a:endParaRPr>
          </a:p>
        </p:txBody>
      </p:sp>
      <p:sp>
        <p:nvSpPr>
          <p:cNvPr id="203798" name="Text Box 22"/>
          <p:cNvSpPr txBox="1">
            <a:spLocks noChangeArrowheads="1"/>
          </p:cNvSpPr>
          <p:nvPr/>
        </p:nvSpPr>
        <p:spPr bwMode="auto">
          <a:xfrm>
            <a:off x="4828443" y="1223574"/>
            <a:ext cx="36048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kumimoji="1" lang="zh-CN" altLang="en-AU" b="1" smtClean="0">
                <a:solidFill>
                  <a:schemeClr val="bg1"/>
                </a:solidFill>
                <a:latin typeface="+mj-ea"/>
                <a:ea typeface="+mj-ea"/>
              </a:rPr>
              <a:t>銷售地點的限制</a:t>
            </a:r>
            <a:endParaRPr kumimoji="1" lang="zh-CN" altLang="en-US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3799" name="Rectangle 23"/>
          <p:cNvSpPr>
            <a:spLocks noChangeArrowheads="1"/>
          </p:cNvSpPr>
          <p:nvPr/>
        </p:nvSpPr>
        <p:spPr bwMode="auto">
          <a:xfrm>
            <a:off x="716574" y="5451088"/>
            <a:ext cx="3856892" cy="276999"/>
          </a:xfrm>
          <a:prstGeom prst="rect">
            <a:avLst/>
          </a:prstGeom>
          <a:solidFill>
            <a:srgbClr val="99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zh-HK" altLang="en-US">
              <a:latin typeface="+mj-ea"/>
              <a:ea typeface="+mj-ea"/>
            </a:endParaRPr>
          </a:p>
        </p:txBody>
      </p:sp>
      <p:sp>
        <p:nvSpPr>
          <p:cNvPr id="203800" name="Text Box 24"/>
          <p:cNvSpPr txBox="1">
            <a:spLocks noChangeArrowheads="1"/>
          </p:cNvSpPr>
          <p:nvPr/>
        </p:nvSpPr>
        <p:spPr bwMode="auto">
          <a:xfrm>
            <a:off x="842597" y="5455849"/>
            <a:ext cx="36048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kumimoji="1" lang="zh-CN" altLang="en-AU" b="1" smtClean="0">
                <a:solidFill>
                  <a:schemeClr val="bg1"/>
                </a:solidFill>
                <a:latin typeface="+mj-ea"/>
                <a:ea typeface="+mj-ea"/>
              </a:rPr>
              <a:t>客戶資源的限制</a:t>
            </a:r>
            <a:endParaRPr kumimoji="1" lang="zh-CN" altLang="en-US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3801" name="Rectangle 25"/>
          <p:cNvSpPr>
            <a:spLocks noChangeArrowheads="1"/>
          </p:cNvSpPr>
          <p:nvPr/>
        </p:nvSpPr>
        <p:spPr bwMode="auto">
          <a:xfrm>
            <a:off x="4700954" y="5451088"/>
            <a:ext cx="3856892" cy="276999"/>
          </a:xfrm>
          <a:prstGeom prst="rect">
            <a:avLst/>
          </a:prstGeom>
          <a:solidFill>
            <a:srgbClr val="99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zh-HK" altLang="en-US">
              <a:latin typeface="+mj-ea"/>
              <a:ea typeface="+mj-ea"/>
            </a:endParaRPr>
          </a:p>
        </p:txBody>
      </p:sp>
      <p:sp>
        <p:nvSpPr>
          <p:cNvPr id="203802" name="Text Box 26"/>
          <p:cNvSpPr txBox="1">
            <a:spLocks noChangeArrowheads="1"/>
          </p:cNvSpPr>
          <p:nvPr/>
        </p:nvSpPr>
        <p:spPr bwMode="auto">
          <a:xfrm>
            <a:off x="4826977" y="5455849"/>
            <a:ext cx="36048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kumimoji="1" lang="zh-CN" altLang="en-AU" b="1" smtClean="0">
                <a:solidFill>
                  <a:schemeClr val="bg1"/>
                </a:solidFill>
                <a:latin typeface="+mj-ea"/>
                <a:ea typeface="+mj-ea"/>
              </a:rPr>
              <a:t>產品發展的限制</a:t>
            </a:r>
            <a:endParaRPr kumimoji="1" lang="zh-CN" altLang="en-US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3804" name="Rectangle 28"/>
          <p:cNvSpPr>
            <a:spLocks noChangeArrowheads="1"/>
          </p:cNvSpPr>
          <p:nvPr/>
        </p:nvSpPr>
        <p:spPr bwMode="auto">
          <a:xfrm>
            <a:off x="5037993" y="4366418"/>
            <a:ext cx="3456843" cy="96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10731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defTabSz="10731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defTabSz="107315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defTabSz="107315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07315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–"/>
            </a:pPr>
            <a:r>
              <a:rPr kumimoji="1" lang="zh-CN" altLang="de-DE" sz="1900" dirty="0" smtClean="0">
                <a:latin typeface="+mj-ea"/>
                <a:ea typeface="+mj-ea"/>
              </a:rPr>
              <a:t>不適合銷售較複雜、需要極充裕銷售時間的產品，例如</a:t>
            </a:r>
            <a:r>
              <a:rPr kumimoji="1" lang="de-DE" altLang="zh-CN" sz="1900" dirty="0" smtClean="0">
                <a:latin typeface="+mj-ea"/>
                <a:ea typeface="+mj-ea"/>
              </a:rPr>
              <a:t>: </a:t>
            </a:r>
            <a:r>
              <a:rPr kumimoji="1" lang="zh-CN" altLang="de-DE" sz="1900" dirty="0" smtClean="0">
                <a:latin typeface="+mj-ea"/>
                <a:ea typeface="+mj-ea"/>
              </a:rPr>
              <a:t>長期、 保障型及投資相連產品</a:t>
            </a:r>
            <a:endParaRPr kumimoji="1" lang="de-DE" altLang="zh-TW" sz="1900" dirty="0">
              <a:latin typeface="+mj-ea"/>
              <a:ea typeface="+mj-ea"/>
            </a:endParaRPr>
          </a:p>
        </p:txBody>
      </p:sp>
      <p:sp>
        <p:nvSpPr>
          <p:cNvPr id="203805" name="Text Box 29"/>
          <p:cNvSpPr txBox="1">
            <a:spLocks noChangeArrowheads="1"/>
          </p:cNvSpPr>
          <p:nvPr/>
        </p:nvSpPr>
        <p:spPr bwMode="auto">
          <a:xfrm>
            <a:off x="3376246" y="3218655"/>
            <a:ext cx="2586404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ctr" eaLnBrk="0" hangingPunct="0"/>
            <a:r>
              <a:rPr kumimoji="1" lang="zh-TW" altLang="en-AU" sz="2800" b="1">
                <a:solidFill>
                  <a:schemeClr val="bg1"/>
                </a:solidFill>
                <a:latin typeface="+mj-ea"/>
                <a:ea typeface="+mj-ea"/>
              </a:rPr>
              <a:t>不同限制</a:t>
            </a:r>
            <a:endParaRPr kumimoji="1" lang="zh-CN" altLang="en-US" sz="2800">
              <a:latin typeface="+mj-ea"/>
              <a:ea typeface="+mj-ea"/>
            </a:endParaRPr>
          </a:p>
        </p:txBody>
      </p:sp>
      <p:pic>
        <p:nvPicPr>
          <p:cNvPr id="203807" name="Picture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235" y="1701005"/>
            <a:ext cx="1129811" cy="83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3808" name="Picture 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831" y="1629569"/>
            <a:ext cx="597877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3809" name="Picture 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662" y="4390231"/>
            <a:ext cx="1528397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3811" name="Titre 1"/>
          <p:cNvSpPr>
            <a:spLocks/>
          </p:cNvSpPr>
          <p:nvPr/>
        </p:nvSpPr>
        <p:spPr bwMode="auto">
          <a:xfrm>
            <a:off x="827584" y="241484"/>
            <a:ext cx="796143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AU" sz="2800" b="1" dirty="0" smtClean="0">
                <a:solidFill>
                  <a:srgbClr val="A50021"/>
                </a:solidFill>
                <a:latin typeface="+mj-ea"/>
                <a:ea typeface="+mj-ea"/>
              </a:rPr>
              <a:t>銀</a:t>
            </a:r>
            <a:r>
              <a:rPr lang="zh-CN" altLang="en-AU" sz="2800" b="1" dirty="0">
                <a:solidFill>
                  <a:srgbClr val="A50021"/>
                </a:solidFill>
                <a:latin typeface="+mj-ea"/>
                <a:ea typeface="+mj-ea"/>
              </a:rPr>
              <a:t>保模式的限制</a:t>
            </a:r>
            <a:endParaRPr lang="zh-TW" altLang="en-US" sz="2800" b="1" dirty="0">
              <a:solidFill>
                <a:srgbClr val="A50021"/>
              </a:solidFill>
              <a:latin typeface="+mj-ea"/>
              <a:ea typeface="+mj-ea"/>
            </a:endParaRPr>
          </a:p>
        </p:txBody>
      </p:sp>
      <p:sp>
        <p:nvSpPr>
          <p:cNvPr id="25" name="投影片編號版面配置區 5"/>
          <p:cNvSpPr txBox="1">
            <a:spLocks noGrp="1"/>
          </p:cNvSpPr>
          <p:nvPr/>
        </p:nvSpPr>
        <p:spPr bwMode="auto">
          <a:xfrm>
            <a:off x="1415256" y="6381328"/>
            <a:ext cx="10620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fld id="{7C723235-FDB0-4F4D-9395-FB8C1778BF77}" type="slidenum">
              <a:rPr lang="fr-CA" altLang="zh-HK" sz="1000">
                <a:solidFill>
                  <a:srgbClr val="000000"/>
                </a:solidFill>
              </a:rPr>
              <a:pPr algn="ctr"/>
              <a:t>15</a:t>
            </a:fld>
            <a:endParaRPr lang="fr-CA" altLang="zh-HK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7111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755576" y="434752"/>
            <a:ext cx="7772400" cy="762000"/>
          </a:xfrm>
        </p:spPr>
        <p:txBody>
          <a:bodyPr>
            <a:normAutofit/>
          </a:bodyPr>
          <a:lstStyle/>
          <a:p>
            <a:pPr algn="ctr"/>
            <a:r>
              <a:rPr lang="zh-TW" altLang="fr-CA" sz="3200" dirty="0">
                <a:solidFill>
                  <a:srgbClr val="262626"/>
                </a:solidFill>
              </a:rPr>
              <a:t>目錄</a:t>
            </a:r>
            <a:endParaRPr lang="zh-TW" altLang="en-US" sz="3200" dirty="0">
              <a:solidFill>
                <a:srgbClr val="262626"/>
              </a:solidFill>
            </a:endParaRPr>
          </a:p>
        </p:txBody>
      </p:sp>
      <p:graphicFrame>
        <p:nvGraphicFramePr>
          <p:cNvPr id="706796" name="Group 2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539172"/>
              </p:ext>
            </p:extLst>
          </p:nvPr>
        </p:nvGraphicFramePr>
        <p:xfrm>
          <a:off x="1475656" y="2354558"/>
          <a:ext cx="6696794" cy="1485901"/>
        </p:xfrm>
        <a:graphic>
          <a:graphicData uri="http://schemas.openxmlformats.org/drawingml/2006/table">
            <a:tbl>
              <a:tblPr/>
              <a:tblGrid>
                <a:gridCol w="1151175"/>
                <a:gridCol w="5545619"/>
              </a:tblGrid>
              <a:tr h="492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一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亞洲銀保市場的發展潛力</a:t>
                      </a:r>
                      <a:endParaRPr kumimoji="1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新細明體" pitchFamily="18" charset="-120"/>
                        <a:ea typeface="新細明體" pitchFamily="18" charset="-120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二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zh-TW" alt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+mn-cs"/>
                        </a:rPr>
                        <a:t>香港發展銀保業務的經驗分享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三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>
                        <a:alpha val="39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zh-TW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與監管機構的溝通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>
                        <a:alpha val="39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56827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47" name="Rectangle 35"/>
          <p:cNvSpPr>
            <a:spLocks noChangeArrowheads="1"/>
          </p:cNvSpPr>
          <p:nvPr/>
        </p:nvSpPr>
        <p:spPr bwMode="auto">
          <a:xfrm>
            <a:off x="2045677" y="1649438"/>
            <a:ext cx="2924908" cy="360363"/>
          </a:xfrm>
          <a:prstGeom prst="rect">
            <a:avLst/>
          </a:prstGeom>
          <a:solidFill>
            <a:srgbClr val="C0C0C0">
              <a:alpha val="39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218139" name="Rectangle 27"/>
          <p:cNvSpPr>
            <a:spLocks noChangeArrowheads="1"/>
          </p:cNvSpPr>
          <p:nvPr/>
        </p:nvSpPr>
        <p:spPr bwMode="auto">
          <a:xfrm>
            <a:off x="2045677" y="2081238"/>
            <a:ext cx="6581043" cy="1439863"/>
          </a:xfrm>
          <a:prstGeom prst="rect">
            <a:avLst/>
          </a:prstGeom>
          <a:solidFill>
            <a:srgbClr val="FF0000">
              <a:alpha val="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218138" name="Rectangle 26"/>
          <p:cNvSpPr>
            <a:spLocks noChangeArrowheads="1"/>
          </p:cNvSpPr>
          <p:nvPr/>
        </p:nvSpPr>
        <p:spPr bwMode="auto">
          <a:xfrm>
            <a:off x="783981" y="3592537"/>
            <a:ext cx="1195754" cy="2592388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anchor="ctr"/>
          <a:lstStyle/>
          <a:p>
            <a:pPr algn="ctr"/>
            <a:endParaRPr kumimoji="1" lang="zh-HK" altLang="en-US" sz="1400" b="1">
              <a:solidFill>
                <a:schemeClr val="bg1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218123" name="AutoShape 11"/>
          <p:cNvSpPr>
            <a:spLocks noChangeArrowheads="1"/>
          </p:cNvSpPr>
          <p:nvPr/>
        </p:nvSpPr>
        <p:spPr bwMode="auto">
          <a:xfrm>
            <a:off x="709338" y="908720"/>
            <a:ext cx="7895110" cy="783193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69875" indent="-269875" defTabSz="10731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defTabSz="10731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defTabSz="107315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defTabSz="107315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07315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>
              <a:buClr>
                <a:srgbClr val="00CC66"/>
              </a:buClr>
            </a:pPr>
            <a:r>
              <a:rPr lang="zh-CN" altLang="en-US" sz="2000" b="1" dirty="0" smtClean="0">
                <a:solidFill>
                  <a:srgbClr val="4D4D4D"/>
                </a:solidFill>
                <a:latin typeface="新細明體" charset="-120"/>
                <a:ea typeface="新細明體" charset="-120"/>
              </a:rPr>
              <a:t>銀行保險需配合多層面、完善的金融監管制度，令</a:t>
            </a:r>
            <a:r>
              <a:rPr lang="zh-CN" altLang="fr-FR" sz="2000" b="1" dirty="0" smtClean="0">
                <a:solidFill>
                  <a:srgbClr val="FF0000"/>
                </a:solidFill>
                <a:latin typeface="新細明體" charset="-120"/>
                <a:ea typeface="新細明體" charset="-120"/>
              </a:rPr>
              <a:t>客戶對銀保服務</a:t>
            </a:r>
            <a:br>
              <a:rPr lang="zh-CN" altLang="fr-FR" sz="2000" b="1" dirty="0" smtClean="0">
                <a:solidFill>
                  <a:srgbClr val="FF0000"/>
                </a:solidFill>
                <a:latin typeface="新細明體" charset="-120"/>
                <a:ea typeface="新細明體" charset="-120"/>
              </a:rPr>
            </a:br>
            <a:r>
              <a:rPr lang="zh-CN" altLang="fr-FR" sz="2000" b="1" dirty="0" smtClean="0">
                <a:solidFill>
                  <a:srgbClr val="FF0000"/>
                </a:solidFill>
                <a:latin typeface="新細明體" charset="-120"/>
                <a:ea typeface="新細明體" charset="-120"/>
              </a:rPr>
              <a:t>倍</a:t>
            </a:r>
            <a:r>
              <a:rPr lang="zh-TW" altLang="en-US" sz="2000" b="1" dirty="0" smtClean="0">
                <a:solidFill>
                  <a:srgbClr val="FF0000"/>
                </a:solidFill>
                <a:latin typeface="新細明體" charset="-120"/>
                <a:ea typeface="新細明體" charset="-120"/>
              </a:rPr>
              <a:t>增加</a:t>
            </a:r>
            <a:r>
              <a:rPr lang="zh-CN" altLang="fr-FR" sz="2000" b="1" dirty="0" smtClean="0">
                <a:solidFill>
                  <a:srgbClr val="FF0000"/>
                </a:solidFill>
                <a:latin typeface="新細明體" charset="-120"/>
                <a:ea typeface="新細明體" charset="-120"/>
              </a:rPr>
              <a:t>信心</a:t>
            </a:r>
            <a:endParaRPr lang="zh-TW" altLang="en-US" sz="2000" b="1" dirty="0">
              <a:solidFill>
                <a:srgbClr val="FF0000"/>
              </a:solidFill>
              <a:latin typeface="新細明體" charset="-120"/>
              <a:ea typeface="新細明體" charset="-120"/>
            </a:endParaRPr>
          </a:p>
        </p:txBody>
      </p:sp>
      <p:pic>
        <p:nvPicPr>
          <p:cNvPr id="21812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747" y="2297138"/>
            <a:ext cx="1861038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12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969" y="2340159"/>
            <a:ext cx="2592266" cy="44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8131" name="Rectangle 19"/>
          <p:cNvSpPr>
            <a:spLocks noChangeArrowheads="1"/>
          </p:cNvSpPr>
          <p:nvPr/>
        </p:nvSpPr>
        <p:spPr bwMode="auto">
          <a:xfrm>
            <a:off x="2180493" y="2924944"/>
            <a:ext cx="2857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fr-FR" sz="1200" dirty="0" smtClean="0">
                <a:ea typeface="新細明體" charset="-120"/>
              </a:rPr>
              <a:t>監管香港的銀行牌照，穩定銀行體系</a:t>
            </a:r>
            <a:endParaRPr lang="zh-TW" altLang="fr-FR" sz="1200" dirty="0">
              <a:ea typeface="新細明體" charset="-120"/>
            </a:endParaRPr>
          </a:p>
        </p:txBody>
      </p:sp>
      <p:sp>
        <p:nvSpPr>
          <p:cNvPr id="218132" name="Rectangle 20"/>
          <p:cNvSpPr>
            <a:spLocks noChangeArrowheads="1"/>
          </p:cNvSpPr>
          <p:nvPr/>
        </p:nvSpPr>
        <p:spPr bwMode="auto">
          <a:xfrm>
            <a:off x="3245827" y="1597050"/>
            <a:ext cx="6463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10731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defTabSz="10731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defTabSz="107315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defTabSz="107315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07315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TW" altLang="fr-FR" b="1" smtClean="0">
                <a:solidFill>
                  <a:srgbClr val="CC0000"/>
                </a:solidFill>
                <a:ea typeface="新細明體" charset="-120"/>
              </a:rPr>
              <a:t>銀行</a:t>
            </a:r>
            <a:endParaRPr lang="zh-TW" altLang="en-US" b="1">
              <a:solidFill>
                <a:srgbClr val="CC0000"/>
              </a:solidFill>
              <a:ea typeface="新細明體" charset="-120"/>
            </a:endParaRPr>
          </a:p>
        </p:txBody>
      </p:sp>
      <p:sp>
        <p:nvSpPr>
          <p:cNvPr id="218133" name="Rectangle 21"/>
          <p:cNvSpPr>
            <a:spLocks noChangeArrowheads="1"/>
          </p:cNvSpPr>
          <p:nvPr/>
        </p:nvSpPr>
        <p:spPr bwMode="auto">
          <a:xfrm>
            <a:off x="6768612" y="1597050"/>
            <a:ext cx="6463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10731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defTabSz="10731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defTabSz="107315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defTabSz="107315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07315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TW" altLang="fr-FR" b="1" smtClean="0">
                <a:solidFill>
                  <a:srgbClr val="CC0000"/>
                </a:solidFill>
                <a:ea typeface="新細明體" charset="-120"/>
              </a:rPr>
              <a:t>保險</a:t>
            </a:r>
            <a:endParaRPr lang="zh-TW" altLang="en-US" b="1">
              <a:solidFill>
                <a:srgbClr val="CC0000"/>
              </a:solidFill>
              <a:ea typeface="新細明體" charset="-120"/>
            </a:endParaRPr>
          </a:p>
        </p:txBody>
      </p:sp>
      <p:sp>
        <p:nvSpPr>
          <p:cNvPr id="218135" name="Rectangle 23"/>
          <p:cNvSpPr>
            <a:spLocks noChangeArrowheads="1"/>
          </p:cNvSpPr>
          <p:nvPr/>
        </p:nvSpPr>
        <p:spPr bwMode="auto">
          <a:xfrm>
            <a:off x="783981" y="2081238"/>
            <a:ext cx="1195754" cy="1439863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anchor="ctr"/>
          <a:lstStyle/>
          <a:p>
            <a:pPr algn="ctr"/>
            <a:endParaRPr kumimoji="1" lang="zh-HK" altLang="en-US" sz="1400" b="1">
              <a:solidFill>
                <a:schemeClr val="bg1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218136" name="Rectangle 24"/>
          <p:cNvSpPr>
            <a:spLocks noChangeArrowheads="1"/>
          </p:cNvSpPr>
          <p:nvPr/>
        </p:nvSpPr>
        <p:spPr bwMode="auto">
          <a:xfrm>
            <a:off x="759069" y="2513037"/>
            <a:ext cx="11079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10731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defTabSz="10731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defTabSz="107315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defTabSz="107315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07315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TW" altLang="fr-FR" b="1" smtClean="0">
                <a:solidFill>
                  <a:schemeClr val="bg1"/>
                </a:solidFill>
                <a:ea typeface="新細明體" charset="-120"/>
              </a:rPr>
              <a:t>政府監管</a:t>
            </a:r>
            <a:endParaRPr lang="zh-TW" altLang="en-US" b="1">
              <a:solidFill>
                <a:schemeClr val="bg1"/>
              </a:solidFill>
              <a:ea typeface="新細明體" charset="-120"/>
            </a:endParaRPr>
          </a:p>
        </p:txBody>
      </p:sp>
      <p:sp>
        <p:nvSpPr>
          <p:cNvPr id="218137" name="Rectangle 25"/>
          <p:cNvSpPr>
            <a:spLocks noChangeArrowheads="1"/>
          </p:cNvSpPr>
          <p:nvPr/>
        </p:nvSpPr>
        <p:spPr bwMode="auto">
          <a:xfrm>
            <a:off x="783981" y="4457725"/>
            <a:ext cx="11957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10731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defTabSz="10731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defTabSz="107315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defTabSz="107315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07315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073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TW" altLang="fr-FR" b="1" smtClean="0">
                <a:solidFill>
                  <a:schemeClr val="bg1"/>
                </a:solidFill>
                <a:ea typeface="新細明體" charset="-120"/>
              </a:rPr>
              <a:t>行業規管</a:t>
            </a:r>
            <a:endParaRPr lang="zh-TW" altLang="en-US" b="1">
              <a:solidFill>
                <a:schemeClr val="bg1"/>
              </a:solidFill>
              <a:ea typeface="新細明體" charset="-120"/>
            </a:endParaRPr>
          </a:p>
        </p:txBody>
      </p:sp>
      <p:sp>
        <p:nvSpPr>
          <p:cNvPr id="218140" name="Rectangle 28"/>
          <p:cNvSpPr>
            <a:spLocks noChangeArrowheads="1"/>
          </p:cNvSpPr>
          <p:nvPr/>
        </p:nvSpPr>
        <p:spPr bwMode="auto">
          <a:xfrm>
            <a:off x="2045677" y="3592537"/>
            <a:ext cx="6581043" cy="2592388"/>
          </a:xfrm>
          <a:prstGeom prst="rect">
            <a:avLst/>
          </a:prstGeom>
          <a:solidFill>
            <a:srgbClr val="FF0000">
              <a:alpha val="1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pic>
        <p:nvPicPr>
          <p:cNvPr id="218127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37001"/>
            <a:ext cx="1307123" cy="96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129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970" y="4765700"/>
            <a:ext cx="2992315" cy="79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8130" name="Rectangle 18"/>
          <p:cNvSpPr>
            <a:spLocks noChangeArrowheads="1"/>
          </p:cNvSpPr>
          <p:nvPr/>
        </p:nvSpPr>
        <p:spPr bwMode="auto">
          <a:xfrm>
            <a:off x="2180493" y="5568072"/>
            <a:ext cx="319160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fr-FR" sz="1200" dirty="0" smtClean="0">
                <a:ea typeface="新細明體" charset="-120"/>
              </a:rPr>
              <a:t>持牌銀行必須為公會會員，才能在香港特別行政區經營業務，因而同時受公會的規則所約束</a:t>
            </a:r>
            <a:endParaRPr lang="zh-TW" altLang="fr-FR" sz="1200" dirty="0">
              <a:ea typeface="新細明體" charset="-120"/>
            </a:endParaRPr>
          </a:p>
        </p:txBody>
      </p:sp>
      <p:sp>
        <p:nvSpPr>
          <p:cNvPr id="218141" name="Rectangle 29"/>
          <p:cNvSpPr>
            <a:spLocks noChangeArrowheads="1"/>
          </p:cNvSpPr>
          <p:nvPr/>
        </p:nvSpPr>
        <p:spPr bwMode="auto">
          <a:xfrm>
            <a:off x="5701812" y="5541879"/>
            <a:ext cx="292490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1200" dirty="0" smtClean="0">
                <a:ea typeface="新細明體" charset="-120"/>
              </a:rPr>
              <a:t>自律規管機構</a:t>
            </a:r>
            <a:r>
              <a:rPr lang="en-US" altLang="zh-CN" sz="1200" dirty="0" smtClean="0">
                <a:ea typeface="新細明體" charset="-120"/>
              </a:rPr>
              <a:t>(</a:t>
            </a:r>
            <a:r>
              <a:rPr lang="zh-CN" altLang="en-US" sz="1200" dirty="0" smtClean="0">
                <a:ea typeface="新細明體" charset="-120"/>
              </a:rPr>
              <a:t>保險代理登記委員會、香港保險顧問聯會及香港專業保險經紀協會</a:t>
            </a:r>
            <a:r>
              <a:rPr lang="en-US" altLang="zh-CN" sz="1200" dirty="0" smtClean="0">
                <a:ea typeface="新細明體" charset="-120"/>
              </a:rPr>
              <a:t>)</a:t>
            </a:r>
            <a:r>
              <a:rPr lang="zh-CN" altLang="en-US" sz="1200" dirty="0" smtClean="0">
                <a:ea typeface="新細明體" charset="-120"/>
              </a:rPr>
              <a:t>處理投訴機制、調查程式及紀律處分</a:t>
            </a:r>
            <a:endParaRPr lang="zh-TW" altLang="fr-FR" sz="1200" dirty="0">
              <a:ea typeface="新細明體" charset="-120"/>
            </a:endParaRPr>
          </a:p>
        </p:txBody>
      </p:sp>
      <p:sp>
        <p:nvSpPr>
          <p:cNvPr id="218142" name="Rectangle 30"/>
          <p:cNvSpPr>
            <a:spLocks noChangeArrowheads="1"/>
          </p:cNvSpPr>
          <p:nvPr/>
        </p:nvSpPr>
        <p:spPr bwMode="auto">
          <a:xfrm>
            <a:off x="6040316" y="2944837"/>
            <a:ext cx="258640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fr-FR" sz="1200" dirty="0" smtClean="0">
                <a:ea typeface="新細明體" charset="-120"/>
              </a:rPr>
              <a:t>監管保險公司發牌、日常</a:t>
            </a:r>
            <a:r>
              <a:rPr lang="zh-TW" altLang="en-US" sz="1200" dirty="0" smtClean="0">
                <a:ea typeface="新細明體" charset="-120"/>
              </a:rPr>
              <a:t>運作</a:t>
            </a:r>
            <a:r>
              <a:rPr lang="zh-CN" altLang="fr-FR" sz="1200" dirty="0" smtClean="0">
                <a:ea typeface="新細明體" charset="-120"/>
              </a:rPr>
              <a:t>和調查，以及懲處違規行為</a:t>
            </a:r>
            <a:endParaRPr lang="zh-TW" altLang="fr-FR" sz="1200" dirty="0">
              <a:ea typeface="新細明體" charset="-120"/>
            </a:endParaRPr>
          </a:p>
        </p:txBody>
      </p:sp>
      <p:pic>
        <p:nvPicPr>
          <p:cNvPr id="218143" name="Picture 3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908" y="3693997"/>
            <a:ext cx="863844" cy="72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144" name="Picture 3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895" y="4530005"/>
            <a:ext cx="1727688" cy="41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146" name="Picture 3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783" y="4313263"/>
            <a:ext cx="800004" cy="70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8148" name="Rectangle 36"/>
          <p:cNvSpPr>
            <a:spLocks noChangeArrowheads="1"/>
          </p:cNvSpPr>
          <p:nvPr/>
        </p:nvSpPr>
        <p:spPr bwMode="auto">
          <a:xfrm>
            <a:off x="5701812" y="1649438"/>
            <a:ext cx="2924908" cy="360363"/>
          </a:xfrm>
          <a:prstGeom prst="rect">
            <a:avLst/>
          </a:prstGeom>
          <a:solidFill>
            <a:srgbClr val="C0C0C0">
              <a:alpha val="39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218149" name="AutoShape 37"/>
          <p:cNvSpPr>
            <a:spLocks noChangeArrowheads="1"/>
          </p:cNvSpPr>
          <p:nvPr/>
        </p:nvSpPr>
        <p:spPr bwMode="auto">
          <a:xfrm>
            <a:off x="5237285" y="1720875"/>
            <a:ext cx="199292" cy="215900"/>
          </a:xfrm>
          <a:prstGeom prst="plus">
            <a:avLst>
              <a:gd name="adj" fmla="val 25000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218150" name="Titre 1"/>
          <p:cNvSpPr>
            <a:spLocks/>
          </p:cNvSpPr>
          <p:nvPr/>
        </p:nvSpPr>
        <p:spPr bwMode="auto">
          <a:xfrm>
            <a:off x="755576" y="241484"/>
            <a:ext cx="796143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>
                <a:solidFill>
                  <a:srgbClr val="A50021"/>
                </a:solidFill>
                <a:latin typeface="Arial" charset="0"/>
                <a:ea typeface="新細明體" charset="-120"/>
              </a:rPr>
              <a:t>銀保模式 </a:t>
            </a:r>
            <a:r>
              <a:rPr lang="en-US" altLang="zh-TW" sz="2800" b="1" dirty="0">
                <a:solidFill>
                  <a:srgbClr val="A50021"/>
                </a:solidFill>
                <a:latin typeface="Arial" charset="0"/>
                <a:ea typeface="新細明體" charset="-120"/>
              </a:rPr>
              <a:t>- </a:t>
            </a:r>
            <a:r>
              <a:rPr lang="zh-CN" altLang="fr-CA" sz="2800" b="1" dirty="0">
                <a:solidFill>
                  <a:srgbClr val="A50021"/>
                </a:solidFill>
                <a:latin typeface="Arial" charset="0"/>
                <a:ea typeface="新細明體" charset="-120"/>
              </a:rPr>
              <a:t>完善穩健的監管機制令客戶更具信心</a:t>
            </a:r>
            <a:endParaRPr lang="zh-TW" altLang="en-US" sz="2800" b="1" dirty="0">
              <a:solidFill>
                <a:srgbClr val="A50021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27" name="投影片編號版面配置區 5"/>
          <p:cNvSpPr txBox="1">
            <a:spLocks noGrp="1"/>
          </p:cNvSpPr>
          <p:nvPr/>
        </p:nvSpPr>
        <p:spPr bwMode="auto">
          <a:xfrm>
            <a:off x="1415256" y="6381328"/>
            <a:ext cx="10620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fld id="{7C723235-FDB0-4F4D-9395-FB8C1778BF77}" type="slidenum">
              <a:rPr lang="fr-CA" altLang="zh-HK" sz="1000">
                <a:solidFill>
                  <a:srgbClr val="000000"/>
                </a:solidFill>
              </a:rPr>
              <a:pPr algn="ctr"/>
              <a:t>17</a:t>
            </a:fld>
            <a:endParaRPr lang="fr-CA" altLang="zh-HK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8853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1"/>
          <p:cNvSpPr>
            <a:spLocks/>
          </p:cNvSpPr>
          <p:nvPr/>
        </p:nvSpPr>
        <p:spPr bwMode="auto">
          <a:xfrm>
            <a:off x="107504" y="692696"/>
            <a:ext cx="7295117" cy="88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kumimoji="1" lang="zh-TW" altLang="en-US" sz="3200" b="1" dirty="0">
              <a:solidFill>
                <a:srgbClr val="B50029"/>
              </a:solidFill>
              <a:latin typeface="+mj-ea"/>
              <a:ea typeface="+mj-ea"/>
            </a:endParaRPr>
          </a:p>
        </p:txBody>
      </p:sp>
      <p:sp>
        <p:nvSpPr>
          <p:cNvPr id="46" name="Titre 1"/>
          <p:cNvSpPr>
            <a:spLocks/>
          </p:cNvSpPr>
          <p:nvPr/>
        </p:nvSpPr>
        <p:spPr bwMode="auto">
          <a:xfrm>
            <a:off x="1182566" y="304800"/>
            <a:ext cx="796143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defTabSz="1073150">
              <a:defRPr kumimoji="1" sz="5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algn="ctr" defTabSz="1073150">
              <a:defRPr kumimoji="1" sz="5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algn="ctr" defTabSz="1073150">
              <a:defRPr kumimoji="1" sz="5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algn="ctr" defTabSz="1073150">
              <a:defRPr kumimoji="1" sz="5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algn="ctr" defTabSz="1073150">
              <a:defRPr kumimoji="1" sz="5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457200" algn="ctr" defTabSz="1073150" fontAlgn="base">
              <a:spcBef>
                <a:spcPct val="0"/>
              </a:spcBef>
              <a:spcAft>
                <a:spcPct val="0"/>
              </a:spcAft>
              <a:defRPr kumimoji="1" sz="5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914400" algn="ctr" defTabSz="1073150" fontAlgn="base">
              <a:spcBef>
                <a:spcPct val="0"/>
              </a:spcBef>
              <a:spcAft>
                <a:spcPct val="0"/>
              </a:spcAft>
              <a:defRPr kumimoji="1" sz="5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1371600" algn="ctr" defTabSz="1073150" fontAlgn="base">
              <a:spcBef>
                <a:spcPct val="0"/>
              </a:spcBef>
              <a:spcAft>
                <a:spcPct val="0"/>
              </a:spcAft>
              <a:defRPr kumimoji="1" sz="5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1828800" algn="ctr" defTabSz="1073150" fontAlgn="base">
              <a:spcBef>
                <a:spcPct val="0"/>
              </a:spcBef>
              <a:spcAft>
                <a:spcPct val="0"/>
              </a:spcAft>
              <a:defRPr kumimoji="1" sz="5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l">
              <a:lnSpc>
                <a:spcPct val="80000"/>
              </a:lnSpc>
            </a:pPr>
            <a:endParaRPr lang="zh-TW" altLang="en-US" sz="2800" b="1" dirty="0">
              <a:solidFill>
                <a:srgbClr val="660066"/>
              </a:solidFill>
              <a:latin typeface="+mj-ea"/>
              <a:ea typeface="+mj-ea"/>
              <a:cs typeface="Arial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971556" y="3745473"/>
            <a:ext cx="5544616" cy="2376264"/>
          </a:xfrm>
          <a:prstGeom prst="rect">
            <a:avLst/>
          </a:prstGeom>
          <a:solidFill>
            <a:srgbClr val="FFFFFF">
              <a:lumMod val="85000"/>
              <a:alpha val="22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6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Arial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07472" y="1161671"/>
            <a:ext cx="1944216" cy="2295770"/>
          </a:xfrm>
          <a:prstGeom prst="rect">
            <a:avLst/>
          </a:prstGeom>
          <a:solidFill>
            <a:schemeClr val="accent6">
              <a:lumMod val="40000"/>
              <a:lumOff val="60000"/>
              <a:alpha val="2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Arial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95704" y="1174450"/>
            <a:ext cx="5544616" cy="2295770"/>
          </a:xfrm>
          <a:prstGeom prst="rect">
            <a:avLst/>
          </a:prstGeom>
          <a:solidFill>
            <a:srgbClr val="FFFFFF">
              <a:lumMod val="85000"/>
              <a:alpha val="22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Arial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98792" y="1601505"/>
            <a:ext cx="50733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000" b="1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公司代表</a:t>
            </a:r>
            <a:r>
              <a:rPr lang="zh-TW" altLang="zh-TW" sz="2000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 參與業內監管機構、或加入專業機構，以加强業界接觸、提高公司於業界的參與度，更快速及直接瞭解業界及監管機構動向，提高公司反應速度</a:t>
            </a:r>
            <a:endParaRPr lang="zh-TW" altLang="en-US" sz="2000" dirty="0">
              <a:solidFill>
                <a:srgbClr val="000000"/>
              </a:solidFill>
              <a:latin typeface="+mj-ea"/>
              <a:ea typeface="+mj-ea"/>
              <a:cs typeface="Arial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3187580" y="4246166"/>
            <a:ext cx="478207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5349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Clr>
                <a:srgbClr val="A50021"/>
              </a:buClr>
              <a:buSzPct val="80000"/>
              <a:buFont typeface="Wingdings" pitchFamily="2" charset="2"/>
              <a:buChar char="n"/>
            </a:pPr>
            <a:r>
              <a:rPr kumimoji="1" lang="zh-TW" altLang="en-US" sz="2000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對社會 </a:t>
            </a:r>
            <a:r>
              <a:rPr kumimoji="1" lang="en-US" altLang="zh-TW" sz="2000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– </a:t>
            </a:r>
            <a:r>
              <a:rPr kumimoji="1" lang="zh-TW" altLang="en-US" sz="2000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以專業知識為公眾作出貢獻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3187580" y="4776118"/>
            <a:ext cx="3243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5349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Clr>
                <a:srgbClr val="A50021"/>
              </a:buClr>
              <a:buSzPct val="80000"/>
              <a:buFont typeface="Wingdings" pitchFamily="2" charset="2"/>
              <a:buChar char="n"/>
            </a:pPr>
            <a:r>
              <a:rPr kumimoji="1" lang="zh-TW" altLang="en-US" sz="2000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對企業 </a:t>
            </a:r>
            <a:r>
              <a:rPr kumimoji="1" lang="en-US" altLang="zh-TW" sz="2000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– </a:t>
            </a:r>
            <a:r>
              <a:rPr kumimoji="1" lang="zh-TW" altLang="en-US" sz="2000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建立公眾形象</a:t>
            </a: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3187580" y="5315421"/>
            <a:ext cx="37561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5349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Clr>
                <a:srgbClr val="A50021"/>
              </a:buClr>
              <a:buSzPct val="80000"/>
              <a:buFont typeface="Wingdings" pitchFamily="2" charset="2"/>
              <a:buChar char="n"/>
            </a:pPr>
            <a:r>
              <a:rPr kumimoji="1" lang="zh-TW" altLang="en-US" sz="2000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對個人 </a:t>
            </a:r>
            <a:r>
              <a:rPr kumimoji="1" lang="en-US" altLang="zh-TW" sz="2000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– </a:t>
            </a:r>
            <a:r>
              <a:rPr kumimoji="1" lang="zh-TW" altLang="en-US" sz="2000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善用專長服務社會</a:t>
            </a:r>
          </a:p>
        </p:txBody>
      </p:sp>
      <p:sp>
        <p:nvSpPr>
          <p:cNvPr id="17" name="矩形 16"/>
          <p:cNvSpPr/>
          <p:nvPr/>
        </p:nvSpPr>
        <p:spPr>
          <a:xfrm>
            <a:off x="883324" y="3745473"/>
            <a:ext cx="1944216" cy="2376264"/>
          </a:xfrm>
          <a:prstGeom prst="rect">
            <a:avLst/>
          </a:prstGeom>
          <a:solidFill>
            <a:schemeClr val="accent6">
              <a:lumMod val="40000"/>
              <a:lumOff val="60000"/>
              <a:alpha val="2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Arial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10700" y="1877923"/>
            <a:ext cx="1761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400" b="1" dirty="0">
                <a:solidFill>
                  <a:srgbClr val="CC0000"/>
                </a:solidFill>
                <a:latin typeface="+mj-ea"/>
                <a:ea typeface="+mj-ea"/>
                <a:cs typeface="Arial"/>
              </a:rPr>
              <a:t>參與業內監管</a:t>
            </a:r>
            <a:r>
              <a:rPr lang="zh-TW" altLang="zh-TW" sz="2400" b="1" dirty="0" smtClean="0">
                <a:solidFill>
                  <a:srgbClr val="CC0000"/>
                </a:solidFill>
                <a:latin typeface="+mj-ea"/>
                <a:ea typeface="+mj-ea"/>
                <a:cs typeface="Arial"/>
              </a:rPr>
              <a:t>機構</a:t>
            </a:r>
            <a:r>
              <a:rPr lang="zh-TW" altLang="en-US" sz="2400" b="1" dirty="0" smtClean="0">
                <a:solidFill>
                  <a:srgbClr val="CC0000"/>
                </a:solidFill>
                <a:latin typeface="+mj-ea"/>
                <a:ea typeface="+mj-ea"/>
                <a:cs typeface="Arial"/>
              </a:rPr>
              <a:t>任務</a:t>
            </a:r>
            <a:endParaRPr lang="zh-TW" altLang="en-US" sz="2400" b="1" dirty="0">
              <a:solidFill>
                <a:srgbClr val="CC0000"/>
              </a:solidFill>
              <a:latin typeface="+mj-ea"/>
              <a:ea typeface="+mj-ea"/>
              <a:cs typeface="Arial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81424" y="4509120"/>
            <a:ext cx="16623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rgbClr val="CC0000"/>
                </a:solidFill>
                <a:latin typeface="+mj-ea"/>
                <a:ea typeface="+mj-ea"/>
                <a:cs typeface="Arial"/>
              </a:rPr>
              <a:t>參與政府諮詢</a:t>
            </a:r>
            <a:r>
              <a:rPr lang="zh-TW" altLang="en-US" sz="2400" b="1" dirty="0">
                <a:solidFill>
                  <a:srgbClr val="CC0000"/>
                </a:solidFill>
                <a:latin typeface="+mj-ea"/>
                <a:ea typeface="+mj-ea"/>
                <a:cs typeface="Arial"/>
              </a:rPr>
              <a:t>活動</a:t>
            </a:r>
          </a:p>
        </p:txBody>
      </p:sp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906" y="3114913"/>
            <a:ext cx="1152525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052" y="3114913"/>
            <a:ext cx="973144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18"/>
          <p:cNvSpPr>
            <a:spLocks noChangeArrowheads="1"/>
          </p:cNvSpPr>
          <p:nvPr/>
        </p:nvSpPr>
        <p:spPr bwMode="auto">
          <a:xfrm>
            <a:off x="594126" y="467961"/>
            <a:ext cx="82263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1" lang="zh-TW" altLang="en-US" sz="3200" b="1" dirty="0" smtClean="0">
                <a:solidFill>
                  <a:srgbClr val="B50029"/>
                </a:solidFill>
                <a:latin typeface="+mj-ea"/>
                <a:ea typeface="+mj-ea"/>
              </a:rPr>
              <a:t>融入市場，</a:t>
            </a:r>
            <a:r>
              <a:rPr kumimoji="1" lang="zh-TW" altLang="zh-TW" sz="3200" b="1" dirty="0" smtClean="0">
                <a:solidFill>
                  <a:srgbClr val="B50029"/>
                </a:solidFill>
                <a:latin typeface="+mj-ea"/>
                <a:ea typeface="+mj-ea"/>
              </a:rPr>
              <a:t>參與建構，</a:t>
            </a:r>
            <a:r>
              <a:rPr kumimoji="1" lang="zh-TW" altLang="zh-TW" sz="3200" b="1" dirty="0">
                <a:solidFill>
                  <a:srgbClr val="B50029"/>
                </a:solidFill>
                <a:latin typeface="+mj-ea"/>
                <a:ea typeface="+mj-ea"/>
              </a:rPr>
              <a:t>建立與持份者的溝通</a:t>
            </a:r>
            <a:endParaRPr kumimoji="1" lang="en-US" altLang="zh-TW" sz="3200" b="1" dirty="0">
              <a:solidFill>
                <a:srgbClr val="B50029"/>
              </a:solidFill>
              <a:latin typeface="+mj-ea"/>
              <a:ea typeface="+mj-ea"/>
            </a:endParaRPr>
          </a:p>
          <a:p>
            <a:endParaRPr kumimoji="1" lang="en-US" altLang="zh-TW" sz="3200" b="1" dirty="0">
              <a:solidFill>
                <a:srgbClr val="B50029"/>
              </a:solidFill>
              <a:latin typeface="+mj-ea"/>
              <a:ea typeface="+mj-ea"/>
            </a:endParaRPr>
          </a:p>
        </p:txBody>
      </p:sp>
      <p:sp>
        <p:nvSpPr>
          <p:cNvPr id="24" name="投影片編號版面配置區 5"/>
          <p:cNvSpPr txBox="1">
            <a:spLocks noGrp="1"/>
          </p:cNvSpPr>
          <p:nvPr/>
        </p:nvSpPr>
        <p:spPr bwMode="auto">
          <a:xfrm>
            <a:off x="1415256" y="6381328"/>
            <a:ext cx="10620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/>
            <a:fld id="{7C723235-FDB0-4F4D-9395-FB8C1778BF77}" type="slidenum">
              <a:rPr lang="fr-CA" altLang="zh-HK" sz="1000">
                <a:solidFill>
                  <a:srgbClr val="000000"/>
                </a:solidFill>
              </a:rPr>
              <a:pPr algn="ctr"/>
              <a:t>18</a:t>
            </a:fld>
            <a:endParaRPr lang="fr-CA" altLang="zh-HK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7970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>
            <a:spLocks/>
          </p:cNvSpPr>
          <p:nvPr/>
        </p:nvSpPr>
        <p:spPr bwMode="auto">
          <a:xfrm>
            <a:off x="539750" y="2420944"/>
            <a:ext cx="8229600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TW" altLang="en-US" dirty="0">
              <a:solidFill>
                <a:srgbClr val="262626"/>
              </a:solidFill>
            </a:endParaRPr>
          </a:p>
          <a:p>
            <a:pPr algn="ctr">
              <a:buFont typeface="Arial" pitchFamily="34" charset="0"/>
              <a:buNone/>
            </a:pPr>
            <a:r>
              <a:rPr lang="zh-TW" altLang="en-US" sz="4000" dirty="0" smtClean="0">
                <a:solidFill>
                  <a:srgbClr val="262626"/>
                </a:solidFill>
                <a:latin typeface="新細明體" pitchFamily="18" charset="-120"/>
              </a:rPr>
              <a:t>多謝</a:t>
            </a:r>
            <a:r>
              <a:rPr lang="en-US" altLang="zh-TW" sz="4000" dirty="0" smtClean="0">
                <a:solidFill>
                  <a:srgbClr val="262626"/>
                </a:solidFill>
                <a:latin typeface="新細明體" pitchFamily="18" charset="-120"/>
              </a:rPr>
              <a:t>!</a:t>
            </a:r>
            <a:endParaRPr lang="en-US" altLang="zh-TW" sz="4000" dirty="0">
              <a:solidFill>
                <a:srgbClr val="262626"/>
              </a:solidFill>
              <a:latin typeface="新細明體" pitchFamily="18" charset="-120"/>
            </a:endParaRPr>
          </a:p>
        </p:txBody>
      </p:sp>
      <p:sp>
        <p:nvSpPr>
          <p:cNvPr id="3" name="投影片編號版面配置區 5"/>
          <p:cNvSpPr txBox="1">
            <a:spLocks noGrp="1"/>
          </p:cNvSpPr>
          <p:nvPr/>
        </p:nvSpPr>
        <p:spPr bwMode="auto">
          <a:xfrm>
            <a:off x="7239000" y="6237288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6406AFFB-8E99-4EE3-8402-610068D66389}" type="slidenum">
              <a:rPr kumimoji="1" lang="en-US" altLang="zh-TW" sz="1200">
                <a:latin typeface="+mj-lt"/>
                <a:ea typeface="新細明體" pitchFamily="18" charset="-120"/>
              </a:rPr>
              <a:pPr algn="r">
                <a:defRPr/>
              </a:pPr>
              <a:t>19</a:t>
            </a:fld>
            <a:endParaRPr kumimoji="1" lang="en-US" altLang="zh-TW" sz="1200" dirty="0">
              <a:latin typeface="+mj-lt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14803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_預設簡報設計">
  <a:themeElements>
    <a:clrScheme name="6_預設簡報設計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預設簡報設計">
      <a:majorFont>
        <a:latin typeface="Arial"/>
        <a:ea typeface="新細明體"/>
        <a:cs typeface="Arial Unicode MS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HK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HK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  <a:cs typeface="Arial" charset="0"/>
          </a:defRPr>
        </a:defPPr>
      </a:lstStyle>
    </a:lnDef>
  </a:objectDefaults>
  <a:extraClrSchemeLst>
    <a:extraClrScheme>
      <a:clrScheme name="6_預設簡報設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預設簡報設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預設簡報設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預設簡報設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預設簡報設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預設簡報設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預設簡報設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預設簡報設計">
  <a:themeElements>
    <a:clrScheme name="2_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預設簡報設計">
      <a:majorFont>
        <a:latin typeface="Arial"/>
        <a:ea typeface="新細明體"/>
        <a:cs typeface="Arial"/>
      </a:majorFont>
      <a:minorFont>
        <a:latin typeface="Arial"/>
        <a:ea typeface="新細明體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7690</TotalTime>
  <Words>1215</Words>
  <Application>Microsoft Office PowerPoint</Application>
  <PresentationFormat>如螢幕大小 (4:3)</PresentationFormat>
  <Paragraphs>297</Paragraphs>
  <Slides>19</Slides>
  <Notes>19</Notes>
  <HiddenSlides>0</HiddenSlides>
  <MMClips>0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19</vt:i4>
      </vt:variant>
    </vt:vector>
  </HeadingPairs>
  <TitlesOfParts>
    <vt:vector size="33" baseType="lpstr">
      <vt:lpstr>Arial Unicode MS</vt:lpstr>
      <vt:lpstr>宋体</vt:lpstr>
      <vt:lpstr>細明體</vt:lpstr>
      <vt:lpstr>新細明體</vt:lpstr>
      <vt:lpstr>標楷體</vt:lpstr>
      <vt:lpstr>Arial</vt:lpstr>
      <vt:lpstr>Calibri</vt:lpstr>
      <vt:lpstr>Times New Roman</vt:lpstr>
      <vt:lpstr>Wingdings</vt:lpstr>
      <vt:lpstr>6_預設簡報設計</vt:lpstr>
      <vt:lpstr>2_預設簡報設計</vt:lpstr>
      <vt:lpstr>Microsoft Excel 圖表</vt:lpstr>
      <vt:lpstr>Worksheet</vt:lpstr>
      <vt:lpstr>圖表</vt:lpstr>
      <vt:lpstr>銀行銷售壽險商品 香港經驗分享</vt:lpstr>
      <vt:lpstr>目錄</vt:lpstr>
      <vt:lpstr>PowerPoint 簡報</vt:lpstr>
      <vt:lpstr>PowerPoint 簡報</vt:lpstr>
      <vt:lpstr>PowerPoint 簡報</vt:lpstr>
      <vt:lpstr>各地區的銀保佔比</vt:lpstr>
      <vt:lpstr>目錄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目錄</vt:lpstr>
      <vt:lpstr>PowerPoint 簡報</vt:lpstr>
      <vt:lpstr>PowerPoint 簡報</vt:lpstr>
      <vt:lpstr>PowerPoint 簡報</vt:lpstr>
    </vt:vector>
  </TitlesOfParts>
  <Company>Bank of China (Hong Kong) Limited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MMD - Cissie</dc:creator>
  <cp:lastModifiedBy>MaggieLeung</cp:lastModifiedBy>
  <cp:revision>100</cp:revision>
  <dcterms:created xsi:type="dcterms:W3CDTF">2014-08-12T10:48:28Z</dcterms:created>
  <dcterms:modified xsi:type="dcterms:W3CDTF">2014-09-19T08:37:19Z</dcterms:modified>
</cp:coreProperties>
</file>