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83665" r:id="rId2"/>
    <p:sldMasterId id="2147483678" r:id="rId3"/>
  </p:sldMasterIdLst>
  <p:notesMasterIdLst>
    <p:notesMasterId r:id="rId25"/>
  </p:notesMasterIdLst>
  <p:handoutMasterIdLst>
    <p:handoutMasterId r:id="rId26"/>
  </p:handoutMasterIdLst>
  <p:sldIdLst>
    <p:sldId id="256" r:id="rId4"/>
    <p:sldId id="273" r:id="rId5"/>
    <p:sldId id="264" r:id="rId6"/>
    <p:sldId id="267" r:id="rId7"/>
    <p:sldId id="266" r:id="rId8"/>
    <p:sldId id="270" r:id="rId9"/>
    <p:sldId id="271" r:id="rId10"/>
    <p:sldId id="272" r:id="rId11"/>
    <p:sldId id="275" r:id="rId12"/>
    <p:sldId id="276" r:id="rId13"/>
    <p:sldId id="277" r:id="rId14"/>
    <p:sldId id="278" r:id="rId15"/>
    <p:sldId id="287" r:id="rId16"/>
    <p:sldId id="279" r:id="rId17"/>
    <p:sldId id="280" r:id="rId18"/>
    <p:sldId id="281" r:id="rId19"/>
    <p:sldId id="282" r:id="rId20"/>
    <p:sldId id="283" r:id="rId21"/>
    <p:sldId id="284" r:id="rId22"/>
    <p:sldId id="286" r:id="rId23"/>
    <p:sldId id="274" r:id="rId24"/>
  </p:sldIdLst>
  <p:sldSz cx="9144000" cy="6858000" type="screen4x3"/>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346DA1"/>
    <a:srgbClr val="0BAEEE"/>
    <a:srgbClr val="336699"/>
    <a:srgbClr val="CCFFFF"/>
    <a:srgbClr val="90CCDC"/>
    <a:srgbClr val="0058B0"/>
    <a:srgbClr val="0066CC"/>
    <a:srgbClr val="8181FF"/>
    <a:srgbClr val="69A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37" autoAdjust="0"/>
    <p:restoredTop sz="96318" autoAdjust="0"/>
  </p:normalViewPr>
  <p:slideViewPr>
    <p:cSldViewPr>
      <p:cViewPr varScale="1">
        <p:scale>
          <a:sx n="86" d="100"/>
          <a:sy n="86" d="100"/>
        </p:scale>
        <p:origin x="1037"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8E4BD1CC-6F54-4C2E-8AF7-751514AE03F3}" type="datetimeFigureOut">
              <a:rPr lang="zh-TW" altLang="en-US" smtClean="0"/>
              <a:t>2014/9/5</a:t>
            </a:fld>
            <a:endParaRPr lang="zh-TW" altLang="en-US"/>
          </a:p>
        </p:txBody>
      </p:sp>
      <p:sp>
        <p:nvSpPr>
          <p:cNvPr id="4" name="頁尾版面配置區 3"/>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E1BC0C65-A5DA-46B9-88A9-8DC7CD754CBB}" type="slidenum">
              <a:rPr lang="zh-TW" altLang="en-US" smtClean="0"/>
              <a:t>‹#›</a:t>
            </a:fld>
            <a:endParaRPr lang="zh-TW" altLang="en-US"/>
          </a:p>
        </p:txBody>
      </p:sp>
    </p:spTree>
    <p:extLst>
      <p:ext uri="{BB962C8B-B14F-4D97-AF65-F5344CB8AC3E}">
        <p14:creationId xmlns:p14="http://schemas.microsoft.com/office/powerpoint/2010/main" val="35400095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4" y="0"/>
            <a:ext cx="2945659" cy="496411"/>
          </a:xfrm>
          <a:prstGeom prst="rect">
            <a:avLst/>
          </a:prstGeom>
        </p:spPr>
        <p:txBody>
          <a:bodyPr vert="horz" lIns="91440" tIns="45720" rIns="91440" bIns="45720" rtlCol="0"/>
          <a:lstStyle>
            <a:lvl1pPr algn="r">
              <a:defRPr sz="1200"/>
            </a:lvl1pPr>
          </a:lstStyle>
          <a:p>
            <a:fld id="{865B6DF0-5CBD-445B-91BF-72C36EA884EA}" type="datetimeFigureOut">
              <a:rPr lang="zh-TW" altLang="en-US" smtClean="0"/>
              <a:t>2014/9/5</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1" y="9430091"/>
            <a:ext cx="2945659" cy="496411"/>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4" y="9430091"/>
            <a:ext cx="2945659" cy="496411"/>
          </a:xfrm>
          <a:prstGeom prst="rect">
            <a:avLst/>
          </a:prstGeom>
        </p:spPr>
        <p:txBody>
          <a:bodyPr vert="horz" lIns="91440" tIns="45720" rIns="91440" bIns="45720" rtlCol="0" anchor="b"/>
          <a:lstStyle>
            <a:lvl1pPr algn="r">
              <a:defRPr sz="1200"/>
            </a:lvl1pPr>
          </a:lstStyle>
          <a:p>
            <a:fld id="{4EA6D847-C2D5-4410-AEDB-5EF77E7FFB3A}" type="slidenum">
              <a:rPr lang="zh-TW" altLang="en-US" smtClean="0"/>
              <a:t>‹#›</a:t>
            </a:fld>
            <a:endParaRPr lang="zh-TW" altLang="en-US"/>
          </a:p>
        </p:txBody>
      </p:sp>
    </p:spTree>
    <p:extLst>
      <p:ext uri="{BB962C8B-B14F-4D97-AF65-F5344CB8AC3E}">
        <p14:creationId xmlns:p14="http://schemas.microsoft.com/office/powerpoint/2010/main" val="170762830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741992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760680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逕填</a:t>
            </a:r>
            <a:r>
              <a:rPr lang="en-US" altLang="zh-TW" sz="1200" kern="1200" dirty="0" smtClean="0">
                <a:solidFill>
                  <a:schemeClr val="tx1"/>
                </a:solidFill>
                <a:effectLst/>
                <a:latin typeface="+mn-lt"/>
                <a:ea typeface="+mn-ea"/>
                <a:cs typeface="+mn-cs"/>
              </a:rPr>
              <a:t> “</a:t>
            </a:r>
            <a:r>
              <a:rPr lang="zh-TW" altLang="zh-TW" sz="1200" kern="1200" dirty="0" smtClean="0">
                <a:solidFill>
                  <a:schemeClr val="tx1"/>
                </a:solidFill>
                <a:effectLst/>
                <a:latin typeface="+mn-lt"/>
                <a:ea typeface="+mn-ea"/>
                <a:cs typeface="+mn-cs"/>
              </a:rPr>
              <a:t>逕</a:t>
            </a:r>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這個字的意思是</a:t>
            </a:r>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不管他人自己來</a:t>
            </a:r>
            <a:r>
              <a:rPr lang="en-US" altLang="zh-TW" sz="1200" kern="1200" dirty="0" smtClean="0">
                <a:solidFill>
                  <a:schemeClr val="tx1"/>
                </a:solidFill>
                <a:effectLst/>
                <a:latin typeface="+mn-lt"/>
                <a:ea typeface="+mn-ea"/>
                <a:cs typeface="+mn-cs"/>
              </a:rPr>
              <a:t>” </a:t>
            </a:r>
            <a:r>
              <a:rPr lang="zh-TW" altLang="en-US"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建議可用</a:t>
            </a:r>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填寫</a:t>
            </a:r>
            <a:r>
              <a:rPr lang="en-US" altLang="zh-TW" sz="1200" kern="1200" dirty="0" smtClean="0">
                <a:solidFill>
                  <a:schemeClr val="tx1"/>
                </a:solidFill>
                <a:effectLst/>
                <a:latin typeface="+mn-lt"/>
                <a:ea typeface="+mn-ea"/>
                <a:cs typeface="+mn-cs"/>
              </a:rPr>
              <a:t>”</a:t>
            </a:r>
            <a:endParaRPr lang="zh-TW" altLang="zh-TW" sz="1200" kern="1200" dirty="0" smtClean="0">
              <a:solidFill>
                <a:schemeClr val="tx1"/>
              </a:solidFill>
              <a:effectLst/>
              <a:latin typeface="+mn-lt"/>
              <a:ea typeface="+mn-ea"/>
              <a:cs typeface="+mn-cs"/>
            </a:endParaRPr>
          </a:p>
          <a:p>
            <a:r>
              <a:rPr lang="zh-TW" altLang="en-US" sz="1200" kern="1200" dirty="0" smtClean="0">
                <a:solidFill>
                  <a:schemeClr val="tx1"/>
                </a:solidFill>
                <a:effectLst/>
                <a:latin typeface="+mn-lt"/>
                <a:ea typeface="+mn-ea"/>
                <a:cs typeface="+mn-cs"/>
              </a:rPr>
              <a:t>電子簽章</a:t>
            </a:r>
            <a:r>
              <a:rPr lang="en-US" altLang="zh-TW" sz="1200" kern="1200" dirty="0" smtClean="0">
                <a:solidFill>
                  <a:schemeClr val="tx1"/>
                </a:solidFill>
                <a:effectLst/>
                <a:latin typeface="+mn-lt"/>
                <a:ea typeface="+mn-ea"/>
                <a:cs typeface="+mn-cs"/>
              </a:rPr>
              <a:t>,</a:t>
            </a:r>
            <a:r>
              <a:rPr lang="zh-TW" altLang="en-US" sz="1200" kern="1200" dirty="0" smtClean="0">
                <a:solidFill>
                  <a:schemeClr val="tx1"/>
                </a:solidFill>
                <a:effectLst/>
                <a:latin typeface="+mn-lt"/>
                <a:ea typeface="+mn-ea"/>
                <a:cs typeface="+mn-cs"/>
              </a:rPr>
              <a:t>網路投保不受歡迎</a:t>
            </a:r>
            <a:r>
              <a:rPr lang="en-US" altLang="zh-TW" sz="1200" kern="1200" dirty="0" smtClean="0">
                <a:solidFill>
                  <a:schemeClr val="tx1"/>
                </a:solidFill>
                <a:effectLst/>
                <a:latin typeface="+mn-lt"/>
                <a:ea typeface="+mn-ea"/>
                <a:cs typeface="+mn-cs"/>
              </a:rPr>
              <a:t>-</a:t>
            </a:r>
            <a:r>
              <a:rPr lang="en-US" altLang="zh-TW" sz="1200" kern="1200" dirty="0" smtClean="0">
                <a:solidFill>
                  <a:schemeClr val="tx1"/>
                </a:solidFill>
                <a:effectLst/>
                <a:latin typeface="+mn-lt"/>
                <a:ea typeface="+mn-ea"/>
                <a:cs typeface="+mn-cs"/>
                <a:sym typeface="Wingdings" pitchFamily="2" charset="2"/>
              </a:rPr>
              <a:t></a:t>
            </a:r>
            <a:r>
              <a:rPr lang="zh-TW" altLang="en-US" sz="1200" kern="1200" dirty="0" smtClean="0">
                <a:solidFill>
                  <a:schemeClr val="tx1"/>
                </a:solidFill>
                <a:effectLst/>
                <a:latin typeface="+mn-lt"/>
                <a:ea typeface="+mn-ea"/>
                <a:cs typeface="+mn-cs"/>
                <a:sym typeface="Wingdings" pitchFamily="2" charset="2"/>
              </a:rPr>
              <a:t>可改為</a:t>
            </a:r>
            <a:r>
              <a:rPr lang="en-US" altLang="zh-TW" sz="1200" kern="1200" dirty="0" smtClean="0">
                <a:solidFill>
                  <a:schemeClr val="tx1"/>
                </a:solidFill>
                <a:effectLst/>
                <a:latin typeface="+mn-lt"/>
                <a:ea typeface="+mn-ea"/>
                <a:cs typeface="+mn-cs"/>
                <a:sym typeface="Wingdings" pitchFamily="2" charset="2"/>
              </a:rPr>
              <a:t>“</a:t>
            </a:r>
            <a:r>
              <a:rPr lang="zh-TW" altLang="zh-TW" sz="1200" kern="1200" dirty="0" smtClean="0">
                <a:solidFill>
                  <a:schemeClr val="tx1"/>
                </a:solidFill>
                <a:effectLst/>
                <a:latin typeface="+mn-lt"/>
                <a:ea typeface="+mn-ea"/>
                <a:cs typeface="+mn-cs"/>
              </a:rPr>
              <a:t>憑證申請不便</a:t>
            </a:r>
            <a:r>
              <a:rPr lang="zh-TW" altLang="en-US"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影響網路投保意願</a:t>
            </a:r>
            <a:r>
              <a:rPr lang="en-US" altLang="zh-TW" sz="1200" kern="1200" dirty="0" smtClean="0">
                <a:solidFill>
                  <a:schemeClr val="tx1"/>
                </a:solidFill>
                <a:effectLst/>
                <a:latin typeface="+mn-lt"/>
                <a:ea typeface="+mn-ea"/>
                <a:cs typeface="+mn-cs"/>
              </a:rPr>
              <a:t>”</a:t>
            </a:r>
            <a:endParaRPr lang="zh-TW" altLang="en-US" dirty="0"/>
          </a:p>
        </p:txBody>
      </p:sp>
    </p:spTree>
    <p:extLst>
      <p:ext uri="{BB962C8B-B14F-4D97-AF65-F5344CB8AC3E}">
        <p14:creationId xmlns:p14="http://schemas.microsoft.com/office/powerpoint/2010/main" val="968300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10432F36-FF18-4137-839F-A2475B929492}" type="datetime1">
              <a:rPr lang="zh-TW" altLang="en-US" smtClean="0"/>
              <a:t>2014/9/5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4231852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78112801-DD6C-48D2-9AE6-FFC1C67290C9}" type="datetime1">
              <a:rPr lang="zh-TW" altLang="en-US" smtClean="0"/>
              <a:t>2014/9/5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303446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F52B8C56-1E6D-436A-8816-02D9F62B678B}" type="datetime1">
              <a:rPr lang="zh-TW" altLang="en-US" smtClean="0"/>
              <a:t>2014/9/5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92098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066AE2B3-5C8F-4839-ACCA-D01F9B3F5A89}" type="datetime1">
              <a:rPr lang="zh-TW" altLang="en-US" smtClean="0"/>
              <a:t>2014/9/5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3899905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6D369AC9-395B-4785-A41B-3A5E6760BA73}" type="datetime1">
              <a:rPr lang="zh-TW" altLang="en-US" smtClean="0"/>
              <a:t>2014/9/5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807432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E0E138E-E7DD-4090-B36C-341A4FA7FBC3}" type="datetime1">
              <a:rPr lang="zh-TW" altLang="en-US" smtClean="0"/>
              <a:t>2014/9/5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134124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C991430-6F35-4ABA-8581-606A47D8B6D2}" type="datetime1">
              <a:rPr lang="zh-TW" altLang="en-US" smtClean="0"/>
              <a:t>2014/9/5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3334357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F028006-8D7F-4D4B-9FE7-9C955748AEDC}" type="datetime1">
              <a:rPr lang="zh-TW" altLang="en-US" smtClean="0"/>
              <a:t>2014/9/5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31227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FD550454-2B4B-4B8F-B2B1-FEC2B2FA38F8}" type="datetime1">
              <a:rPr lang="zh-TW" altLang="en-US" smtClean="0"/>
              <a:t>2014/9/5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3740251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E768417-64E6-42F0-BF6F-56EEC92A1F6E}" type="datetime1">
              <a:rPr lang="zh-TW" altLang="en-US" smtClean="0"/>
              <a:t>2014/9/5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2021795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AE073B4-5919-4CE8-B8D4-D482803BB3E4}" type="datetime1">
              <a:rPr lang="zh-TW" altLang="en-US" smtClean="0"/>
              <a:t>2014/9/5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2292994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C6218DD3-EB85-4807-A8B5-0AA518456B2E}" type="datetime1">
              <a:rPr lang="zh-TW" altLang="en-US" smtClean="0">
                <a:solidFill>
                  <a:srgbClr val="000000"/>
                </a:solidFill>
              </a:rPr>
              <a:t>2014/9/5</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4CFC29-CB4F-4BE9-818A-A79CCB9EA1A0}"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961901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D479B323-9D6E-4907-9417-015E2648B584}" type="datetime1">
              <a:rPr lang="zh-TW" altLang="en-US" smtClean="0">
                <a:solidFill>
                  <a:srgbClr val="000000"/>
                </a:solidFill>
              </a:rPr>
              <a:t>2014/9/5</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8BE9B5-CC95-4F9E-B566-70187894C7EA}"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599877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9C4F105C-7CFD-4223-96B1-43AA0F3E5561}" type="datetime1">
              <a:rPr lang="zh-TW" altLang="en-US" smtClean="0">
                <a:solidFill>
                  <a:srgbClr val="000000"/>
                </a:solidFill>
              </a:rPr>
              <a:t>2014/9/5</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CDFA9-DAB9-4C39-AD21-DFABE4B236F6}"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995273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EBD873B9-C07B-4182-B683-5315F480EC02}" type="datetime1">
              <a:rPr lang="zh-TW" altLang="en-US" smtClean="0">
                <a:solidFill>
                  <a:srgbClr val="000000"/>
                </a:solidFill>
              </a:rPr>
              <a:t>2014/9/5</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4CE9FD-3AE9-41CF-B99E-24026C54CE96}"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461161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57B49C41-73EF-4E94-A641-271FF59413EC}" type="datetime1">
              <a:rPr lang="zh-TW" altLang="en-US" smtClean="0">
                <a:solidFill>
                  <a:srgbClr val="000000"/>
                </a:solidFill>
              </a:rPr>
              <a:t>2014/9/5</a:t>
            </a:fld>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7B1944E-DC6A-4794-9406-8B6CC840FE78}"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181689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AFB8A765-A26C-4B08-AECA-49A039F70DCE}" type="datetime1">
              <a:rPr lang="zh-TW" altLang="en-US" smtClean="0">
                <a:solidFill>
                  <a:srgbClr val="000000"/>
                </a:solidFill>
              </a:rPr>
              <a:t>2014/9/5</a:t>
            </a:fld>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39D64C2-3540-4928-BEF1-B01BA6B10B00}"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64463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A76FC4B-FDA0-4359-860C-075B1E8D2C2F}" type="datetime1">
              <a:rPr lang="zh-TW" altLang="en-US" smtClean="0">
                <a:solidFill>
                  <a:srgbClr val="000000"/>
                </a:solidFill>
              </a:rPr>
              <a:t>2014/9/5</a:t>
            </a:fld>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711B339-4B25-4F65-8382-B5B591DFF15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212720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397C4382-3690-4F52-9299-9DB995832CCF}" type="datetime1">
              <a:rPr lang="zh-TW" altLang="en-US" smtClean="0">
                <a:solidFill>
                  <a:srgbClr val="000000"/>
                </a:solidFill>
              </a:rPr>
              <a:t>2014/9/5</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D3BE3B-2A3A-420F-B966-98B98D39B031}"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584731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2A5C18D6-5843-4352-AAC2-12E1276AFCC3}" type="datetime1">
              <a:rPr lang="zh-TW" altLang="en-US" smtClean="0">
                <a:solidFill>
                  <a:srgbClr val="000000"/>
                </a:solidFill>
              </a:rPr>
              <a:t>2014/9/5</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25AC107-CCF3-4B6D-94EC-8FCF0C779706}"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200519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DA216E02-F1D5-488E-9491-C39A28B59273}" type="datetime1">
              <a:rPr lang="zh-TW" altLang="en-US" smtClean="0">
                <a:solidFill>
                  <a:srgbClr val="000000"/>
                </a:solidFill>
              </a:rPr>
              <a:t>2014/9/5</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B5459D-D2ED-43BF-AB4B-E90D508CCDB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398930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1253D459-51EC-4F40-AACC-942B9AD77278}" type="datetime1">
              <a:rPr lang="zh-TW" altLang="en-US" smtClean="0">
                <a:solidFill>
                  <a:srgbClr val="000000"/>
                </a:solidFill>
              </a:rPr>
              <a:t>2014/9/5</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2695F0-931E-4DB1-84F9-4903131A36C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269283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457200" y="1600200"/>
            <a:ext cx="8229600" cy="4525963"/>
          </a:xfrm>
        </p:spPr>
        <p:txBody>
          <a:bodyPr/>
          <a:lstStyle/>
          <a:p>
            <a:pPr lvl="0"/>
            <a:endParaRPr lang="zh-TW"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FE248ABE-8396-49FE-9A11-840651E8B228}" type="datetime1">
              <a:rPr lang="zh-TW" altLang="en-US" smtClean="0">
                <a:solidFill>
                  <a:srgbClr val="000000"/>
                </a:solidFill>
              </a:rPr>
              <a:t>2014/9/5</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3F3AFD-E6EF-4F50-BDAA-DC872B1FF7D1}"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5997921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title" preserve="1">
  <p:cSld name="標題投影片">
    <p:spTree>
      <p:nvGrpSpPr>
        <p:cNvPr id="1" name=""/>
        <p:cNvGrpSpPr/>
        <p:nvPr/>
      </p:nvGrpSpPr>
      <p:grpSpPr>
        <a:xfrm>
          <a:off x="0" y="0"/>
          <a:ext cx="0" cy="0"/>
          <a:chOff x="0" y="0"/>
          <a:chExt cx="0" cy="0"/>
        </a:xfrm>
      </p:grpSpPr>
      <p:sp>
        <p:nvSpPr>
          <p:cNvPr id="495623" name="Rectangle 7"/>
          <p:cNvSpPr>
            <a:spLocks noGrp="1" noChangeArrowheads="1"/>
          </p:cNvSpPr>
          <p:nvPr>
            <p:ph type="ctrTitle" sz="quarter"/>
          </p:nvPr>
        </p:nvSpPr>
        <p:spPr>
          <a:xfrm>
            <a:off x="685801" y="2857496"/>
            <a:ext cx="7772400" cy="1500198"/>
          </a:xfrm>
          <a:prstGeom prst="rect">
            <a:avLst/>
          </a:prstGeom>
        </p:spPr>
        <p:txBody>
          <a:bodyPr/>
          <a:lstStyle>
            <a:lvl1pPr algn="ctr">
              <a:lnSpc>
                <a:spcPct val="100000"/>
              </a:lnSpc>
              <a:defRPr sz="4400" baseline="0">
                <a:solidFill>
                  <a:schemeClr val="tx1"/>
                </a:solidFill>
                <a:latin typeface="Arial" pitchFamily="34" charset="0"/>
                <a:ea typeface="微軟正黑體" pitchFamily="34" charset="-120"/>
                <a:cs typeface="Arial" pitchFamily="34" charset="0"/>
              </a:defRPr>
            </a:lvl1pPr>
          </a:lstStyle>
          <a:p>
            <a:r>
              <a:rPr lang="en-US" altLang="zh-TW" dirty="0"/>
              <a:t>Click to edit Master title style</a:t>
            </a:r>
          </a:p>
        </p:txBody>
      </p:sp>
      <p:sp>
        <p:nvSpPr>
          <p:cNvPr id="495628" name="Rectangle 12"/>
          <p:cNvSpPr>
            <a:spLocks noGrp="1" noChangeArrowheads="1"/>
          </p:cNvSpPr>
          <p:nvPr>
            <p:ph type="subTitle" sz="quarter" idx="1"/>
          </p:nvPr>
        </p:nvSpPr>
        <p:spPr>
          <a:xfrm>
            <a:off x="1357291" y="4405322"/>
            <a:ext cx="6400800" cy="1238256"/>
          </a:xfrm>
          <a:prstGeom prst="rect">
            <a:avLst/>
          </a:prstGeom>
        </p:spPr>
        <p:txBody>
          <a:bodyPr/>
          <a:lstStyle>
            <a:lvl1pPr marL="0" indent="0" algn="ctr">
              <a:buFont typeface="Wingdings" pitchFamily="2" charset="2"/>
              <a:buNone/>
              <a:defRPr sz="1800" baseline="0">
                <a:solidFill>
                  <a:schemeClr val="bg2"/>
                </a:solidFill>
                <a:latin typeface="Arial" pitchFamily="34" charset="0"/>
                <a:ea typeface="微軟正黑體" pitchFamily="34" charset="-120"/>
                <a:cs typeface="Arial" pitchFamily="34" charset="0"/>
              </a:defRPr>
            </a:lvl1pPr>
          </a:lstStyle>
          <a:p>
            <a:r>
              <a:rPr lang="zh-TW" altLang="en-US" dirty="0"/>
              <a:t>按一下以編輯母片副標題樣式</a:t>
            </a:r>
            <a:endParaRPr lang="en-US" altLang="zh-TW" dirty="0"/>
          </a:p>
        </p:txBody>
      </p:sp>
      <p:pic>
        <p:nvPicPr>
          <p:cNvPr id="5" name="圖片 4" descr="2013-01-22_092532.jpg"/>
          <p:cNvPicPr>
            <a:picLocks noChangeAspect="1"/>
          </p:cNvPicPr>
          <p:nvPr userDrawn="1"/>
        </p:nvPicPr>
        <p:blipFill>
          <a:blip r:embed="rId2" cstate="print"/>
          <a:stretch>
            <a:fillRect/>
          </a:stretch>
        </p:blipFill>
        <p:spPr>
          <a:xfrm>
            <a:off x="0" y="500042"/>
            <a:ext cx="952500" cy="209550"/>
          </a:xfrm>
          <a:prstGeom prst="rect">
            <a:avLst/>
          </a:prstGeom>
        </p:spPr>
      </p:pic>
      <p:pic>
        <p:nvPicPr>
          <p:cNvPr id="7" name="圖片 6" descr="2013-01-22_092756.jpg"/>
          <p:cNvPicPr>
            <a:picLocks noChangeAspect="1"/>
          </p:cNvPicPr>
          <p:nvPr userDrawn="1"/>
        </p:nvPicPr>
        <p:blipFill>
          <a:blip r:embed="rId3" cstate="print"/>
          <a:stretch>
            <a:fillRect/>
          </a:stretch>
        </p:blipFill>
        <p:spPr>
          <a:xfrm>
            <a:off x="0" y="571480"/>
            <a:ext cx="1171575" cy="228600"/>
          </a:xfrm>
          <a:prstGeom prst="rect">
            <a:avLst/>
          </a:prstGeom>
        </p:spPr>
      </p:pic>
      <p:pic>
        <p:nvPicPr>
          <p:cNvPr id="8" name="圖片 7" descr="2013-01-22_092756.jpg"/>
          <p:cNvPicPr>
            <a:picLocks noChangeAspect="1"/>
          </p:cNvPicPr>
          <p:nvPr userDrawn="1"/>
        </p:nvPicPr>
        <p:blipFill>
          <a:blip r:embed="rId3" cstate="print"/>
          <a:stretch>
            <a:fillRect/>
          </a:stretch>
        </p:blipFill>
        <p:spPr>
          <a:xfrm>
            <a:off x="0" y="357166"/>
            <a:ext cx="1171575" cy="228600"/>
          </a:xfrm>
          <a:prstGeom prst="rect">
            <a:avLst/>
          </a:prstGeom>
        </p:spPr>
      </p:pic>
      <p:pic>
        <p:nvPicPr>
          <p:cNvPr id="9" name="圖片 8" descr="2013-01-22_092756.jpg"/>
          <p:cNvPicPr>
            <a:picLocks noChangeAspect="1"/>
          </p:cNvPicPr>
          <p:nvPr userDrawn="1"/>
        </p:nvPicPr>
        <p:blipFill>
          <a:blip r:embed="rId3" cstate="print"/>
          <a:stretch>
            <a:fillRect/>
          </a:stretch>
        </p:blipFill>
        <p:spPr>
          <a:xfrm>
            <a:off x="0" y="142852"/>
            <a:ext cx="1171575" cy="228600"/>
          </a:xfrm>
          <a:prstGeom prst="rect">
            <a:avLst/>
          </a:prstGeom>
        </p:spPr>
      </p:pic>
      <p:pic>
        <p:nvPicPr>
          <p:cNvPr id="6" name="圖片 5" descr="Logo-白字透明底.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85720" y="214290"/>
            <a:ext cx="1357322" cy="753504"/>
          </a:xfrm>
          <a:prstGeom prst="rect">
            <a:avLst/>
          </a:prstGeom>
        </p:spPr>
      </p:pic>
      <p:sp>
        <p:nvSpPr>
          <p:cNvPr id="10" name="矩形 9"/>
          <p:cNvSpPr/>
          <p:nvPr userDrawn="1"/>
        </p:nvSpPr>
        <p:spPr bwMode="auto">
          <a:xfrm>
            <a:off x="0" y="6643710"/>
            <a:ext cx="1142944" cy="144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TW" altLang="en-US" sz="800" dirty="0" smtClean="0">
              <a:solidFill>
                <a:srgbClr val="FFFFFF"/>
              </a:solidFill>
              <a:ea typeface="新細明體" charset="-120"/>
            </a:endParaRPr>
          </a:p>
        </p:txBody>
      </p:sp>
    </p:spTree>
    <p:extLst>
      <p:ext uri="{BB962C8B-B14F-4D97-AF65-F5344CB8AC3E}">
        <p14:creationId xmlns:p14="http://schemas.microsoft.com/office/powerpoint/2010/main" val="2085352601"/>
      </p:ext>
    </p:extLst>
  </p:cSld>
  <p:clrMapOvr>
    <a:masterClrMapping/>
  </p:clrMapOvr>
  <p:transition>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itle Line Layout">
    <p:spTree>
      <p:nvGrpSpPr>
        <p:cNvPr id="1" name=""/>
        <p:cNvGrpSpPr/>
        <p:nvPr/>
      </p:nvGrpSpPr>
      <p:grpSpPr>
        <a:xfrm>
          <a:off x="0" y="0"/>
          <a:ext cx="0" cy="0"/>
          <a:chOff x="0" y="0"/>
          <a:chExt cx="0" cy="0"/>
        </a:xfrm>
      </p:grpSpPr>
      <p:sp>
        <p:nvSpPr>
          <p:cNvPr id="13" name="Rectangle 3"/>
          <p:cNvSpPr>
            <a:spLocks noGrp="1" noChangeArrowheads="1"/>
          </p:cNvSpPr>
          <p:nvPr>
            <p:ph type="title"/>
          </p:nvPr>
        </p:nvSpPr>
        <p:spPr bwMode="auto">
          <a:xfrm>
            <a:off x="1259632" y="548720"/>
            <a:ext cx="7272808" cy="3600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3600" baseline="0">
                <a:ea typeface="微軟正黑體" pitchFamily="34" charset="-120"/>
              </a:defRPr>
            </a:lvl1pPr>
          </a:lstStyle>
          <a:p>
            <a:pPr lvl="0"/>
            <a:r>
              <a:rPr lang="zh-TW" altLang="en-US" dirty="0" smtClean="0"/>
              <a:t>按一下以編輯母片標題樣式</a:t>
            </a:r>
            <a:endParaRPr lang="en-US" altLang="zh-TW" dirty="0" smtClean="0"/>
          </a:p>
        </p:txBody>
      </p:sp>
      <p:sp>
        <p:nvSpPr>
          <p:cNvPr id="14" name="Rectangle 4"/>
          <p:cNvSpPr>
            <a:spLocks noGrp="1" noChangeArrowheads="1"/>
          </p:cNvSpPr>
          <p:nvPr>
            <p:ph idx="1"/>
          </p:nvPr>
        </p:nvSpPr>
        <p:spPr bwMode="auto">
          <a:xfrm>
            <a:off x="683568" y="1509704"/>
            <a:ext cx="7776864" cy="5087648"/>
          </a:xfrm>
          <a:prstGeom prst="rect">
            <a:avLst/>
          </a:prstGeom>
          <a:noFill/>
          <a:ln w="9525">
            <a:noFill/>
            <a:miter lim="800000"/>
            <a:headEnd/>
            <a:tailEnd/>
          </a:ln>
          <a:effectLst/>
        </p:spPr>
        <p:txBody>
          <a:bodyPr vert="horz" wrap="square" lIns="72000" tIns="108000" rIns="0" bIns="0" numCol="1" anchor="t" anchorCtr="0" compatLnSpc="1">
            <a:prstTxWarp prst="textNoShape">
              <a:avLst/>
            </a:prstTxWarp>
          </a:bodyPr>
          <a:lstStyle>
            <a:lvl1pPr marL="342900" marR="0" indent="-342900" algn="l" defTabSz="914400" rtl="0" eaLnBrk="1" fontAlgn="base" latinLnBrk="0" hangingPunct="1">
              <a:lnSpc>
                <a:spcPct val="100000"/>
              </a:lnSpc>
              <a:spcBef>
                <a:spcPts val="1200"/>
              </a:spcBef>
              <a:spcAft>
                <a:spcPts val="600"/>
              </a:spcAft>
              <a:buClr>
                <a:srgbClr val="0070C0"/>
              </a:buClr>
              <a:buSzTx/>
              <a:buFont typeface="Arial" pitchFamily="34" charset="0"/>
              <a:buChar char="•"/>
              <a:tabLst/>
              <a:defRPr sz="2800" baseline="0">
                <a:ea typeface="微軟正黑體" pitchFamily="34" charset="-120"/>
              </a:defRPr>
            </a:lvl1pPr>
            <a:lvl2pPr marL="742950" marR="0" indent="-285750" algn="l" defTabSz="914400" rtl="0" eaLnBrk="1" fontAlgn="base" latinLnBrk="0" hangingPunct="1">
              <a:lnSpc>
                <a:spcPct val="100000"/>
              </a:lnSpc>
              <a:spcBef>
                <a:spcPts val="600"/>
              </a:spcBef>
              <a:spcAft>
                <a:spcPts val="600"/>
              </a:spcAft>
              <a:buClr>
                <a:srgbClr val="00B050"/>
              </a:buClr>
              <a:buSzPct val="60000"/>
              <a:buFont typeface="Wingdings" pitchFamily="2" charset="2"/>
              <a:buChar char="Ø"/>
              <a:tabLst/>
              <a:defRPr sz="2400" i="0" baseline="0">
                <a:ea typeface="微軟正黑體" pitchFamily="34" charset="-120"/>
              </a:defRPr>
            </a:lvl2pPr>
            <a:lvl3pPr marL="1143000" marR="0" indent="-228600" algn="l" defTabSz="914400" rtl="0" eaLnBrk="1" fontAlgn="base" latinLnBrk="0" hangingPunct="1">
              <a:lnSpc>
                <a:spcPct val="100000"/>
              </a:lnSpc>
              <a:spcBef>
                <a:spcPts val="600"/>
              </a:spcBef>
              <a:spcAft>
                <a:spcPts val="600"/>
              </a:spcAft>
              <a:buClr>
                <a:srgbClr val="FF0000"/>
              </a:buClr>
              <a:buSzPct val="75000"/>
              <a:buFontTx/>
              <a:buChar char="•"/>
              <a:tabLst/>
              <a:defRPr sz="2000" i="0" baseline="0">
                <a:ea typeface="微軟正黑體" pitchFamily="34" charset="-120"/>
              </a:defRPr>
            </a:lvl3pPr>
            <a:lvl4pPr marL="1600200" marR="0" indent="-228600" algn="l" defTabSz="914400" rtl="0" eaLnBrk="1" fontAlgn="base" latinLnBrk="0" hangingPunct="1">
              <a:lnSpc>
                <a:spcPct val="100000"/>
              </a:lnSpc>
              <a:spcBef>
                <a:spcPct val="20000"/>
              </a:spcBef>
              <a:spcAft>
                <a:spcPct val="0"/>
              </a:spcAft>
              <a:buClr>
                <a:srgbClr val="00B050"/>
              </a:buClr>
              <a:buSzTx/>
              <a:buFont typeface="Arial" pitchFamily="34" charset="0"/>
              <a:buChar char="•"/>
              <a:tabLst/>
              <a:defRPr/>
            </a:lvl4pPr>
            <a:lvl5pPr marL="2057400" marR="0" indent="-228600" algn="l" defTabSz="914400" rtl="0" eaLnBrk="1" fontAlgn="base" latinLnBrk="0" hangingPunct="1">
              <a:lnSpc>
                <a:spcPct val="100000"/>
              </a:lnSpc>
              <a:spcBef>
                <a:spcPct val="20000"/>
              </a:spcBef>
              <a:spcAft>
                <a:spcPct val="0"/>
              </a:spcAft>
              <a:buClr>
                <a:srgbClr val="7030A0"/>
              </a:buClr>
              <a:buSzTx/>
              <a:buFont typeface="Arial" pitchFamily="34" charset="0"/>
              <a:buChar char="•"/>
              <a:tabLst/>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p:txBody>
      </p:sp>
      <p:sp>
        <p:nvSpPr>
          <p:cNvPr id="4" name="Rectangle 41"/>
          <p:cNvSpPr>
            <a:spLocks noGrp="1" noChangeArrowheads="1"/>
          </p:cNvSpPr>
          <p:nvPr>
            <p:ph type="dt" sz="half" idx="10"/>
          </p:nvPr>
        </p:nvSpPr>
        <p:spPr/>
        <p:txBody>
          <a:bodyPr/>
          <a:lstStyle>
            <a:lvl1pPr>
              <a:defRPr/>
            </a:lvl1pPr>
          </a:lstStyle>
          <a:p>
            <a:pPr>
              <a:defRPr/>
            </a:pPr>
            <a:r>
              <a:rPr dirty="0" smtClean="0">
                <a:solidFill>
                  <a:srgbClr val="FFFFFF">
                    <a:lumMod val="50000"/>
                  </a:srgbClr>
                </a:solidFill>
              </a:rPr>
              <a:t>Wafer Works Corporation Proprietary © 2013 / www.waferworks.com </a:t>
            </a:r>
            <a:endParaRPr dirty="0">
              <a:solidFill>
                <a:srgbClr val="FFFFFF">
                  <a:lumMod val="50000"/>
                </a:srgbClr>
              </a:solidFill>
            </a:endParaRPr>
          </a:p>
        </p:txBody>
      </p:sp>
    </p:spTree>
    <p:extLst>
      <p:ext uri="{BB962C8B-B14F-4D97-AF65-F5344CB8AC3E}">
        <p14:creationId xmlns:p14="http://schemas.microsoft.com/office/powerpoint/2010/main" val="4107392269"/>
      </p:ext>
    </p:extLst>
  </p:cSld>
  <p:clrMapOvr>
    <a:masterClrMapping/>
  </p:clrMapOvr>
  <p:transition>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Title Lines Layout">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27168" cy="778098"/>
          </a:xfrm>
          <a:prstGeom prst="rect">
            <a:avLst/>
          </a:prstGeom>
        </p:spPr>
        <p:txBody>
          <a:bodyPr/>
          <a:lstStyle>
            <a:lvl1pPr>
              <a:lnSpc>
                <a:spcPct val="100000"/>
              </a:lnSpc>
              <a:defRPr baseline="0">
                <a:ea typeface="微軟正黑體" pitchFamily="34" charset="-120"/>
              </a:defRPr>
            </a:lvl1pPr>
          </a:lstStyle>
          <a:p>
            <a:r>
              <a:rPr lang="zh-TW" altLang="en-US" dirty="0" smtClean="0"/>
              <a:t>按一下以編輯母片標題樣式</a:t>
            </a:r>
            <a:endParaRPr lang="en-US" dirty="0"/>
          </a:p>
        </p:txBody>
      </p:sp>
      <p:sp>
        <p:nvSpPr>
          <p:cNvPr id="4" name="Rectangle 4"/>
          <p:cNvSpPr>
            <a:spLocks noGrp="1" noChangeArrowheads="1"/>
          </p:cNvSpPr>
          <p:nvPr>
            <p:ph idx="1"/>
          </p:nvPr>
        </p:nvSpPr>
        <p:spPr bwMode="auto">
          <a:xfrm>
            <a:off x="683568" y="1509704"/>
            <a:ext cx="7776864" cy="5087648"/>
          </a:xfrm>
          <a:prstGeom prst="rect">
            <a:avLst/>
          </a:prstGeom>
          <a:noFill/>
          <a:ln w="9525">
            <a:noFill/>
            <a:miter lim="800000"/>
            <a:headEnd/>
            <a:tailEnd/>
          </a:ln>
          <a:effectLst/>
        </p:spPr>
        <p:txBody>
          <a:bodyPr vert="horz" wrap="square" lIns="72000" tIns="108000" rIns="0" bIns="0" numCol="1" anchor="t" anchorCtr="0" compatLnSpc="1">
            <a:prstTxWarp prst="textNoShape">
              <a:avLst/>
            </a:prstTxWarp>
          </a:bodyPr>
          <a:lstStyle>
            <a:lvl1pPr marL="342900" marR="0" indent="-342900" algn="l" defTabSz="914400" rtl="0" eaLnBrk="1" fontAlgn="base" latinLnBrk="0" hangingPunct="1">
              <a:lnSpc>
                <a:spcPct val="100000"/>
              </a:lnSpc>
              <a:spcBef>
                <a:spcPts val="1200"/>
              </a:spcBef>
              <a:spcAft>
                <a:spcPts val="600"/>
              </a:spcAft>
              <a:buClr>
                <a:srgbClr val="0070C0"/>
              </a:buClr>
              <a:buSzTx/>
              <a:buFont typeface="Arial" pitchFamily="34" charset="0"/>
              <a:buChar char="•"/>
              <a:tabLst/>
              <a:defRPr sz="2800" baseline="0">
                <a:ea typeface="微軟正黑體" pitchFamily="34" charset="-120"/>
              </a:defRPr>
            </a:lvl1pPr>
            <a:lvl2pPr marL="742950" marR="0" indent="-285750" algn="l" defTabSz="914400" rtl="0" eaLnBrk="1" fontAlgn="base" latinLnBrk="0" hangingPunct="1">
              <a:lnSpc>
                <a:spcPct val="100000"/>
              </a:lnSpc>
              <a:spcBef>
                <a:spcPts val="600"/>
              </a:spcBef>
              <a:spcAft>
                <a:spcPts val="600"/>
              </a:spcAft>
              <a:buClr>
                <a:srgbClr val="00B050"/>
              </a:buClr>
              <a:buSzPct val="60000"/>
              <a:buFont typeface="Wingdings" pitchFamily="2" charset="2"/>
              <a:buChar char="Ø"/>
              <a:tabLst/>
              <a:defRPr sz="2400" i="0" baseline="0">
                <a:ea typeface="微軟正黑體" pitchFamily="34" charset="-120"/>
              </a:defRPr>
            </a:lvl2pPr>
            <a:lvl3pPr marL="1143000" marR="0" indent="-228600" algn="l" defTabSz="914400" rtl="0" eaLnBrk="1" fontAlgn="base" latinLnBrk="0" hangingPunct="1">
              <a:lnSpc>
                <a:spcPct val="100000"/>
              </a:lnSpc>
              <a:spcBef>
                <a:spcPts val="600"/>
              </a:spcBef>
              <a:spcAft>
                <a:spcPts val="600"/>
              </a:spcAft>
              <a:buClr>
                <a:srgbClr val="FF0000"/>
              </a:buClr>
              <a:buSzPct val="75000"/>
              <a:buFontTx/>
              <a:buChar char="•"/>
              <a:tabLst/>
              <a:defRPr sz="2000" i="0" baseline="0">
                <a:ea typeface="微軟正黑體" pitchFamily="34" charset="-120"/>
              </a:defRPr>
            </a:lvl3pPr>
            <a:lvl4pPr marL="1600200" marR="0" indent="-228600" algn="l" defTabSz="914400" rtl="0" eaLnBrk="1" fontAlgn="base" latinLnBrk="0" hangingPunct="1">
              <a:lnSpc>
                <a:spcPct val="100000"/>
              </a:lnSpc>
              <a:spcBef>
                <a:spcPct val="20000"/>
              </a:spcBef>
              <a:spcAft>
                <a:spcPct val="0"/>
              </a:spcAft>
              <a:buClr>
                <a:srgbClr val="00B050"/>
              </a:buClr>
              <a:buSzTx/>
              <a:buFont typeface="Arial" pitchFamily="34" charset="0"/>
              <a:buChar char="•"/>
              <a:tabLst/>
              <a:defRPr/>
            </a:lvl4pPr>
            <a:lvl5pPr marL="2057400" marR="0" indent="-228600" algn="l" defTabSz="914400" rtl="0" eaLnBrk="1" fontAlgn="base" latinLnBrk="0" hangingPunct="1">
              <a:lnSpc>
                <a:spcPct val="100000"/>
              </a:lnSpc>
              <a:spcBef>
                <a:spcPct val="20000"/>
              </a:spcBef>
              <a:spcAft>
                <a:spcPct val="0"/>
              </a:spcAft>
              <a:buClr>
                <a:srgbClr val="7030A0"/>
              </a:buClr>
              <a:buSzTx/>
              <a:buFont typeface="Arial" pitchFamily="34" charset="0"/>
              <a:buChar char="•"/>
              <a:tabLst/>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p:txBody>
      </p:sp>
      <p:sp>
        <p:nvSpPr>
          <p:cNvPr id="5" name="Rectangle 41"/>
          <p:cNvSpPr>
            <a:spLocks noGrp="1" noChangeArrowheads="1"/>
          </p:cNvSpPr>
          <p:nvPr>
            <p:ph type="dt" sz="half" idx="10"/>
          </p:nvPr>
        </p:nvSpPr>
        <p:spPr/>
        <p:txBody>
          <a:bodyPr/>
          <a:lstStyle>
            <a:lvl1pPr>
              <a:defRPr/>
            </a:lvl1pPr>
          </a:lstStyle>
          <a:p>
            <a:pPr>
              <a:defRPr/>
            </a:pPr>
            <a:r>
              <a:rPr dirty="0" smtClean="0">
                <a:solidFill>
                  <a:srgbClr val="FFFFFF">
                    <a:lumMod val="50000"/>
                  </a:srgbClr>
                </a:solidFill>
              </a:rPr>
              <a:t>Wafer Works Corporation Proprietary © 2013 / www.waferworks.com</a:t>
            </a:r>
            <a:endParaRPr dirty="0">
              <a:solidFill>
                <a:srgbClr val="FFFFFF">
                  <a:lumMod val="50000"/>
                </a:srgbClr>
              </a:solidFill>
            </a:endParaRPr>
          </a:p>
        </p:txBody>
      </p:sp>
    </p:spTree>
    <p:extLst>
      <p:ext uri="{BB962C8B-B14F-4D97-AF65-F5344CB8AC3E}">
        <p14:creationId xmlns:p14="http://schemas.microsoft.com/office/powerpoint/2010/main" val="476081142"/>
      </p:ext>
    </p:extLst>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區段標題">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7"/>
          <p:cNvSpPr>
            <a:spLocks noGrp="1" noChangeArrowheads="1"/>
          </p:cNvSpPr>
          <p:nvPr>
            <p:ph type="ctrTitle" sz="quarter"/>
          </p:nvPr>
        </p:nvSpPr>
        <p:spPr>
          <a:xfrm>
            <a:off x="685801" y="2857496"/>
            <a:ext cx="7772400" cy="563560"/>
          </a:xfrm>
          <a:prstGeom prst="rect">
            <a:avLst/>
          </a:prstGeom>
        </p:spPr>
        <p:txBody>
          <a:bodyPr/>
          <a:lstStyle>
            <a:lvl1pPr algn="ctr">
              <a:lnSpc>
                <a:spcPct val="100000"/>
              </a:lnSpc>
              <a:spcAft>
                <a:spcPts val="1200"/>
              </a:spcAft>
              <a:defRPr sz="4400" baseline="0">
                <a:solidFill>
                  <a:schemeClr val="tx1"/>
                </a:solidFill>
                <a:latin typeface="Arial" pitchFamily="34" charset="0"/>
                <a:ea typeface="微軟正黑體" pitchFamily="34" charset="-120"/>
                <a:cs typeface="Arial" pitchFamily="34" charset="0"/>
              </a:defRPr>
            </a:lvl1pPr>
          </a:lstStyle>
          <a:p>
            <a:r>
              <a:rPr lang="en-US" altLang="zh-TW" dirty="0"/>
              <a:t>Click to edit Master title style</a:t>
            </a:r>
          </a:p>
        </p:txBody>
      </p:sp>
      <p:sp>
        <p:nvSpPr>
          <p:cNvPr id="5" name="Rectangle 12"/>
          <p:cNvSpPr>
            <a:spLocks noGrp="1" noChangeArrowheads="1"/>
          </p:cNvSpPr>
          <p:nvPr>
            <p:ph type="subTitle" sz="quarter" idx="1"/>
          </p:nvPr>
        </p:nvSpPr>
        <p:spPr>
          <a:xfrm>
            <a:off x="1357291" y="4405322"/>
            <a:ext cx="6400800" cy="1238256"/>
          </a:xfrm>
          <a:prstGeom prst="rect">
            <a:avLst/>
          </a:prstGeom>
        </p:spPr>
        <p:txBody>
          <a:bodyPr/>
          <a:lstStyle>
            <a:lvl1pPr marL="0" indent="0" algn="ctr">
              <a:buFont typeface="Wingdings" pitchFamily="2" charset="2"/>
              <a:buNone/>
              <a:defRPr sz="1800" baseline="0">
                <a:solidFill>
                  <a:schemeClr val="tx2">
                    <a:lumMod val="20000"/>
                    <a:lumOff val="80000"/>
                  </a:schemeClr>
                </a:solidFill>
                <a:latin typeface="Arial" pitchFamily="34" charset="0"/>
                <a:ea typeface="微軟正黑體" pitchFamily="34" charset="-120"/>
                <a:cs typeface="Arial" pitchFamily="34" charset="0"/>
              </a:defRPr>
            </a:lvl1pPr>
          </a:lstStyle>
          <a:p>
            <a:pPr lvl="0"/>
            <a:r>
              <a:rPr lang="zh-TW" altLang="en-US" noProof="0" dirty="0"/>
              <a:t>按一下以編輯母片副標題樣式</a:t>
            </a:r>
            <a:endParaRPr lang="en-US" altLang="zh-TW" noProof="0" dirty="0"/>
          </a:p>
        </p:txBody>
      </p:sp>
    </p:spTree>
    <p:extLst>
      <p:ext uri="{BB962C8B-B14F-4D97-AF65-F5344CB8AC3E}">
        <p14:creationId xmlns:p14="http://schemas.microsoft.com/office/powerpoint/2010/main" val="1059806286"/>
      </p:ext>
    </p:extLst>
  </p:cSld>
  <p:clrMapOvr>
    <a:overrideClrMapping bg1="dk1" tx1="lt1" bg2="dk2" tx2="lt2" accent1="accent1" accent2="accent2" accent3="accent3" accent4="accent4" accent5="accent5" accent6="accent6" hlink="hlink" folHlink="folHlink"/>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5312D9-9B39-40AB-B0F3-F8016E7B6404}" type="datetime1">
              <a:rPr lang="zh-TW" altLang="en-US" smtClean="0"/>
              <a:t>2014/9/5</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6538C2-E226-4553-850F-A239A256722B}" type="slidenum">
              <a:rPr lang="zh-TW" altLang="en-US" smtClean="0"/>
              <a:t>‹#›</a:t>
            </a:fld>
            <a:endParaRPr lang="zh-TW" altLang="en-US"/>
          </a:p>
        </p:txBody>
      </p:sp>
    </p:spTree>
    <p:extLst>
      <p:ext uri="{BB962C8B-B14F-4D97-AF65-F5344CB8AC3E}">
        <p14:creationId xmlns:p14="http://schemas.microsoft.com/office/powerpoint/2010/main" val="3384863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fld id="{648017D8-3CDA-4640-959C-85BF42074385}" type="datetime1">
              <a:rPr kumimoji="1" lang="zh-TW" altLang="en-US" smtClean="0">
                <a:solidFill>
                  <a:srgbClr val="000000"/>
                </a:solidFill>
              </a:rPr>
              <a:t>2014/9/5</a:t>
            </a:fld>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D868E97A-8CB3-492E-A71F-F79F024892BB}" type="slidenum">
              <a:rPr kumimoji="1" lang="en-US" altLang="zh-TW">
                <a:solidFill>
                  <a:srgbClr val="000000"/>
                </a:solidFill>
              </a:rPr>
              <a:pPr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71621998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6"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41"/>
          <p:cNvSpPr>
            <a:spLocks noGrp="1" noChangeArrowheads="1"/>
          </p:cNvSpPr>
          <p:nvPr>
            <p:ph type="dt" sz="half" idx="2"/>
          </p:nvPr>
        </p:nvSpPr>
        <p:spPr>
          <a:xfrm>
            <a:off x="3997325" y="6621463"/>
            <a:ext cx="4857750" cy="209550"/>
          </a:xfrm>
          <a:prstGeom prst="rect">
            <a:avLst/>
          </a:prstGeom>
        </p:spPr>
        <p:txBody>
          <a:bodyPr/>
          <a:lstStyle>
            <a:lvl1pPr marL="0" marR="0" indent="0" algn="r" defTabSz="914400" rtl="0" eaLnBrk="1" fontAlgn="base" latinLnBrk="0" hangingPunct="1">
              <a:lnSpc>
                <a:spcPct val="100000"/>
              </a:lnSpc>
              <a:spcBef>
                <a:spcPct val="0"/>
              </a:spcBef>
              <a:spcAft>
                <a:spcPct val="0"/>
              </a:spcAft>
              <a:buClrTx/>
              <a:buSzTx/>
              <a:buFontTx/>
              <a:buNone/>
              <a:tabLst/>
              <a:defRPr kumimoji="0" lang="en-US" altLang="zh-TW" sz="800" baseline="0">
                <a:solidFill>
                  <a:schemeClr val="bg1">
                    <a:lumMod val="50000"/>
                  </a:schemeClr>
                </a:solidFill>
                <a:latin typeface="Arial" pitchFamily="34" charset="0"/>
                <a:ea typeface="+mn-ea"/>
                <a:cs typeface="Arial" pitchFamily="34" charset="0"/>
              </a:defRPr>
            </a:lvl1pPr>
          </a:lstStyle>
          <a:p>
            <a:pPr>
              <a:defRPr/>
            </a:pPr>
            <a:r>
              <a:rPr dirty="0" smtClean="0">
                <a:solidFill>
                  <a:srgbClr val="FFFFFF">
                    <a:lumMod val="50000"/>
                  </a:srgbClr>
                </a:solidFill>
              </a:rPr>
              <a:t>Wafer Works Corporation Proprietary © 2013 / www.waferworks.com </a:t>
            </a:r>
            <a:endParaRPr dirty="0">
              <a:solidFill>
                <a:srgbClr val="FFFFFF">
                  <a:lumMod val="50000"/>
                </a:srgbClr>
              </a:solidFill>
            </a:endParaRPr>
          </a:p>
        </p:txBody>
      </p:sp>
      <p:sp>
        <p:nvSpPr>
          <p:cNvPr id="1028" name="Rectangle 6"/>
          <p:cNvSpPr>
            <a:spLocks noChangeArrowheads="1"/>
          </p:cNvSpPr>
          <p:nvPr userDrawn="1"/>
        </p:nvSpPr>
        <p:spPr bwMode="auto">
          <a:xfrm>
            <a:off x="214282" y="6643710"/>
            <a:ext cx="1466850" cy="214290"/>
          </a:xfrm>
          <a:prstGeom prst="rect">
            <a:avLst/>
          </a:prstGeom>
          <a:noFill/>
          <a:ln w="9525">
            <a:noFill/>
            <a:miter lim="800000"/>
            <a:headEnd/>
            <a:tailEnd/>
          </a:ln>
        </p:spPr>
        <p:txBody>
          <a:bodyPr lIns="0" tIns="0" rIns="0" bIns="0" anchor="ctr"/>
          <a:lstStyle/>
          <a:p>
            <a:pPr fontAlgn="base">
              <a:spcBef>
                <a:spcPct val="0"/>
              </a:spcBef>
              <a:spcAft>
                <a:spcPct val="0"/>
              </a:spcAft>
              <a:defRPr/>
            </a:pPr>
            <a:fld id="{F6A9894B-C1F2-4566-B231-39044D8A4084}" type="slidenum">
              <a:rPr lang="en-US" altLang="zh-TW" sz="1000">
                <a:solidFill>
                  <a:srgbClr val="002060"/>
                </a:solidFill>
                <a:latin typeface="Arial Narrow" pitchFamily="34" charset="0"/>
                <a:ea typeface="新細明體" charset="-120"/>
              </a:rPr>
              <a:pPr fontAlgn="base">
                <a:spcBef>
                  <a:spcPct val="0"/>
                </a:spcBef>
                <a:spcAft>
                  <a:spcPct val="0"/>
                </a:spcAft>
                <a:defRPr/>
              </a:pPr>
              <a:t>‹#›</a:t>
            </a:fld>
            <a:r>
              <a:rPr lang="zh-TW" altLang="en-US" sz="1000" dirty="0">
                <a:solidFill>
                  <a:srgbClr val="7F7F7F"/>
                </a:solidFill>
                <a:latin typeface="Arial Narrow" pitchFamily="34" charset="0"/>
                <a:ea typeface="新細明體" charset="-120"/>
              </a:rPr>
              <a:t> </a:t>
            </a:r>
            <a:endParaRPr lang="en-US" altLang="zh-TW" sz="900" dirty="0">
              <a:solidFill>
                <a:srgbClr val="7F7F7F"/>
              </a:solidFill>
              <a:latin typeface="Arial Black" pitchFamily="34" charset="0"/>
              <a:ea typeface="新細明體" charset="-120"/>
            </a:endParaRPr>
          </a:p>
        </p:txBody>
      </p:sp>
    </p:spTree>
    <p:extLst>
      <p:ext uri="{BB962C8B-B14F-4D97-AF65-F5344CB8AC3E}">
        <p14:creationId xmlns:p14="http://schemas.microsoft.com/office/powerpoint/2010/main" val="142294887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transition>
    <p:wipe dir="r"/>
  </p:transition>
  <p:timing>
    <p:tnLst>
      <p:par>
        <p:cTn id="1" dur="indefinite" restart="never" nodeType="tmRoot"/>
      </p:par>
    </p:tnLst>
  </p:timing>
  <p:hf sldNum="0" hdr="0" ftr="0"/>
  <p:txStyles>
    <p:titleStyle>
      <a:lvl1pPr algn="l" rtl="0" eaLnBrk="0" fontAlgn="base" hangingPunct="0">
        <a:lnSpc>
          <a:spcPct val="75000"/>
        </a:lnSpc>
        <a:spcBef>
          <a:spcPct val="0"/>
        </a:spcBef>
        <a:spcAft>
          <a:spcPct val="0"/>
        </a:spcAft>
        <a:defRPr sz="2800">
          <a:solidFill>
            <a:schemeClr val="bg1"/>
          </a:solidFill>
          <a:latin typeface="Arial" pitchFamily="34" charset="0"/>
          <a:ea typeface="+mj-ea"/>
          <a:cs typeface="Arial" pitchFamily="34" charset="0"/>
        </a:defRPr>
      </a:lvl1pPr>
      <a:lvl2pPr algn="l" rtl="0" eaLnBrk="0" fontAlgn="base" hangingPunct="0">
        <a:lnSpc>
          <a:spcPct val="75000"/>
        </a:lnSpc>
        <a:spcBef>
          <a:spcPct val="0"/>
        </a:spcBef>
        <a:spcAft>
          <a:spcPct val="0"/>
        </a:spcAft>
        <a:defRPr sz="2800">
          <a:solidFill>
            <a:schemeClr val="bg1"/>
          </a:solidFill>
          <a:latin typeface="Arial" charset="0"/>
          <a:cs typeface="Arial" pitchFamily="34" charset="0"/>
        </a:defRPr>
      </a:lvl2pPr>
      <a:lvl3pPr algn="l" rtl="0" eaLnBrk="0" fontAlgn="base" hangingPunct="0">
        <a:lnSpc>
          <a:spcPct val="75000"/>
        </a:lnSpc>
        <a:spcBef>
          <a:spcPct val="0"/>
        </a:spcBef>
        <a:spcAft>
          <a:spcPct val="0"/>
        </a:spcAft>
        <a:defRPr sz="2800">
          <a:solidFill>
            <a:schemeClr val="bg1"/>
          </a:solidFill>
          <a:latin typeface="Arial" charset="0"/>
          <a:cs typeface="Arial" pitchFamily="34" charset="0"/>
        </a:defRPr>
      </a:lvl3pPr>
      <a:lvl4pPr algn="l" rtl="0" eaLnBrk="0" fontAlgn="base" hangingPunct="0">
        <a:lnSpc>
          <a:spcPct val="75000"/>
        </a:lnSpc>
        <a:spcBef>
          <a:spcPct val="0"/>
        </a:spcBef>
        <a:spcAft>
          <a:spcPct val="0"/>
        </a:spcAft>
        <a:defRPr sz="2800">
          <a:solidFill>
            <a:schemeClr val="bg1"/>
          </a:solidFill>
          <a:latin typeface="Arial" charset="0"/>
          <a:cs typeface="Arial" pitchFamily="34" charset="0"/>
        </a:defRPr>
      </a:lvl4pPr>
      <a:lvl5pPr algn="l" rtl="0" eaLnBrk="0" fontAlgn="base" hangingPunct="0">
        <a:lnSpc>
          <a:spcPct val="75000"/>
        </a:lnSpc>
        <a:spcBef>
          <a:spcPct val="0"/>
        </a:spcBef>
        <a:spcAft>
          <a:spcPct val="0"/>
        </a:spcAft>
        <a:defRPr sz="2800">
          <a:solidFill>
            <a:schemeClr val="bg1"/>
          </a:solidFill>
          <a:latin typeface="Arial" charset="0"/>
          <a:cs typeface="Arial" pitchFamily="34" charset="0"/>
        </a:defRPr>
      </a:lvl5pPr>
      <a:lvl6pPr marL="457200" algn="l" rtl="0" fontAlgn="base">
        <a:lnSpc>
          <a:spcPct val="75000"/>
        </a:lnSpc>
        <a:spcBef>
          <a:spcPct val="0"/>
        </a:spcBef>
        <a:spcAft>
          <a:spcPct val="0"/>
        </a:spcAft>
        <a:defRPr sz="3200">
          <a:solidFill>
            <a:schemeClr val="tx1"/>
          </a:solidFill>
          <a:latin typeface="Arial Narrow" pitchFamily="34" charset="0"/>
          <a:cs typeface="Arial" pitchFamily="34" charset="0"/>
        </a:defRPr>
      </a:lvl6pPr>
      <a:lvl7pPr marL="914400" algn="l" rtl="0" fontAlgn="base">
        <a:lnSpc>
          <a:spcPct val="75000"/>
        </a:lnSpc>
        <a:spcBef>
          <a:spcPct val="0"/>
        </a:spcBef>
        <a:spcAft>
          <a:spcPct val="0"/>
        </a:spcAft>
        <a:defRPr sz="3200">
          <a:solidFill>
            <a:schemeClr val="tx1"/>
          </a:solidFill>
          <a:latin typeface="Arial Narrow" pitchFamily="34" charset="0"/>
          <a:cs typeface="Arial" pitchFamily="34" charset="0"/>
        </a:defRPr>
      </a:lvl7pPr>
      <a:lvl8pPr marL="1371600" algn="l" rtl="0" fontAlgn="base">
        <a:lnSpc>
          <a:spcPct val="75000"/>
        </a:lnSpc>
        <a:spcBef>
          <a:spcPct val="0"/>
        </a:spcBef>
        <a:spcAft>
          <a:spcPct val="0"/>
        </a:spcAft>
        <a:defRPr sz="3200">
          <a:solidFill>
            <a:schemeClr val="tx1"/>
          </a:solidFill>
          <a:latin typeface="Arial Narrow" pitchFamily="34" charset="0"/>
          <a:cs typeface="Arial" pitchFamily="34" charset="0"/>
        </a:defRPr>
      </a:lvl8pPr>
      <a:lvl9pPr marL="1828800" algn="l" rtl="0" fontAlgn="base">
        <a:lnSpc>
          <a:spcPct val="75000"/>
        </a:lnSpc>
        <a:spcBef>
          <a:spcPct val="0"/>
        </a:spcBef>
        <a:spcAft>
          <a:spcPct val="0"/>
        </a:spcAft>
        <a:defRPr sz="3200">
          <a:solidFill>
            <a:schemeClr val="tx1"/>
          </a:solidFill>
          <a:latin typeface="Arial Narrow" pitchFamily="34" charset="0"/>
          <a:cs typeface="Arial" pitchFamily="34" charset="0"/>
        </a:defRPr>
      </a:lvl9pPr>
    </p:titleStyle>
    <p:bodyStyle>
      <a:lvl1pPr marL="342900" indent="-342900" algn="l" rtl="0" eaLnBrk="0" fontAlgn="base" hangingPunct="0">
        <a:lnSpc>
          <a:spcPts val="2000"/>
        </a:lnSpc>
        <a:spcBef>
          <a:spcPct val="20000"/>
        </a:spcBef>
        <a:spcAft>
          <a:spcPct val="15000"/>
        </a:spcAft>
        <a:buClr>
          <a:srgbClr val="0070C0"/>
        </a:buClr>
        <a:buFont typeface="Arial" charset="0"/>
        <a:buChar char="•"/>
        <a:defRPr sz="2200">
          <a:solidFill>
            <a:schemeClr val="tx1"/>
          </a:solidFill>
          <a:latin typeface="Arial" pitchFamily="34" charset="0"/>
          <a:ea typeface="+mn-ea"/>
          <a:cs typeface="Arial" pitchFamily="34" charset="0"/>
        </a:defRPr>
      </a:lvl1pPr>
      <a:lvl2pPr marL="742950" indent="-285750" algn="l" rtl="0" eaLnBrk="0" fontAlgn="base" hangingPunct="0">
        <a:lnSpc>
          <a:spcPts val="2000"/>
        </a:lnSpc>
        <a:spcBef>
          <a:spcPct val="10000"/>
        </a:spcBef>
        <a:spcAft>
          <a:spcPct val="20000"/>
        </a:spcAft>
        <a:buClr>
          <a:srgbClr val="00B050"/>
        </a:buClr>
        <a:buSzPct val="60000"/>
        <a:buFont typeface="Wingdings" pitchFamily="2" charset="2"/>
        <a:buChar char="Ø"/>
        <a:defRPr sz="2800" i="1">
          <a:solidFill>
            <a:srgbClr val="4D4D4D"/>
          </a:solidFill>
          <a:latin typeface="Arial" pitchFamily="34" charset="0"/>
          <a:cs typeface="Arial" pitchFamily="34" charset="0"/>
        </a:defRPr>
      </a:lvl2pPr>
      <a:lvl3pPr marL="1143000" indent="-228600" algn="l" rtl="0" eaLnBrk="0" fontAlgn="base" hangingPunct="0">
        <a:lnSpc>
          <a:spcPts val="2000"/>
        </a:lnSpc>
        <a:spcBef>
          <a:spcPct val="0"/>
        </a:spcBef>
        <a:spcAft>
          <a:spcPct val="20000"/>
        </a:spcAft>
        <a:buClr>
          <a:srgbClr val="FF0000"/>
        </a:buClr>
        <a:buSzPct val="75000"/>
        <a:buChar char="•"/>
        <a:defRPr sz="1600" i="1">
          <a:solidFill>
            <a:srgbClr val="4D4D4D"/>
          </a:solidFill>
          <a:latin typeface="Arial" pitchFamily="34" charset="0"/>
          <a:cs typeface="Arial" pitchFamily="34" charset="0"/>
        </a:defRPr>
      </a:lvl3pPr>
      <a:lvl4pPr marL="1600200" indent="-228600" algn="l" rtl="0" eaLnBrk="0" fontAlgn="base" hangingPunct="0">
        <a:spcBef>
          <a:spcPct val="20000"/>
        </a:spcBef>
        <a:spcAft>
          <a:spcPct val="0"/>
        </a:spcAft>
        <a:buClr>
          <a:srgbClr val="00B050"/>
        </a:buClr>
        <a:buFont typeface="Arial" charset="0"/>
        <a:buChar char="•"/>
        <a:defRPr sz="2000">
          <a:solidFill>
            <a:srgbClr val="4D4D4D"/>
          </a:solidFill>
          <a:latin typeface="Arial" pitchFamily="34" charset="0"/>
          <a:cs typeface="Arial" pitchFamily="34" charset="0"/>
        </a:defRPr>
      </a:lvl4pPr>
      <a:lvl5pPr marL="2057400" indent="-228600" algn="l" rtl="0" eaLnBrk="0" fontAlgn="base" hangingPunct="0">
        <a:spcBef>
          <a:spcPct val="20000"/>
        </a:spcBef>
        <a:spcAft>
          <a:spcPct val="0"/>
        </a:spcAft>
        <a:buClr>
          <a:srgbClr val="7030A0"/>
        </a:buClr>
        <a:buFont typeface="Arial" charset="0"/>
        <a:buChar char="•"/>
        <a:defRPr sz="1600">
          <a:solidFill>
            <a:srgbClr val="4D4D4D"/>
          </a:solidFill>
          <a:latin typeface="Arial" pitchFamily="34" charset="0"/>
          <a:cs typeface="Arial" pitchFamily="34" charset="0"/>
        </a:defRPr>
      </a:lvl5pPr>
      <a:lvl6pPr marL="2514600" indent="-228600" algn="l" rtl="0" fontAlgn="base">
        <a:spcBef>
          <a:spcPct val="20000"/>
        </a:spcBef>
        <a:spcAft>
          <a:spcPct val="0"/>
        </a:spcAft>
        <a:buChar char="»"/>
        <a:defRPr sz="1600">
          <a:solidFill>
            <a:srgbClr val="4D4D4D"/>
          </a:solidFill>
          <a:latin typeface="+mn-lt"/>
          <a:cs typeface="+mn-cs"/>
        </a:defRPr>
      </a:lvl6pPr>
      <a:lvl7pPr marL="2971800" indent="-228600" algn="l" rtl="0" fontAlgn="base">
        <a:spcBef>
          <a:spcPct val="20000"/>
        </a:spcBef>
        <a:spcAft>
          <a:spcPct val="0"/>
        </a:spcAft>
        <a:buChar char="»"/>
        <a:defRPr sz="1600">
          <a:solidFill>
            <a:srgbClr val="4D4D4D"/>
          </a:solidFill>
          <a:latin typeface="+mn-lt"/>
          <a:cs typeface="+mn-cs"/>
        </a:defRPr>
      </a:lvl7pPr>
      <a:lvl8pPr marL="3429000" indent="-228600" algn="l" rtl="0" fontAlgn="base">
        <a:spcBef>
          <a:spcPct val="20000"/>
        </a:spcBef>
        <a:spcAft>
          <a:spcPct val="0"/>
        </a:spcAft>
        <a:buChar char="»"/>
        <a:defRPr sz="1600">
          <a:solidFill>
            <a:srgbClr val="4D4D4D"/>
          </a:solidFill>
          <a:latin typeface="+mn-lt"/>
          <a:cs typeface="+mn-cs"/>
        </a:defRPr>
      </a:lvl8pPr>
      <a:lvl9pPr marL="3886200" indent="-228600" algn="l" rtl="0" fontAlgn="base">
        <a:spcBef>
          <a:spcPct val="20000"/>
        </a:spcBef>
        <a:spcAft>
          <a:spcPct val="0"/>
        </a:spcAft>
        <a:buChar char="»"/>
        <a:defRPr sz="1600">
          <a:solidFill>
            <a:srgbClr val="4D4D4D"/>
          </a:solidFill>
          <a:latin typeface="+mn-lt"/>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3.xml"/><Relationship Id="rId4" Type="http://schemas.openxmlformats.org/officeDocument/2006/relationships/image" Target="../media/image13.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矩形 10"/>
          <p:cNvSpPr/>
          <p:nvPr/>
        </p:nvSpPr>
        <p:spPr>
          <a:xfrm>
            <a:off x="0" y="710100"/>
            <a:ext cx="9144000" cy="3222956"/>
          </a:xfrm>
          <a:prstGeom prst="rect">
            <a:avLst/>
          </a:prstGeom>
          <a:gradFill>
            <a:gsLst>
              <a:gs pos="10000">
                <a:schemeClr val="bg1">
                  <a:lumMod val="95000"/>
                  <a:alpha val="0"/>
                </a:schemeClr>
              </a:gs>
              <a:gs pos="39000">
                <a:schemeClr val="bg1">
                  <a:lumMod val="95000"/>
                  <a:alpha val="74000"/>
                </a:schemeClr>
              </a:gs>
              <a:gs pos="66000">
                <a:schemeClr val="bg1">
                  <a:lumMod val="95000"/>
                </a:schemeClr>
              </a:gs>
              <a:gs pos="50000">
                <a:schemeClr val="bg1">
                  <a:lumMod val="95000"/>
                </a:schemeClr>
              </a:gs>
              <a:gs pos="8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標題 1"/>
          <p:cNvSpPr txBox="1">
            <a:spLocks/>
          </p:cNvSpPr>
          <p:nvPr/>
        </p:nvSpPr>
        <p:spPr>
          <a:xfrm>
            <a:off x="832048" y="1286164"/>
            <a:ext cx="7772400" cy="22322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TW" altLang="en-US" b="1" dirty="0" smtClean="0">
                <a:solidFill>
                  <a:schemeClr val="bg1"/>
                </a:solidFill>
                <a:latin typeface="微軟正黑體" pitchFamily="34" charset="-120"/>
                <a:ea typeface="微軟正黑體" pitchFamily="34" charset="-120"/>
              </a:rPr>
              <a:t>台灣地區  財產保險</a:t>
            </a:r>
            <a:endParaRPr lang="en-US" altLang="zh-TW" b="1" dirty="0" smtClean="0">
              <a:solidFill>
                <a:schemeClr val="bg1"/>
              </a:solidFill>
              <a:latin typeface="微軟正黑體" pitchFamily="34" charset="-120"/>
              <a:ea typeface="微軟正黑體" pitchFamily="34" charset="-120"/>
            </a:endParaRPr>
          </a:p>
          <a:p>
            <a:pPr algn="r"/>
            <a:r>
              <a:rPr lang="zh-TW" altLang="en-US" b="1" dirty="0" smtClean="0">
                <a:solidFill>
                  <a:schemeClr val="bg1"/>
                </a:solidFill>
                <a:latin typeface="微軟正黑體" pitchFamily="34" charset="-120"/>
                <a:ea typeface="微軟正黑體" pitchFamily="34" charset="-120"/>
              </a:rPr>
              <a:t>電子商務的發展現況與未來</a:t>
            </a:r>
            <a:endParaRPr lang="zh-TW" altLang="en-US" b="1" dirty="0">
              <a:solidFill>
                <a:schemeClr val="bg1"/>
              </a:solidFill>
              <a:latin typeface="微軟正黑體" pitchFamily="34" charset="-120"/>
              <a:ea typeface="微軟正黑體" pitchFamily="34" charset="-120"/>
            </a:endParaRPr>
          </a:p>
        </p:txBody>
      </p:sp>
      <p:sp>
        <p:nvSpPr>
          <p:cNvPr id="2" name="標題 1"/>
          <p:cNvSpPr>
            <a:spLocks noGrp="1"/>
          </p:cNvSpPr>
          <p:nvPr>
            <p:ph type="ctrTitle"/>
          </p:nvPr>
        </p:nvSpPr>
        <p:spPr>
          <a:xfrm>
            <a:off x="814210" y="1258760"/>
            <a:ext cx="7772400" cy="2232248"/>
          </a:xfrm>
        </p:spPr>
        <p:txBody>
          <a:bodyPr>
            <a:normAutofit/>
          </a:bodyPr>
          <a:lstStyle/>
          <a:p>
            <a:pPr algn="r"/>
            <a:r>
              <a:rPr lang="zh-TW" altLang="en-US" b="1" dirty="0">
                <a:latin typeface="微軟正黑體" pitchFamily="34" charset="-120"/>
                <a:ea typeface="微軟正黑體" pitchFamily="34" charset="-120"/>
              </a:rPr>
              <a:t>台灣</a:t>
            </a:r>
            <a:r>
              <a:rPr lang="zh-TW" altLang="en-US" b="1" dirty="0" smtClean="0">
                <a:latin typeface="微軟正黑體" pitchFamily="34" charset="-120"/>
                <a:ea typeface="微軟正黑體" pitchFamily="34" charset="-120"/>
              </a:rPr>
              <a:t>地區  財產保險</a:t>
            </a:r>
            <a:r>
              <a:rPr lang="en-US" altLang="zh-TW" b="1" dirty="0" smtClean="0">
                <a:latin typeface="微軟正黑體" pitchFamily="34" charset="-120"/>
                <a:ea typeface="微軟正黑體" pitchFamily="34" charset="-120"/>
              </a:rPr>
              <a:t/>
            </a:r>
            <a:br>
              <a:rPr lang="en-US" altLang="zh-TW" b="1" dirty="0" smtClean="0">
                <a:latin typeface="微軟正黑體" pitchFamily="34" charset="-120"/>
                <a:ea typeface="微軟正黑體" pitchFamily="34" charset="-120"/>
              </a:rPr>
            </a:br>
            <a:r>
              <a:rPr lang="zh-TW" altLang="en-US" b="1" dirty="0" smtClean="0">
                <a:solidFill>
                  <a:srgbClr val="003399"/>
                </a:solidFill>
                <a:latin typeface="微軟正黑體" pitchFamily="34" charset="-120"/>
                <a:ea typeface="微軟正黑體" pitchFamily="34" charset="-120"/>
              </a:rPr>
              <a:t>電子商務的發展現況與未來</a:t>
            </a:r>
            <a:endParaRPr lang="zh-TW" altLang="en-US" b="1" dirty="0">
              <a:solidFill>
                <a:srgbClr val="003399"/>
              </a:solidFill>
              <a:latin typeface="微軟正黑體" pitchFamily="34" charset="-120"/>
              <a:ea typeface="微軟正黑體" pitchFamily="34" charset="-120"/>
            </a:endParaRPr>
          </a:p>
        </p:txBody>
      </p:sp>
      <p:sp>
        <p:nvSpPr>
          <p:cNvPr id="3" name="副標題 2"/>
          <p:cNvSpPr>
            <a:spLocks noGrp="1"/>
          </p:cNvSpPr>
          <p:nvPr>
            <p:ph type="subTitle" idx="1"/>
          </p:nvPr>
        </p:nvSpPr>
        <p:spPr>
          <a:xfrm>
            <a:off x="5260032" y="3584167"/>
            <a:ext cx="3272408" cy="1296144"/>
          </a:xfrm>
        </p:spPr>
        <p:txBody>
          <a:bodyPr>
            <a:normAutofit/>
          </a:bodyPr>
          <a:lstStyle/>
          <a:p>
            <a:pPr algn="r"/>
            <a:r>
              <a:rPr lang="zh-TW" altLang="en-US" sz="3000" b="1" dirty="0" smtClean="0">
                <a:solidFill>
                  <a:schemeClr val="bg1"/>
                </a:solidFill>
                <a:latin typeface="微軟正黑體" pitchFamily="34" charset="-120"/>
                <a:ea typeface="微軟正黑體" pitchFamily="34" charset="-120"/>
              </a:rPr>
              <a:t>呂文泉</a:t>
            </a:r>
            <a:endParaRPr lang="en-US" altLang="zh-TW" sz="3000" b="1" dirty="0" smtClean="0">
              <a:solidFill>
                <a:schemeClr val="bg1"/>
              </a:solidFill>
              <a:latin typeface="微軟正黑體" pitchFamily="34" charset="-120"/>
              <a:ea typeface="微軟正黑體" pitchFamily="34" charset="-120"/>
            </a:endParaRPr>
          </a:p>
          <a:p>
            <a:pPr algn="r"/>
            <a:r>
              <a:rPr lang="en-US" altLang="zh-TW" sz="3000" b="1" dirty="0" smtClean="0">
                <a:solidFill>
                  <a:schemeClr val="bg1"/>
                </a:solidFill>
                <a:latin typeface="微軟正黑體" pitchFamily="34" charset="-120"/>
                <a:ea typeface="微軟正黑體" pitchFamily="34" charset="-120"/>
              </a:rPr>
              <a:t>2014/9/24</a:t>
            </a:r>
            <a:endParaRPr lang="zh-TW" altLang="en-US" sz="3000" b="1" dirty="0">
              <a:solidFill>
                <a:schemeClr val="bg1"/>
              </a:solidFill>
              <a:latin typeface="微軟正黑體" pitchFamily="34" charset="-120"/>
              <a:ea typeface="微軟正黑體" pitchFamily="34" charset="-120"/>
            </a:endParaRPr>
          </a:p>
        </p:txBody>
      </p:sp>
      <p:sp>
        <p:nvSpPr>
          <p:cNvPr id="14" name="副標題 2"/>
          <p:cNvSpPr txBox="1">
            <a:spLocks/>
          </p:cNvSpPr>
          <p:nvPr/>
        </p:nvSpPr>
        <p:spPr>
          <a:xfrm>
            <a:off x="5242374" y="3573016"/>
            <a:ext cx="3272408" cy="129614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zh-TW" altLang="en-US" sz="3000" b="1" dirty="0" smtClean="0">
                <a:solidFill>
                  <a:schemeClr val="tx1">
                    <a:lumMod val="50000"/>
                    <a:lumOff val="50000"/>
                  </a:schemeClr>
                </a:solidFill>
                <a:latin typeface="微軟正黑體" pitchFamily="34" charset="-120"/>
                <a:ea typeface="微軟正黑體" pitchFamily="34" charset="-120"/>
              </a:rPr>
              <a:t>呂文泉</a:t>
            </a:r>
            <a:endParaRPr lang="en-US" altLang="zh-TW" sz="3000" b="1" dirty="0" smtClean="0">
              <a:solidFill>
                <a:schemeClr val="tx1">
                  <a:lumMod val="50000"/>
                  <a:lumOff val="50000"/>
                </a:schemeClr>
              </a:solidFill>
              <a:latin typeface="微軟正黑體" pitchFamily="34" charset="-120"/>
              <a:ea typeface="微軟正黑體" pitchFamily="34" charset="-120"/>
            </a:endParaRPr>
          </a:p>
          <a:p>
            <a:pPr algn="r"/>
            <a:r>
              <a:rPr lang="en-US" altLang="zh-TW" sz="3000" b="1" dirty="0" smtClean="0">
                <a:solidFill>
                  <a:schemeClr val="tx1">
                    <a:lumMod val="50000"/>
                    <a:lumOff val="50000"/>
                  </a:schemeClr>
                </a:solidFill>
                <a:latin typeface="微軟正黑體" pitchFamily="34" charset="-120"/>
                <a:ea typeface="微軟正黑體" pitchFamily="34" charset="-120"/>
              </a:rPr>
              <a:t>2014/9/24</a:t>
            </a:r>
            <a:endParaRPr lang="zh-TW" altLang="en-US" sz="3000" b="1" dirty="0">
              <a:solidFill>
                <a:schemeClr val="tx1">
                  <a:lumMod val="50000"/>
                  <a:lumOff val="50000"/>
                </a:schemeClr>
              </a:solidFill>
              <a:latin typeface="微軟正黑體" pitchFamily="34" charset="-120"/>
              <a:ea typeface="微軟正黑體" pitchFamily="34" charset="-120"/>
            </a:endParaRPr>
          </a:p>
        </p:txBody>
      </p:sp>
      <p:sp>
        <p:nvSpPr>
          <p:cNvPr id="4" name="投影片編號版面配置區 3"/>
          <p:cNvSpPr>
            <a:spLocks noGrp="1"/>
          </p:cNvSpPr>
          <p:nvPr>
            <p:ph type="sldNum" sz="quarter" idx="12"/>
          </p:nvPr>
        </p:nvSpPr>
        <p:spPr/>
        <p:txBody>
          <a:bodyPr/>
          <a:lstStyle/>
          <a:p>
            <a:fld id="{176538C2-E226-4553-850F-A239A256722B}" type="slidenum">
              <a:rPr lang="zh-TW" altLang="en-US" smtClean="0"/>
              <a:t>0</a:t>
            </a:fld>
            <a:endParaRPr lang="zh-TW" altLang="en-US"/>
          </a:p>
        </p:txBody>
      </p:sp>
    </p:spTree>
    <p:extLst>
      <p:ext uri="{BB962C8B-B14F-4D97-AF65-F5344CB8AC3E}">
        <p14:creationId xmlns:p14="http://schemas.microsoft.com/office/powerpoint/2010/main" val="2270681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2"/>
          <p:cNvSpPr>
            <a:spLocks noGrp="1"/>
          </p:cNvSpPr>
          <p:nvPr>
            <p:ph idx="1"/>
          </p:nvPr>
        </p:nvSpPr>
        <p:spPr>
          <a:xfrm>
            <a:off x="899592" y="1052736"/>
            <a:ext cx="7787208" cy="4968552"/>
          </a:xfrm>
        </p:spPr>
        <p:txBody>
          <a:bodyPr/>
          <a:lstStyle/>
          <a:p>
            <a:pPr>
              <a:lnSpc>
                <a:spcPts val="4700"/>
              </a:lnSpc>
            </a:pPr>
            <a:r>
              <a:rPr lang="zh-TW" altLang="en-US" b="1" dirty="0">
                <a:latin typeface="微軟正黑體" pitchFamily="34" charset="-120"/>
                <a:ea typeface="微軟正黑體" pitchFamily="34" charset="-120"/>
              </a:rPr>
              <a:t>報告人：呂文泉</a:t>
            </a:r>
            <a:endParaRPr lang="en-US" altLang="zh-TW" b="1" dirty="0" smtClean="0">
              <a:latin typeface="微軟正黑體" pitchFamily="34" charset="-120"/>
              <a:ea typeface="微軟正黑體" pitchFamily="34" charset="-120"/>
            </a:endParaRPr>
          </a:p>
          <a:p>
            <a:pPr>
              <a:lnSpc>
                <a:spcPts val="4700"/>
              </a:lnSpc>
            </a:pPr>
            <a:r>
              <a:rPr lang="zh-TW" altLang="en-US" b="1" dirty="0" smtClean="0">
                <a:latin typeface="微軟正黑體" pitchFamily="34" charset="-120"/>
                <a:ea typeface="微軟正黑體" pitchFamily="34" charset="-120"/>
              </a:rPr>
              <a:t>現    任</a:t>
            </a:r>
            <a:r>
              <a:rPr lang="zh-TW" altLang="en-US" b="1" dirty="0">
                <a:latin typeface="微軟正黑體" pitchFamily="34" charset="-120"/>
                <a:ea typeface="微軟正黑體" pitchFamily="34" charset="-120"/>
              </a:rPr>
              <a:t>：</a:t>
            </a:r>
            <a:endParaRPr lang="en-US" altLang="zh-TW" b="1" dirty="0" smtClean="0">
              <a:latin typeface="微軟正黑體" pitchFamily="34" charset="-120"/>
              <a:ea typeface="微軟正黑體" pitchFamily="34" charset="-120"/>
            </a:endParaRPr>
          </a:p>
          <a:p>
            <a:pPr lvl="1">
              <a:lnSpc>
                <a:spcPts val="4700"/>
              </a:lnSpc>
            </a:pPr>
            <a:r>
              <a:rPr lang="zh-TW" altLang="en-US" b="1" dirty="0" smtClean="0">
                <a:latin typeface="微軟正黑體" pitchFamily="34" charset="-120"/>
                <a:ea typeface="微軟正黑體" pitchFamily="34" charset="-120"/>
              </a:rPr>
              <a:t>新安東京海上產物保險公司         協理</a:t>
            </a:r>
            <a:endParaRPr lang="en-US" altLang="zh-TW" b="1" dirty="0" smtClean="0">
              <a:latin typeface="微軟正黑體" pitchFamily="34" charset="-120"/>
              <a:ea typeface="微軟正黑體" pitchFamily="34" charset="-120"/>
            </a:endParaRPr>
          </a:p>
          <a:p>
            <a:pPr lvl="1">
              <a:lnSpc>
                <a:spcPts val="4700"/>
              </a:lnSpc>
            </a:pPr>
            <a:r>
              <a:rPr lang="zh-TW" altLang="en-US" b="1" dirty="0" smtClean="0">
                <a:latin typeface="微軟正黑體" pitchFamily="34" charset="-120"/>
                <a:ea typeface="微軟正黑體" pitchFamily="34" charset="-120"/>
              </a:rPr>
              <a:t>產險公會傷害健康保險委員會     主委</a:t>
            </a:r>
            <a:endParaRPr lang="en-US" altLang="zh-TW" b="1" dirty="0">
              <a:latin typeface="微軟正黑體" pitchFamily="34" charset="-120"/>
              <a:ea typeface="微軟正黑體" pitchFamily="34" charset="-120"/>
            </a:endParaRPr>
          </a:p>
          <a:p>
            <a:pPr>
              <a:lnSpc>
                <a:spcPts val="4700"/>
              </a:lnSpc>
            </a:pPr>
            <a:r>
              <a:rPr lang="zh-TW" altLang="en-US" b="1" dirty="0" smtClean="0">
                <a:latin typeface="微軟正黑體" pitchFamily="34" charset="-120"/>
                <a:ea typeface="微軟正黑體" pitchFamily="34" charset="-120"/>
              </a:rPr>
              <a:t>學    歷：</a:t>
            </a:r>
            <a:endParaRPr lang="en-US" altLang="zh-TW" b="1" dirty="0">
              <a:latin typeface="微軟正黑體" pitchFamily="34" charset="-120"/>
              <a:ea typeface="微軟正黑體" pitchFamily="34" charset="-120"/>
            </a:endParaRPr>
          </a:p>
          <a:p>
            <a:pPr lvl="1">
              <a:lnSpc>
                <a:spcPts val="4700"/>
              </a:lnSpc>
            </a:pPr>
            <a:r>
              <a:rPr lang="zh-TW" altLang="en-US" b="1" dirty="0" smtClean="0">
                <a:latin typeface="微軟正黑體" pitchFamily="34" charset="-120"/>
                <a:ea typeface="微軟正黑體" pitchFamily="34" charset="-120"/>
              </a:rPr>
              <a:t>台灣大學商學系</a:t>
            </a:r>
            <a:endParaRPr lang="en-US" altLang="zh-TW" b="1" dirty="0" smtClean="0">
              <a:latin typeface="微軟正黑體" pitchFamily="34" charset="-120"/>
              <a:ea typeface="微軟正黑體" pitchFamily="34" charset="-120"/>
            </a:endParaRPr>
          </a:p>
          <a:p>
            <a:pPr lvl="1">
              <a:lnSpc>
                <a:spcPts val="4700"/>
              </a:lnSpc>
            </a:pPr>
            <a:r>
              <a:rPr lang="zh-TW" altLang="en-US" b="1" dirty="0" smtClean="0">
                <a:latin typeface="微軟正黑體" pitchFamily="34" charset="-120"/>
                <a:ea typeface="微軟正黑體" pitchFamily="34" charset="-120"/>
              </a:rPr>
              <a:t>政治大學經營管理碩士</a:t>
            </a:r>
            <a:endParaRPr lang="en-US" altLang="zh-TW" b="1" dirty="0" smtClean="0">
              <a:latin typeface="微軟正黑體" pitchFamily="34" charset="-120"/>
              <a:ea typeface="微軟正黑體" pitchFamily="34" charset="-120"/>
            </a:endParaRPr>
          </a:p>
        </p:txBody>
      </p:sp>
      <p:sp>
        <p:nvSpPr>
          <p:cNvPr id="2" name="投影片編號版面配置區 1"/>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a:t>
            </a:fld>
            <a:endParaRPr lang="en-US" altLang="zh-TW">
              <a:solidFill>
                <a:srgbClr val="000000"/>
              </a:solidFill>
            </a:endParaRPr>
          </a:p>
        </p:txBody>
      </p:sp>
    </p:spTree>
    <p:extLst>
      <p:ext uri="{BB962C8B-B14F-4D97-AF65-F5344CB8AC3E}">
        <p14:creationId xmlns:p14="http://schemas.microsoft.com/office/powerpoint/2010/main" val="3756126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113" y="26977"/>
            <a:ext cx="8229600" cy="936104"/>
          </a:xfrm>
        </p:spPr>
        <p:txBody>
          <a:bodyPr/>
          <a:lstStyle/>
          <a:p>
            <a:r>
              <a:rPr lang="zh-TW" altLang="en-US" sz="4200" b="1" dirty="0" smtClean="0">
                <a:latin typeface="微軟正黑體" pitchFamily="34" charset="-120"/>
                <a:ea typeface="微軟正黑體" pitchFamily="34" charset="-120"/>
              </a:rPr>
              <a:t>保險電子交易</a:t>
            </a:r>
            <a:endParaRPr lang="zh-TW" altLang="en-US" sz="4200" b="1" dirty="0"/>
          </a:p>
        </p:txBody>
      </p:sp>
      <p:sp>
        <p:nvSpPr>
          <p:cNvPr id="8" name="內容版面配置區 2"/>
          <p:cNvSpPr txBox="1">
            <a:spLocks/>
          </p:cNvSpPr>
          <p:nvPr/>
        </p:nvSpPr>
        <p:spPr bwMode="auto">
          <a:xfrm>
            <a:off x="745232" y="1340768"/>
            <a:ext cx="7787208"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nSpc>
                <a:spcPts val="4400"/>
              </a:lnSpc>
              <a:buNone/>
            </a:pPr>
            <a:r>
              <a:rPr lang="zh-TW" altLang="en-US" sz="2300" dirty="0" smtClean="0">
                <a:latin typeface="微軟正黑體" pitchFamily="34" charset="-120"/>
                <a:ea typeface="微軟正黑體" pitchFamily="34" charset="-120"/>
              </a:rPr>
              <a:t>指消費者經由網際網路與保險公司資訊系統電腦連線，且利用電子簽章或其他足資辯識消費者身分之方式，直接取得保險公司所提供之各項保險服務。</a:t>
            </a:r>
            <a:endParaRPr lang="zh-TW" altLang="en-US" sz="2300" dirty="0">
              <a:latin typeface="微軟正黑體" pitchFamily="34" charset="-120"/>
              <a:ea typeface="微軟正黑體" pitchFamily="34" charset="-120"/>
            </a:endParaRPr>
          </a:p>
        </p:txBody>
      </p:sp>
      <p:sp>
        <p:nvSpPr>
          <p:cNvPr id="9" name="文字方塊 8"/>
          <p:cNvSpPr txBox="1"/>
          <p:nvPr/>
        </p:nvSpPr>
        <p:spPr>
          <a:xfrm>
            <a:off x="4932040" y="2637262"/>
            <a:ext cx="2885405" cy="323165"/>
          </a:xfrm>
          <a:prstGeom prst="rect">
            <a:avLst/>
          </a:prstGeom>
          <a:noFill/>
        </p:spPr>
        <p:txBody>
          <a:bodyPr wrap="none" lIns="0" rIns="0" rtlCol="0">
            <a:spAutoFit/>
          </a:bodyPr>
          <a:lstStyle/>
          <a:p>
            <a:r>
              <a:rPr lang="en-US" altLang="zh-TW" sz="1500" dirty="0" smtClean="0">
                <a:solidFill>
                  <a:srgbClr val="003399"/>
                </a:solidFill>
                <a:latin typeface="微軟正黑體" pitchFamily="34" charset="-120"/>
                <a:ea typeface="微軟正黑體" pitchFamily="34" charset="-120"/>
              </a:rPr>
              <a:t>〈</a:t>
            </a:r>
            <a:r>
              <a:rPr lang="zh-TW" altLang="en-US" sz="1500" dirty="0" smtClean="0">
                <a:solidFill>
                  <a:srgbClr val="003399"/>
                </a:solidFill>
                <a:latin typeface="微軟正黑體" pitchFamily="34" charset="-120"/>
                <a:ea typeface="微軟正黑體" pitchFamily="34" charset="-120"/>
              </a:rPr>
              <a:t>網路保險服務定型化契約範本</a:t>
            </a:r>
            <a:r>
              <a:rPr lang="en-US" altLang="zh-TW" sz="1500" dirty="0" smtClean="0">
                <a:solidFill>
                  <a:srgbClr val="003399"/>
                </a:solidFill>
                <a:latin typeface="微軟正黑體" pitchFamily="34" charset="-120"/>
                <a:ea typeface="微軟正黑體" pitchFamily="34" charset="-120"/>
              </a:rPr>
              <a:t>〉</a:t>
            </a:r>
            <a:endParaRPr lang="zh-TW" altLang="en-US" sz="1500" dirty="0">
              <a:solidFill>
                <a:srgbClr val="003399"/>
              </a:solidFill>
              <a:latin typeface="微軟正黑體" pitchFamily="34" charset="-120"/>
              <a:ea typeface="微軟正黑體" pitchFamily="34" charset="-120"/>
            </a:endParaRPr>
          </a:p>
        </p:txBody>
      </p:sp>
      <p:sp>
        <p:nvSpPr>
          <p:cNvPr id="12" name="向下箭號 3"/>
          <p:cNvSpPr>
            <a:spLocks noChangeArrowheads="1"/>
          </p:cNvSpPr>
          <p:nvPr/>
        </p:nvSpPr>
        <p:spPr bwMode="auto">
          <a:xfrm>
            <a:off x="1691507" y="3573016"/>
            <a:ext cx="5760813" cy="1123614"/>
          </a:xfrm>
          <a:prstGeom prst="downArrow">
            <a:avLst>
              <a:gd name="adj1" fmla="val 79961"/>
              <a:gd name="adj2" fmla="val 43791"/>
            </a:avLst>
          </a:prstGeom>
          <a:gradFill>
            <a:gsLst>
              <a:gs pos="100000">
                <a:srgbClr val="3E003E"/>
              </a:gs>
              <a:gs pos="0">
                <a:srgbClr val="660066"/>
              </a:gs>
            </a:gsLst>
            <a:lin ang="5400000" scaled="0"/>
          </a:gradFill>
          <a:ln w="28575">
            <a:solidFill>
              <a:schemeClr val="bg1">
                <a:lumMod val="65000"/>
              </a:schemeClr>
            </a:solidFill>
          </a:ln>
          <a:extLst/>
        </p:spPr>
        <p:txBody>
          <a:bodyPr wrap="none" lIns="90000" tIns="46800" rIns="90000" bIns="46800" anchor="b"/>
          <a:lstStyle/>
          <a:p>
            <a:pPr algn="ctr">
              <a:defRPr/>
            </a:pPr>
            <a:r>
              <a:rPr lang="zh-TW" altLang="en-US" sz="3800" b="1" dirty="0" smtClean="0">
                <a:solidFill>
                  <a:schemeClr val="bg1"/>
                </a:solidFill>
                <a:latin typeface="微軟正黑體" pitchFamily="34" charset="-120"/>
                <a:ea typeface="微軟正黑體" pitchFamily="34" charset="-120"/>
              </a:rPr>
              <a:t>本</a:t>
            </a:r>
            <a:r>
              <a:rPr lang="zh-TW" altLang="en-US" sz="3800" b="1" dirty="0">
                <a:solidFill>
                  <a:schemeClr val="bg1"/>
                </a:solidFill>
                <a:latin typeface="微軟正黑體" pitchFamily="34" charset="-120"/>
                <a:ea typeface="微軟正黑體" pitchFamily="34" charset="-120"/>
              </a:rPr>
              <a:t>報告探討</a:t>
            </a:r>
            <a:r>
              <a:rPr lang="zh-TW" altLang="en-US" sz="3800" b="1" dirty="0" smtClean="0">
                <a:solidFill>
                  <a:schemeClr val="bg1"/>
                </a:solidFill>
                <a:latin typeface="微軟正黑體" pitchFamily="34" charset="-120"/>
                <a:ea typeface="微軟正黑體" pitchFamily="34" charset="-120"/>
              </a:rPr>
              <a:t>主題</a:t>
            </a:r>
            <a:endParaRPr lang="zh-TW" altLang="en-US" sz="3800" b="1" dirty="0">
              <a:solidFill>
                <a:schemeClr val="bg1"/>
              </a:solidFill>
              <a:latin typeface="Arial" charset="0"/>
            </a:endParaRPr>
          </a:p>
        </p:txBody>
      </p:sp>
      <p:sp>
        <p:nvSpPr>
          <p:cNvPr id="13" name="文字方塊 12"/>
          <p:cNvSpPr txBox="1">
            <a:spLocks noChangeArrowheads="1"/>
          </p:cNvSpPr>
          <p:nvPr/>
        </p:nvSpPr>
        <p:spPr bwMode="auto">
          <a:xfrm>
            <a:off x="1981698" y="4770445"/>
            <a:ext cx="53142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新細明體" pitchFamily="18" charset="-120"/>
              </a:defRPr>
            </a:lvl1pPr>
            <a:lvl2pPr>
              <a:defRPr kumimoji="1" sz="2800">
                <a:solidFill>
                  <a:schemeClr val="tx1"/>
                </a:solidFill>
                <a:latin typeface="Arial" pitchFamily="34" charset="0"/>
                <a:ea typeface="新細明體" pitchFamily="18" charset="-120"/>
              </a:defRPr>
            </a:lvl2pPr>
            <a:lvl3pPr>
              <a:defRPr kumimoji="1" sz="2400">
                <a:solidFill>
                  <a:schemeClr val="tx1"/>
                </a:solidFill>
                <a:latin typeface="Arial" pitchFamily="34" charset="0"/>
                <a:ea typeface="新細明體" pitchFamily="18" charset="-120"/>
              </a:defRPr>
            </a:lvl3pPr>
            <a:lvl4pPr>
              <a:defRPr kumimoji="1" sz="2000">
                <a:solidFill>
                  <a:schemeClr val="tx1"/>
                </a:solidFill>
                <a:latin typeface="Arial" pitchFamily="34" charset="0"/>
                <a:ea typeface="新細明體" pitchFamily="18" charset="-120"/>
              </a:defRPr>
            </a:lvl4pPr>
            <a:lvl5pPr>
              <a:defRPr kumimoji="1" sz="2000">
                <a:solidFill>
                  <a:schemeClr val="tx1"/>
                </a:solidFill>
                <a:latin typeface="Arial" pitchFamily="34" charset="0"/>
                <a:ea typeface="新細明體" pitchFamily="18" charset="-120"/>
              </a:defRPr>
            </a:lvl5pPr>
            <a:lvl6pPr eaLnBrk="0" hangingPunct="0">
              <a:defRPr kumimoji="1" sz="2000">
                <a:solidFill>
                  <a:schemeClr val="tx1"/>
                </a:solidFill>
                <a:latin typeface="Arial" pitchFamily="34" charset="0"/>
                <a:ea typeface="新細明體" pitchFamily="18" charset="-120"/>
              </a:defRPr>
            </a:lvl6pPr>
            <a:lvl7pPr eaLnBrk="0" hangingPunct="0">
              <a:defRPr kumimoji="1" sz="2000">
                <a:solidFill>
                  <a:schemeClr val="tx1"/>
                </a:solidFill>
                <a:latin typeface="Arial" pitchFamily="34" charset="0"/>
                <a:ea typeface="新細明體" pitchFamily="18" charset="-120"/>
              </a:defRPr>
            </a:lvl7pPr>
            <a:lvl8pPr eaLnBrk="0" hangingPunct="0">
              <a:defRPr kumimoji="1" sz="2000">
                <a:solidFill>
                  <a:schemeClr val="tx1"/>
                </a:solidFill>
                <a:latin typeface="Arial" pitchFamily="34" charset="0"/>
                <a:ea typeface="新細明體" pitchFamily="18" charset="-120"/>
              </a:defRPr>
            </a:lvl8pPr>
            <a:lvl9pPr eaLnBrk="0" hangingPunct="0">
              <a:defRPr kumimoji="1" sz="2000">
                <a:solidFill>
                  <a:schemeClr val="tx1"/>
                </a:solidFill>
                <a:latin typeface="Arial" pitchFamily="34" charset="0"/>
                <a:ea typeface="新細明體" pitchFamily="18" charset="-120"/>
              </a:defRPr>
            </a:lvl9pPr>
          </a:lstStyle>
          <a:p>
            <a:r>
              <a:rPr lang="zh-TW" altLang="en-US" sz="5000" b="1" u="sng" dirty="0" smtClean="0">
                <a:solidFill>
                  <a:srgbClr val="3E003E"/>
                </a:solidFill>
                <a:latin typeface="微軟正黑體" pitchFamily="34" charset="-120"/>
                <a:ea typeface="微軟正黑體" pitchFamily="34" charset="-120"/>
              </a:rPr>
              <a:t>保險網路</a:t>
            </a:r>
            <a:r>
              <a:rPr lang="zh-TW" altLang="en-US" sz="5000" b="1" u="sng" dirty="0">
                <a:solidFill>
                  <a:srgbClr val="3E003E"/>
                </a:solidFill>
                <a:latin typeface="微軟正黑體" pitchFamily="34" charset="-120"/>
                <a:ea typeface="微軟正黑體" pitchFamily="34" charset="-120"/>
              </a:rPr>
              <a:t>投保</a:t>
            </a:r>
            <a:r>
              <a:rPr lang="zh-TW" altLang="en-US" sz="5000" b="1" u="sng" dirty="0" smtClean="0">
                <a:solidFill>
                  <a:srgbClr val="3E003E"/>
                </a:solidFill>
                <a:latin typeface="微軟正黑體" pitchFamily="34" charset="-120"/>
                <a:ea typeface="微軟正黑體" pitchFamily="34" charset="-120"/>
              </a:rPr>
              <a:t>業務</a:t>
            </a:r>
            <a:endParaRPr lang="zh-TW" altLang="en-US" sz="5000" b="1" u="sng" dirty="0">
              <a:solidFill>
                <a:srgbClr val="3E003E"/>
              </a:solidFill>
              <a:latin typeface="微軟正黑體" pitchFamily="34" charset="-120"/>
              <a:ea typeface="微軟正黑體" pitchFamily="34" charset="-120"/>
            </a:endParaRPr>
          </a:p>
        </p:txBody>
      </p:sp>
      <p:sp>
        <p:nvSpPr>
          <p:cNvPr id="3" name="投影片編號版面配置區 2"/>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2</a:t>
            </a:fld>
            <a:endParaRPr lang="en-US" altLang="zh-TW">
              <a:solidFill>
                <a:srgbClr val="000000"/>
              </a:solidFill>
            </a:endParaRPr>
          </a:p>
        </p:txBody>
      </p:sp>
    </p:spTree>
    <p:extLst>
      <p:ext uri="{BB962C8B-B14F-4D97-AF65-F5344CB8AC3E}">
        <p14:creationId xmlns:p14="http://schemas.microsoft.com/office/powerpoint/2010/main" val="308830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39552" y="980728"/>
            <a:ext cx="8496944" cy="1279359"/>
          </a:xfrm>
        </p:spPr>
        <p:txBody>
          <a:bodyPr/>
          <a:lstStyle/>
          <a:p>
            <a:r>
              <a:rPr lang="zh-TW" altLang="en-US" b="1" dirty="0" smtClean="0">
                <a:latin typeface="微軟正黑體" pitchFamily="34" charset="-120"/>
                <a:ea typeface="微軟正黑體" pitchFamily="34" charset="-120"/>
              </a:rPr>
              <a:t>第</a:t>
            </a:r>
            <a:r>
              <a:rPr lang="en-US" altLang="zh-TW" b="1" dirty="0" smtClean="0">
                <a:latin typeface="微軟正黑體" pitchFamily="34" charset="-120"/>
                <a:ea typeface="微軟正黑體" pitchFamily="34" charset="-120"/>
              </a:rPr>
              <a:t>4</a:t>
            </a:r>
            <a:r>
              <a:rPr lang="zh-TW" altLang="en-US" b="1" dirty="0" smtClean="0">
                <a:latin typeface="微軟正黑體" pitchFamily="34" charset="-120"/>
                <a:ea typeface="微軟正黑體" pitchFamily="34" charset="-120"/>
              </a:rPr>
              <a:t>條 </a:t>
            </a:r>
            <a:r>
              <a:rPr lang="zh-TW" altLang="en-US" sz="1800" dirty="0">
                <a:solidFill>
                  <a:schemeClr val="bg1">
                    <a:lumMod val="50000"/>
                  </a:schemeClr>
                </a:solidFill>
                <a:latin typeface="微軟正黑體" pitchFamily="34" charset="-120"/>
                <a:ea typeface="微軟正黑體" pitchFamily="34" charset="-120"/>
              </a:rPr>
              <a:t>（部分條文</a:t>
            </a:r>
            <a:r>
              <a:rPr lang="zh-TW" altLang="en-US" sz="1800" dirty="0" smtClean="0">
                <a:solidFill>
                  <a:schemeClr val="bg1">
                    <a:lumMod val="50000"/>
                  </a:schemeClr>
                </a:solidFill>
                <a:latin typeface="微軟正黑體" pitchFamily="34" charset="-120"/>
                <a:ea typeface="微軟正黑體" pitchFamily="34" charset="-120"/>
              </a:rPr>
              <a:t>） </a:t>
            </a:r>
            <a:endParaRPr lang="en-US" altLang="zh-TW" sz="1800" dirty="0" smtClean="0">
              <a:solidFill>
                <a:schemeClr val="bg1">
                  <a:lumMod val="50000"/>
                </a:schemeClr>
              </a:solidFill>
              <a:latin typeface="微軟正黑體" pitchFamily="34" charset="-120"/>
              <a:ea typeface="微軟正黑體" pitchFamily="34" charset="-120"/>
            </a:endParaRPr>
          </a:p>
          <a:p>
            <a:pPr marL="400050" lvl="1" indent="0">
              <a:buNone/>
            </a:pPr>
            <a:r>
              <a:rPr lang="zh-TW" altLang="en-US" dirty="0">
                <a:latin typeface="微軟正黑體" pitchFamily="34" charset="-120"/>
                <a:ea typeface="微軟正黑體" pitchFamily="34" charset="-120"/>
              </a:rPr>
              <a:t>經相對人同意者</a:t>
            </a:r>
            <a:r>
              <a:rPr lang="zh-TW" altLang="en-US" dirty="0" smtClean="0">
                <a:latin typeface="微軟正黑體" pitchFamily="34" charset="-120"/>
                <a:ea typeface="微軟正黑體" pitchFamily="34" charset="-120"/>
              </a:rPr>
              <a:t>，得以                    為表示方法。</a:t>
            </a:r>
            <a:endParaRPr lang="en-US" altLang="zh-TW" dirty="0">
              <a:latin typeface="微軟正黑體" pitchFamily="34" charset="-120"/>
              <a:ea typeface="微軟正黑體" pitchFamily="34" charset="-120"/>
            </a:endParaRPr>
          </a:p>
        </p:txBody>
      </p:sp>
      <p:sp>
        <p:nvSpPr>
          <p:cNvPr id="4" name="標題 1"/>
          <p:cNvSpPr>
            <a:spLocks noGrp="1"/>
          </p:cNvSpPr>
          <p:nvPr>
            <p:ph type="title"/>
          </p:nvPr>
        </p:nvSpPr>
        <p:spPr>
          <a:xfrm>
            <a:off x="457200" y="-27384"/>
            <a:ext cx="8229600" cy="936104"/>
          </a:xfrm>
        </p:spPr>
        <p:txBody>
          <a:bodyPr/>
          <a:lstStyle/>
          <a:p>
            <a:r>
              <a:rPr lang="zh-TW" altLang="en-US" b="1" dirty="0" smtClean="0">
                <a:latin typeface="微軟正黑體" pitchFamily="34" charset="-120"/>
                <a:ea typeface="微軟正黑體" pitchFamily="34" charset="-120"/>
              </a:rPr>
              <a:t>電子簽章法</a:t>
            </a:r>
            <a:endParaRPr lang="zh-TW" altLang="en-US" b="1" dirty="0"/>
          </a:p>
        </p:txBody>
      </p:sp>
      <p:sp>
        <p:nvSpPr>
          <p:cNvPr id="7" name="矩形 6"/>
          <p:cNvSpPr/>
          <p:nvPr/>
        </p:nvSpPr>
        <p:spPr>
          <a:xfrm>
            <a:off x="4677461" y="1576004"/>
            <a:ext cx="1620957" cy="432000"/>
          </a:xfrm>
          <a:prstGeom prst="rect">
            <a:avLst/>
          </a:prstGeom>
          <a:gradFill>
            <a:gsLst>
              <a:gs pos="0">
                <a:srgbClr val="71B8FF"/>
              </a:gs>
              <a:gs pos="100000">
                <a:srgbClr val="B3D9FF"/>
              </a:gs>
            </a:gsLst>
            <a:lin ang="5400000" scaled="0"/>
          </a:gradFill>
          <a:ln>
            <a:noFill/>
          </a:ln>
        </p:spPr>
        <p:txBody>
          <a:bodyPr wrap="none" anchor="ctr">
            <a:spAutoFit/>
          </a:bodyPr>
          <a:lstStyle/>
          <a:p>
            <a:r>
              <a:rPr lang="zh-TW" altLang="en-US" sz="2800" b="1" dirty="0">
                <a:latin typeface="微軟正黑體" pitchFamily="34" charset="-120"/>
                <a:ea typeface="微軟正黑體" pitchFamily="34" charset="-120"/>
              </a:rPr>
              <a:t>電子文件</a:t>
            </a:r>
            <a:endParaRPr lang="zh-TW" altLang="en-US" sz="2800" b="1" dirty="0"/>
          </a:p>
        </p:txBody>
      </p:sp>
      <p:sp>
        <p:nvSpPr>
          <p:cNvPr id="8" name="矩形 7"/>
          <p:cNvSpPr/>
          <p:nvPr/>
        </p:nvSpPr>
        <p:spPr>
          <a:xfrm>
            <a:off x="1835696" y="4828515"/>
            <a:ext cx="1620957" cy="432000"/>
          </a:xfrm>
          <a:prstGeom prst="rect">
            <a:avLst/>
          </a:prstGeom>
          <a:gradFill>
            <a:gsLst>
              <a:gs pos="0">
                <a:srgbClr val="71B8FF"/>
              </a:gs>
              <a:gs pos="100000">
                <a:srgbClr val="B3D9FF"/>
              </a:gs>
            </a:gsLst>
            <a:lin ang="5400000" scaled="0"/>
          </a:gradFill>
          <a:ln>
            <a:noFill/>
          </a:ln>
        </p:spPr>
        <p:txBody>
          <a:bodyPr wrap="none" anchor="ctr">
            <a:spAutoFit/>
          </a:bodyPr>
          <a:lstStyle/>
          <a:p>
            <a:r>
              <a:rPr lang="zh-TW" altLang="en-US" sz="2800" b="1" dirty="0" smtClean="0">
                <a:latin typeface="微軟正黑體" pitchFamily="34" charset="-120"/>
                <a:ea typeface="微軟正黑體" pitchFamily="34" charset="-120"/>
              </a:rPr>
              <a:t>電子簽章</a:t>
            </a:r>
            <a:endParaRPr lang="zh-TW" altLang="en-US" sz="2800" b="1" dirty="0"/>
          </a:p>
        </p:txBody>
      </p:sp>
      <p:sp>
        <p:nvSpPr>
          <p:cNvPr id="9" name="矩形 8"/>
          <p:cNvSpPr/>
          <p:nvPr/>
        </p:nvSpPr>
        <p:spPr>
          <a:xfrm>
            <a:off x="2915816" y="2420888"/>
            <a:ext cx="4680000" cy="954107"/>
          </a:xfrm>
          <a:prstGeom prst="rect">
            <a:avLst/>
          </a:prstGeom>
        </p:spPr>
        <p:txBody>
          <a:bodyPr wrap="square">
            <a:spAutoFit/>
          </a:bodyPr>
          <a:lstStyle/>
          <a:p>
            <a:r>
              <a:rPr lang="zh-TW" altLang="en-US" sz="1400" dirty="0" smtClean="0">
                <a:solidFill>
                  <a:srgbClr val="000066"/>
                </a:solidFill>
                <a:latin typeface="微軟正黑體" pitchFamily="34" charset="-120"/>
                <a:ea typeface="微軟正黑體" pitchFamily="34" charset="-120"/>
              </a:rPr>
              <a:t>第</a:t>
            </a:r>
            <a:r>
              <a:rPr lang="en-US" altLang="zh-TW" sz="1400" dirty="0" smtClean="0">
                <a:solidFill>
                  <a:srgbClr val="000066"/>
                </a:solidFill>
                <a:latin typeface="微軟正黑體" pitchFamily="34" charset="-120"/>
                <a:ea typeface="微軟正黑體" pitchFamily="34" charset="-120"/>
              </a:rPr>
              <a:t>2</a:t>
            </a:r>
            <a:r>
              <a:rPr lang="zh-TW" altLang="en-US" sz="1400" dirty="0">
                <a:solidFill>
                  <a:srgbClr val="000066"/>
                </a:solidFill>
                <a:latin typeface="微軟正黑體" pitchFamily="34" charset="-120"/>
                <a:ea typeface="微軟正黑體" pitchFamily="34" charset="-120"/>
              </a:rPr>
              <a:t>條 </a:t>
            </a:r>
            <a:r>
              <a:rPr lang="zh-TW" altLang="en-US" sz="1000" dirty="0" smtClean="0">
                <a:solidFill>
                  <a:schemeClr val="bg1">
                    <a:lumMod val="50000"/>
                  </a:schemeClr>
                </a:solidFill>
                <a:latin typeface="微軟正黑體" pitchFamily="34" charset="-120"/>
                <a:ea typeface="微軟正黑體" pitchFamily="34" charset="-120"/>
              </a:rPr>
              <a:t>（部分條文）</a:t>
            </a:r>
            <a:endParaRPr lang="en-US" altLang="zh-TW" sz="1000" dirty="0" smtClean="0">
              <a:solidFill>
                <a:schemeClr val="bg1">
                  <a:lumMod val="50000"/>
                </a:schemeClr>
              </a:solidFill>
              <a:latin typeface="微軟正黑體" pitchFamily="34" charset="-120"/>
              <a:ea typeface="微軟正黑體" pitchFamily="34" charset="-120"/>
            </a:endParaRPr>
          </a:p>
          <a:p>
            <a:r>
              <a:rPr lang="zh-TW" altLang="en-US" sz="1400" dirty="0" smtClean="0">
                <a:solidFill>
                  <a:srgbClr val="000066"/>
                </a:solidFill>
                <a:latin typeface="微軟正黑體" pitchFamily="34" charset="-120"/>
                <a:ea typeface="微軟正黑體" pitchFamily="34" charset="-120"/>
              </a:rPr>
              <a:t>一</a:t>
            </a:r>
            <a:r>
              <a:rPr lang="zh-TW" altLang="en-US" sz="1400" dirty="0">
                <a:solidFill>
                  <a:srgbClr val="000066"/>
                </a:solidFill>
                <a:latin typeface="微軟正黑體" pitchFamily="34" charset="-120"/>
                <a:ea typeface="微軟正黑體" pitchFamily="34" charset="-120"/>
              </a:rPr>
              <a:t>、電子文件：指文字、聲音、圖片、影像、符號或其他資料，以電子或其他以人之知覺無法直接認識之方式，所製成足以</a:t>
            </a:r>
            <a:r>
              <a:rPr lang="zh-TW" altLang="en-US" sz="1400" dirty="0" smtClean="0">
                <a:solidFill>
                  <a:srgbClr val="000066"/>
                </a:solidFill>
                <a:latin typeface="微軟正黑體" pitchFamily="34" charset="-120"/>
                <a:ea typeface="微軟正黑體" pitchFamily="34" charset="-120"/>
              </a:rPr>
              <a:t>表示</a:t>
            </a:r>
            <a:r>
              <a:rPr lang="zh-TW" altLang="en-US" sz="1400" dirty="0">
                <a:solidFill>
                  <a:srgbClr val="000066"/>
                </a:solidFill>
                <a:latin typeface="微軟正黑體" pitchFamily="34" charset="-120"/>
                <a:ea typeface="微軟正黑體" pitchFamily="34" charset="-120"/>
              </a:rPr>
              <a:t>其用意之紀錄，而供電子處理之用者。</a:t>
            </a:r>
          </a:p>
        </p:txBody>
      </p:sp>
      <p:sp>
        <p:nvSpPr>
          <p:cNvPr id="10" name="矩形 9"/>
          <p:cNvSpPr/>
          <p:nvPr/>
        </p:nvSpPr>
        <p:spPr>
          <a:xfrm>
            <a:off x="2915815" y="5476539"/>
            <a:ext cx="4680000" cy="917103"/>
          </a:xfrm>
          <a:prstGeom prst="rect">
            <a:avLst/>
          </a:prstGeom>
          <a:solidFill>
            <a:schemeClr val="bg1">
              <a:lumMod val="95000"/>
            </a:schemeClr>
          </a:solidFill>
        </p:spPr>
        <p:txBody>
          <a:bodyPr wrap="square" anchor="b">
            <a:noAutofit/>
          </a:bodyPr>
          <a:lstStyle/>
          <a:p>
            <a:r>
              <a:rPr lang="zh-TW" altLang="en-US" sz="1400" dirty="0" smtClean="0">
                <a:solidFill>
                  <a:srgbClr val="000066"/>
                </a:solidFill>
                <a:latin typeface="微軟正黑體" pitchFamily="34" charset="-120"/>
                <a:ea typeface="微軟正黑體" pitchFamily="34" charset="-120"/>
              </a:rPr>
              <a:t>第</a:t>
            </a:r>
            <a:r>
              <a:rPr lang="en-US" altLang="zh-TW" sz="1400" dirty="0" smtClean="0">
                <a:solidFill>
                  <a:srgbClr val="000066"/>
                </a:solidFill>
                <a:latin typeface="微軟正黑體" pitchFamily="34" charset="-120"/>
                <a:ea typeface="微軟正黑體" pitchFamily="34" charset="-120"/>
              </a:rPr>
              <a:t>2</a:t>
            </a:r>
            <a:r>
              <a:rPr lang="zh-TW" altLang="en-US" sz="1400" dirty="0">
                <a:solidFill>
                  <a:srgbClr val="000066"/>
                </a:solidFill>
                <a:latin typeface="微軟正黑體" pitchFamily="34" charset="-120"/>
                <a:ea typeface="微軟正黑體" pitchFamily="34" charset="-120"/>
              </a:rPr>
              <a:t>條 </a:t>
            </a:r>
            <a:r>
              <a:rPr lang="zh-TW" altLang="en-US" sz="1000" dirty="0" smtClean="0">
                <a:solidFill>
                  <a:schemeClr val="bg1">
                    <a:lumMod val="50000"/>
                  </a:schemeClr>
                </a:solidFill>
                <a:latin typeface="微軟正黑體" pitchFamily="34" charset="-120"/>
                <a:ea typeface="微軟正黑體" pitchFamily="34" charset="-120"/>
              </a:rPr>
              <a:t>（</a:t>
            </a:r>
            <a:r>
              <a:rPr lang="zh-TW" altLang="en-US" sz="1000" dirty="0">
                <a:solidFill>
                  <a:schemeClr val="bg1">
                    <a:lumMod val="50000"/>
                  </a:schemeClr>
                </a:solidFill>
                <a:latin typeface="微軟正黑體" pitchFamily="34" charset="-120"/>
                <a:ea typeface="微軟正黑體" pitchFamily="34" charset="-120"/>
              </a:rPr>
              <a:t>部分條文</a:t>
            </a:r>
            <a:r>
              <a:rPr lang="zh-TW" altLang="en-US" sz="1000" dirty="0" smtClean="0">
                <a:solidFill>
                  <a:schemeClr val="bg1">
                    <a:lumMod val="50000"/>
                  </a:schemeClr>
                </a:solidFill>
                <a:latin typeface="微軟正黑體" pitchFamily="34" charset="-120"/>
                <a:ea typeface="微軟正黑體" pitchFamily="34" charset="-120"/>
              </a:rPr>
              <a:t>）</a:t>
            </a:r>
            <a:endParaRPr lang="en-US" altLang="zh-TW" sz="1000" dirty="0" smtClean="0">
              <a:solidFill>
                <a:schemeClr val="bg1">
                  <a:lumMod val="50000"/>
                </a:schemeClr>
              </a:solidFill>
              <a:latin typeface="微軟正黑體" pitchFamily="34" charset="-120"/>
              <a:ea typeface="微軟正黑體" pitchFamily="34" charset="-120"/>
            </a:endParaRPr>
          </a:p>
          <a:p>
            <a:r>
              <a:rPr lang="zh-TW" altLang="en-US" sz="1400" dirty="0">
                <a:solidFill>
                  <a:srgbClr val="000066"/>
                </a:solidFill>
                <a:latin typeface="微軟正黑體" pitchFamily="34" charset="-120"/>
                <a:ea typeface="微軟正黑體" pitchFamily="34" charset="-120"/>
              </a:rPr>
              <a:t>二、電子簽章：指依附於電子文件並與其相關連，用以辨識及確認電子文件簽署人身分、資格及電子文件真偽者。</a:t>
            </a:r>
          </a:p>
        </p:txBody>
      </p:sp>
      <p:pic>
        <p:nvPicPr>
          <p:cNvPr id="15"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rcRect/>
          <a:stretch/>
        </p:blipFill>
        <p:spPr bwMode="auto">
          <a:xfrm rot="10800000" flipV="1">
            <a:off x="899593" y="2276872"/>
            <a:ext cx="6775252" cy="92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內容版面配置區 2"/>
          <p:cNvSpPr txBox="1">
            <a:spLocks/>
          </p:cNvSpPr>
          <p:nvPr/>
        </p:nvSpPr>
        <p:spPr bwMode="auto">
          <a:xfrm>
            <a:off x="539552" y="3717032"/>
            <a:ext cx="8496944" cy="175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lang="zh-TW" altLang="en-US" b="1" dirty="0" smtClean="0">
                <a:latin typeface="微軟正黑體" pitchFamily="34" charset="-120"/>
                <a:ea typeface="微軟正黑體" pitchFamily="34" charset="-120"/>
              </a:rPr>
              <a:t>第</a:t>
            </a:r>
            <a:r>
              <a:rPr lang="en-US" altLang="zh-TW" b="1" dirty="0" smtClean="0">
                <a:latin typeface="微軟正黑體" pitchFamily="34" charset="-120"/>
                <a:ea typeface="微軟正黑體" pitchFamily="34" charset="-120"/>
              </a:rPr>
              <a:t>9</a:t>
            </a:r>
            <a:r>
              <a:rPr lang="zh-TW" altLang="en-US" b="1" dirty="0" smtClean="0">
                <a:latin typeface="微軟正黑體" pitchFamily="34" charset="-120"/>
                <a:ea typeface="微軟正黑體" pitchFamily="34" charset="-120"/>
              </a:rPr>
              <a:t>條 </a:t>
            </a:r>
            <a:r>
              <a:rPr lang="zh-TW" altLang="en-US" sz="1800" dirty="0">
                <a:solidFill>
                  <a:schemeClr val="bg1">
                    <a:lumMod val="50000"/>
                  </a:schemeClr>
                </a:solidFill>
                <a:latin typeface="微軟正黑體" pitchFamily="34" charset="-120"/>
                <a:ea typeface="微軟正黑體" pitchFamily="34" charset="-120"/>
              </a:rPr>
              <a:t>（部分條文</a:t>
            </a:r>
            <a:r>
              <a:rPr lang="zh-TW" altLang="en-US" sz="1800" dirty="0" smtClean="0">
                <a:solidFill>
                  <a:schemeClr val="bg1">
                    <a:lumMod val="50000"/>
                  </a:schemeClr>
                </a:solidFill>
                <a:latin typeface="微軟正黑體" pitchFamily="34" charset="-120"/>
                <a:ea typeface="微軟正黑體" pitchFamily="34" charset="-120"/>
              </a:rPr>
              <a:t>）</a:t>
            </a:r>
            <a:endParaRPr lang="en-US" altLang="zh-TW" sz="1800" dirty="0" smtClean="0">
              <a:solidFill>
                <a:schemeClr val="bg1">
                  <a:lumMod val="50000"/>
                </a:schemeClr>
              </a:solidFill>
              <a:latin typeface="微軟正黑體" pitchFamily="34" charset="-120"/>
              <a:ea typeface="微軟正黑體" pitchFamily="34" charset="-120"/>
            </a:endParaRPr>
          </a:p>
          <a:p>
            <a:pPr marL="400050" lvl="1" indent="0">
              <a:buFontTx/>
              <a:buNone/>
            </a:pPr>
            <a:r>
              <a:rPr lang="zh-TW" altLang="en-US" dirty="0" smtClean="0">
                <a:latin typeface="微軟正黑體" pitchFamily="34" charset="-120"/>
                <a:ea typeface="微軟正黑體" pitchFamily="34" charset="-120"/>
              </a:rPr>
              <a:t>依法令規定應簽名或蓋章者，經相對人同意， </a:t>
            </a:r>
            <a:endParaRPr lang="en-US" altLang="zh-TW" dirty="0" smtClean="0">
              <a:latin typeface="微軟正黑體" pitchFamily="34" charset="-120"/>
              <a:ea typeface="微軟正黑體" pitchFamily="34" charset="-120"/>
            </a:endParaRPr>
          </a:p>
          <a:p>
            <a:pPr marL="400050" lvl="1" indent="0">
              <a:buFontTx/>
              <a:buNone/>
            </a:pPr>
            <a:r>
              <a:rPr lang="zh-TW" altLang="en-US" dirty="0" smtClean="0">
                <a:latin typeface="微軟正黑體" pitchFamily="34" charset="-120"/>
                <a:ea typeface="微軟正黑體" pitchFamily="34" charset="-120"/>
              </a:rPr>
              <a:t>得以                    為之。</a:t>
            </a:r>
            <a:endParaRPr lang="zh-TW" altLang="en-US" dirty="0">
              <a:latin typeface="微軟正黑體" pitchFamily="34" charset="-120"/>
              <a:ea typeface="微軟正黑體" pitchFamily="34" charset="-120"/>
            </a:endParaRPr>
          </a:p>
        </p:txBody>
      </p:sp>
      <p:sp>
        <p:nvSpPr>
          <p:cNvPr id="19" name="任意多边形 75"/>
          <p:cNvSpPr/>
          <p:nvPr/>
        </p:nvSpPr>
        <p:spPr>
          <a:xfrm>
            <a:off x="1779570" y="2242449"/>
            <a:ext cx="1008112" cy="538561"/>
          </a:xfrm>
          <a:custGeom>
            <a:avLst/>
            <a:gdLst>
              <a:gd name="connsiteX0" fmla="*/ 1298575 w 2089150"/>
              <a:gd name="connsiteY0" fmla="*/ 1069975 h 1254125"/>
              <a:gd name="connsiteX1" fmla="*/ 1196975 w 2089150"/>
              <a:gd name="connsiteY1" fmla="*/ 1171575 h 1254125"/>
              <a:gd name="connsiteX2" fmla="*/ 1266825 w 2089150"/>
              <a:gd name="connsiteY2" fmla="*/ 1254125 h 1254125"/>
              <a:gd name="connsiteX3" fmla="*/ 1990725 w 2089150"/>
              <a:gd name="connsiteY3" fmla="*/ 1247775 h 1254125"/>
              <a:gd name="connsiteX4" fmla="*/ 2089150 w 2089150"/>
              <a:gd name="connsiteY4" fmla="*/ 1152525 h 1254125"/>
              <a:gd name="connsiteX5" fmla="*/ 2085975 w 2089150"/>
              <a:gd name="connsiteY5" fmla="*/ 415925 h 1254125"/>
              <a:gd name="connsiteX6" fmla="*/ 2003425 w 2089150"/>
              <a:gd name="connsiteY6" fmla="*/ 371475 h 1254125"/>
              <a:gd name="connsiteX7" fmla="*/ 1898650 w 2089150"/>
              <a:gd name="connsiteY7" fmla="*/ 469900 h 1254125"/>
              <a:gd name="connsiteX8" fmla="*/ 1466850 w 2089150"/>
              <a:gd name="connsiteY8" fmla="*/ 50800 h 1254125"/>
              <a:gd name="connsiteX9" fmla="*/ 1387475 w 2089150"/>
              <a:gd name="connsiteY9" fmla="*/ 6350 h 1254125"/>
              <a:gd name="connsiteX10" fmla="*/ 222250 w 2089150"/>
              <a:gd name="connsiteY10" fmla="*/ 0 h 1254125"/>
              <a:gd name="connsiteX11" fmla="*/ 95250 w 2089150"/>
              <a:gd name="connsiteY11" fmla="*/ 22225 h 1254125"/>
              <a:gd name="connsiteX12" fmla="*/ 0 w 2089150"/>
              <a:gd name="connsiteY12" fmla="*/ 98425 h 1254125"/>
              <a:gd name="connsiteX0" fmla="*/ 1323975 w 2114550"/>
              <a:gd name="connsiteY0" fmla="*/ 1069975 h 1254125"/>
              <a:gd name="connsiteX1" fmla="*/ 1222375 w 2114550"/>
              <a:gd name="connsiteY1" fmla="*/ 1171575 h 1254125"/>
              <a:gd name="connsiteX2" fmla="*/ 1292225 w 2114550"/>
              <a:gd name="connsiteY2" fmla="*/ 1254125 h 1254125"/>
              <a:gd name="connsiteX3" fmla="*/ 2016125 w 2114550"/>
              <a:gd name="connsiteY3" fmla="*/ 1247775 h 1254125"/>
              <a:gd name="connsiteX4" fmla="*/ 2114550 w 2114550"/>
              <a:gd name="connsiteY4" fmla="*/ 1152525 h 1254125"/>
              <a:gd name="connsiteX5" fmla="*/ 2111375 w 2114550"/>
              <a:gd name="connsiteY5" fmla="*/ 415925 h 1254125"/>
              <a:gd name="connsiteX6" fmla="*/ 2028825 w 2114550"/>
              <a:gd name="connsiteY6" fmla="*/ 371475 h 1254125"/>
              <a:gd name="connsiteX7" fmla="*/ 1924050 w 2114550"/>
              <a:gd name="connsiteY7" fmla="*/ 469900 h 1254125"/>
              <a:gd name="connsiteX8" fmla="*/ 1492250 w 2114550"/>
              <a:gd name="connsiteY8" fmla="*/ 50800 h 1254125"/>
              <a:gd name="connsiteX9" fmla="*/ 1412875 w 2114550"/>
              <a:gd name="connsiteY9" fmla="*/ 6350 h 1254125"/>
              <a:gd name="connsiteX10" fmla="*/ 247650 w 2114550"/>
              <a:gd name="connsiteY10" fmla="*/ 0 h 1254125"/>
              <a:gd name="connsiteX11" fmla="*/ 120650 w 2114550"/>
              <a:gd name="connsiteY11" fmla="*/ 22225 h 1254125"/>
              <a:gd name="connsiteX12" fmla="*/ 0 w 2114550"/>
              <a:gd name="connsiteY12" fmla="*/ 117475 h 1254125"/>
              <a:gd name="connsiteX0" fmla="*/ 1333879 w 2124454"/>
              <a:gd name="connsiteY0" fmla="*/ 1069975 h 1254125"/>
              <a:gd name="connsiteX1" fmla="*/ 1232279 w 2124454"/>
              <a:gd name="connsiteY1" fmla="*/ 1171575 h 1254125"/>
              <a:gd name="connsiteX2" fmla="*/ 1302129 w 2124454"/>
              <a:gd name="connsiteY2" fmla="*/ 1254125 h 1254125"/>
              <a:gd name="connsiteX3" fmla="*/ 2026029 w 2124454"/>
              <a:gd name="connsiteY3" fmla="*/ 1247775 h 1254125"/>
              <a:gd name="connsiteX4" fmla="*/ 2124454 w 2124454"/>
              <a:gd name="connsiteY4" fmla="*/ 1152525 h 1254125"/>
              <a:gd name="connsiteX5" fmla="*/ 2121279 w 2124454"/>
              <a:gd name="connsiteY5" fmla="*/ 415925 h 1254125"/>
              <a:gd name="connsiteX6" fmla="*/ 2038729 w 2124454"/>
              <a:gd name="connsiteY6" fmla="*/ 371475 h 1254125"/>
              <a:gd name="connsiteX7" fmla="*/ 1933954 w 2124454"/>
              <a:gd name="connsiteY7" fmla="*/ 469900 h 1254125"/>
              <a:gd name="connsiteX8" fmla="*/ 1502154 w 2124454"/>
              <a:gd name="connsiteY8" fmla="*/ 50800 h 1254125"/>
              <a:gd name="connsiteX9" fmla="*/ 1422779 w 2124454"/>
              <a:gd name="connsiteY9" fmla="*/ 6350 h 1254125"/>
              <a:gd name="connsiteX10" fmla="*/ 257554 w 2124454"/>
              <a:gd name="connsiteY10" fmla="*/ 0 h 1254125"/>
              <a:gd name="connsiteX11" fmla="*/ 130554 w 2124454"/>
              <a:gd name="connsiteY11" fmla="*/ 22225 h 1254125"/>
              <a:gd name="connsiteX12" fmla="*/ 9904 w 2124454"/>
              <a:gd name="connsiteY12" fmla="*/ 117475 h 1254125"/>
              <a:gd name="connsiteX13" fmla="*/ 6729 w 2124454"/>
              <a:gd name="connsiteY13" fmla="*/ 117475 h 1254125"/>
              <a:gd name="connsiteX0" fmla="*/ 1409700 w 2200275"/>
              <a:gd name="connsiteY0" fmla="*/ 1069975 h 1254125"/>
              <a:gd name="connsiteX1" fmla="*/ 1308100 w 2200275"/>
              <a:gd name="connsiteY1" fmla="*/ 1171575 h 1254125"/>
              <a:gd name="connsiteX2" fmla="*/ 1377950 w 2200275"/>
              <a:gd name="connsiteY2" fmla="*/ 1254125 h 1254125"/>
              <a:gd name="connsiteX3" fmla="*/ 2101850 w 2200275"/>
              <a:gd name="connsiteY3" fmla="*/ 1247775 h 1254125"/>
              <a:gd name="connsiteX4" fmla="*/ 2200275 w 2200275"/>
              <a:gd name="connsiteY4" fmla="*/ 1152525 h 1254125"/>
              <a:gd name="connsiteX5" fmla="*/ 2197100 w 2200275"/>
              <a:gd name="connsiteY5" fmla="*/ 415925 h 1254125"/>
              <a:gd name="connsiteX6" fmla="*/ 2114550 w 2200275"/>
              <a:gd name="connsiteY6" fmla="*/ 371475 h 1254125"/>
              <a:gd name="connsiteX7" fmla="*/ 2009775 w 2200275"/>
              <a:gd name="connsiteY7" fmla="*/ 469900 h 1254125"/>
              <a:gd name="connsiteX8" fmla="*/ 1577975 w 2200275"/>
              <a:gd name="connsiteY8" fmla="*/ 50800 h 1254125"/>
              <a:gd name="connsiteX9" fmla="*/ 1498600 w 2200275"/>
              <a:gd name="connsiteY9" fmla="*/ 6350 h 1254125"/>
              <a:gd name="connsiteX10" fmla="*/ 333375 w 2200275"/>
              <a:gd name="connsiteY10" fmla="*/ 0 h 1254125"/>
              <a:gd name="connsiteX11" fmla="*/ 206375 w 2200275"/>
              <a:gd name="connsiteY11" fmla="*/ 22225 h 1254125"/>
              <a:gd name="connsiteX12" fmla="*/ 85725 w 2200275"/>
              <a:gd name="connsiteY12" fmla="*/ 117475 h 1254125"/>
              <a:gd name="connsiteX13" fmla="*/ 0 w 2200275"/>
              <a:gd name="connsiteY13" fmla="*/ 307975 h 1254125"/>
              <a:gd name="connsiteX0" fmla="*/ 1417041 w 2207616"/>
              <a:gd name="connsiteY0" fmla="*/ 1069975 h 1254125"/>
              <a:gd name="connsiteX1" fmla="*/ 1315441 w 2207616"/>
              <a:gd name="connsiteY1" fmla="*/ 1171575 h 1254125"/>
              <a:gd name="connsiteX2" fmla="*/ 1385291 w 2207616"/>
              <a:gd name="connsiteY2" fmla="*/ 1254125 h 1254125"/>
              <a:gd name="connsiteX3" fmla="*/ 2109191 w 2207616"/>
              <a:gd name="connsiteY3" fmla="*/ 1247775 h 1254125"/>
              <a:gd name="connsiteX4" fmla="*/ 2207616 w 2207616"/>
              <a:gd name="connsiteY4" fmla="*/ 1152525 h 1254125"/>
              <a:gd name="connsiteX5" fmla="*/ 2204441 w 2207616"/>
              <a:gd name="connsiteY5" fmla="*/ 415925 h 1254125"/>
              <a:gd name="connsiteX6" fmla="*/ 2121891 w 2207616"/>
              <a:gd name="connsiteY6" fmla="*/ 371475 h 1254125"/>
              <a:gd name="connsiteX7" fmla="*/ 2017116 w 2207616"/>
              <a:gd name="connsiteY7" fmla="*/ 469900 h 1254125"/>
              <a:gd name="connsiteX8" fmla="*/ 1585316 w 2207616"/>
              <a:gd name="connsiteY8" fmla="*/ 50800 h 1254125"/>
              <a:gd name="connsiteX9" fmla="*/ 1505941 w 2207616"/>
              <a:gd name="connsiteY9" fmla="*/ 6350 h 1254125"/>
              <a:gd name="connsiteX10" fmla="*/ 340716 w 2207616"/>
              <a:gd name="connsiteY10" fmla="*/ 0 h 1254125"/>
              <a:gd name="connsiteX11" fmla="*/ 213716 w 2207616"/>
              <a:gd name="connsiteY11" fmla="*/ 22225 h 1254125"/>
              <a:gd name="connsiteX12" fmla="*/ 93066 w 2207616"/>
              <a:gd name="connsiteY12" fmla="*/ 117475 h 1254125"/>
              <a:gd name="connsiteX13" fmla="*/ 7341 w 2207616"/>
              <a:gd name="connsiteY13" fmla="*/ 307975 h 1254125"/>
              <a:gd name="connsiteX14" fmla="*/ 4167 w 2207616"/>
              <a:gd name="connsiteY14" fmla="*/ 3048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22750 w 2203974"/>
              <a:gd name="connsiteY15" fmla="*/ 307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108475 w 2203974"/>
              <a:gd name="connsiteY16" fmla="*/ 1301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213250 w 2203974"/>
              <a:gd name="connsiteY17" fmla="*/ 444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333900 w 2203974"/>
              <a:gd name="connsiteY18"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448200 w 2203974"/>
              <a:gd name="connsiteY19"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07050 w 2203974"/>
              <a:gd name="connsiteY19" fmla="*/ 1069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20" fmla="*/ 1413399 w 2203974"/>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106767 w 2205441"/>
              <a:gd name="connsiteY15" fmla="*/ 13335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90892 w 2205441"/>
              <a:gd name="connsiteY15" fmla="*/ 15240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338541 w 2205441"/>
              <a:gd name="connsiteY10" fmla="*/ 56276 h 1310401"/>
              <a:gd name="connsiteX11" fmla="*/ 211541 w 2205441"/>
              <a:gd name="connsiteY11" fmla="*/ 78501 h 1310401"/>
              <a:gd name="connsiteX12" fmla="*/ 90891 w 2205441"/>
              <a:gd name="connsiteY12" fmla="*/ 173751 h 1310401"/>
              <a:gd name="connsiteX13" fmla="*/ 5166 w 2205441"/>
              <a:gd name="connsiteY13" fmla="*/ 364251 h 1310401"/>
              <a:gd name="connsiteX14" fmla="*/ 11517 w 2205441"/>
              <a:gd name="connsiteY14" fmla="*/ 370601 h 1310401"/>
              <a:gd name="connsiteX15" fmla="*/ 90892 w 2205441"/>
              <a:gd name="connsiteY15" fmla="*/ 208676 h 1310401"/>
              <a:gd name="connsiteX16" fmla="*/ 217892 w 2205441"/>
              <a:gd name="connsiteY16" fmla="*/ 103901 h 1310401"/>
              <a:gd name="connsiteX17" fmla="*/ 335367 w 2205441"/>
              <a:gd name="connsiteY17" fmla="*/ 110251 h 1310401"/>
              <a:gd name="connsiteX18" fmla="*/ 449667 w 2205441"/>
              <a:gd name="connsiteY18" fmla="*/ 157876 h 1310401"/>
              <a:gd name="connsiteX19" fmla="*/ 1418042 w 2205441"/>
              <a:gd name="connsiteY19" fmla="*/ 1132601 h 1310401"/>
              <a:gd name="connsiteX20" fmla="*/ 1414866 w 2205441"/>
              <a:gd name="connsiteY20" fmla="*/ 1126251 h 1310401"/>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211541 w 2205441"/>
              <a:gd name="connsiteY10" fmla="*/ 78501 h 1310401"/>
              <a:gd name="connsiteX11" fmla="*/ 90891 w 2205441"/>
              <a:gd name="connsiteY11" fmla="*/ 173751 h 1310401"/>
              <a:gd name="connsiteX12" fmla="*/ 5166 w 2205441"/>
              <a:gd name="connsiteY12" fmla="*/ 364251 h 1310401"/>
              <a:gd name="connsiteX13" fmla="*/ 11517 w 2205441"/>
              <a:gd name="connsiteY13" fmla="*/ 370601 h 1310401"/>
              <a:gd name="connsiteX14" fmla="*/ 90892 w 2205441"/>
              <a:gd name="connsiteY14" fmla="*/ 208676 h 1310401"/>
              <a:gd name="connsiteX15" fmla="*/ 217892 w 2205441"/>
              <a:gd name="connsiteY15" fmla="*/ 103901 h 1310401"/>
              <a:gd name="connsiteX16" fmla="*/ 335367 w 2205441"/>
              <a:gd name="connsiteY16" fmla="*/ 110251 h 1310401"/>
              <a:gd name="connsiteX17" fmla="*/ 449667 w 2205441"/>
              <a:gd name="connsiteY17" fmla="*/ 157876 h 1310401"/>
              <a:gd name="connsiteX18" fmla="*/ 1418042 w 2205441"/>
              <a:gd name="connsiteY18" fmla="*/ 1132601 h 1310401"/>
              <a:gd name="connsiteX19" fmla="*/ 1414866 w 2205441"/>
              <a:gd name="connsiteY19" fmla="*/ 1126251 h 1310401"/>
              <a:gd name="connsiteX0" fmla="*/ 1414866 w 2205441"/>
              <a:gd name="connsiteY0" fmla="*/ 1064271 h 1248421"/>
              <a:gd name="connsiteX1" fmla="*/ 1313266 w 2205441"/>
              <a:gd name="connsiteY1" fmla="*/ 1165871 h 1248421"/>
              <a:gd name="connsiteX2" fmla="*/ 1383116 w 2205441"/>
              <a:gd name="connsiteY2" fmla="*/ 1248421 h 1248421"/>
              <a:gd name="connsiteX3" fmla="*/ 2107016 w 2205441"/>
              <a:gd name="connsiteY3" fmla="*/ 1242071 h 1248421"/>
              <a:gd name="connsiteX4" fmla="*/ 2205441 w 2205441"/>
              <a:gd name="connsiteY4" fmla="*/ 1146821 h 1248421"/>
              <a:gd name="connsiteX5" fmla="*/ 2202266 w 2205441"/>
              <a:gd name="connsiteY5" fmla="*/ 410221 h 1248421"/>
              <a:gd name="connsiteX6" fmla="*/ 2119716 w 2205441"/>
              <a:gd name="connsiteY6" fmla="*/ 365771 h 1248421"/>
              <a:gd name="connsiteX7" fmla="*/ 2014941 w 2205441"/>
              <a:gd name="connsiteY7" fmla="*/ 464196 h 1248421"/>
              <a:gd name="connsiteX8" fmla="*/ 1583141 w 2205441"/>
              <a:gd name="connsiteY8" fmla="*/ 45096 h 1248421"/>
              <a:gd name="connsiteX9" fmla="*/ 1503766 w 2205441"/>
              <a:gd name="connsiteY9" fmla="*/ 646 h 1248421"/>
              <a:gd name="connsiteX10" fmla="*/ 211541 w 2205441"/>
              <a:gd name="connsiteY10" fmla="*/ 16521 h 1248421"/>
              <a:gd name="connsiteX11" fmla="*/ 90891 w 2205441"/>
              <a:gd name="connsiteY11" fmla="*/ 111771 h 1248421"/>
              <a:gd name="connsiteX12" fmla="*/ 5166 w 2205441"/>
              <a:gd name="connsiteY12" fmla="*/ 302271 h 1248421"/>
              <a:gd name="connsiteX13" fmla="*/ 11517 w 2205441"/>
              <a:gd name="connsiteY13" fmla="*/ 308621 h 1248421"/>
              <a:gd name="connsiteX14" fmla="*/ 90892 w 2205441"/>
              <a:gd name="connsiteY14" fmla="*/ 146696 h 1248421"/>
              <a:gd name="connsiteX15" fmla="*/ 217892 w 2205441"/>
              <a:gd name="connsiteY15" fmla="*/ 41921 h 1248421"/>
              <a:gd name="connsiteX16" fmla="*/ 449667 w 2205441"/>
              <a:gd name="connsiteY16" fmla="*/ 95896 h 1248421"/>
              <a:gd name="connsiteX17" fmla="*/ 1418042 w 2205441"/>
              <a:gd name="connsiteY17" fmla="*/ 1070621 h 1248421"/>
              <a:gd name="connsiteX18" fmla="*/ 1414866 w 2205441"/>
              <a:gd name="connsiteY18" fmla="*/ 1064271 h 1248421"/>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217892 w 2205441"/>
              <a:gd name="connsiteY15" fmla="*/ 41275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189317 w 2205441"/>
              <a:gd name="connsiteY15" fmla="*/ 63500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3153 w 2203728"/>
              <a:gd name="connsiteY0" fmla="*/ 1063625 h 1247775"/>
              <a:gd name="connsiteX1" fmla="*/ 1311553 w 2203728"/>
              <a:gd name="connsiteY1" fmla="*/ 1165225 h 1247775"/>
              <a:gd name="connsiteX2" fmla="*/ 1381403 w 2203728"/>
              <a:gd name="connsiteY2" fmla="*/ 1247775 h 1247775"/>
              <a:gd name="connsiteX3" fmla="*/ 2105303 w 2203728"/>
              <a:gd name="connsiteY3" fmla="*/ 1241425 h 1247775"/>
              <a:gd name="connsiteX4" fmla="*/ 2203728 w 2203728"/>
              <a:gd name="connsiteY4" fmla="*/ 1146175 h 1247775"/>
              <a:gd name="connsiteX5" fmla="*/ 2200553 w 2203728"/>
              <a:gd name="connsiteY5" fmla="*/ 409575 h 1247775"/>
              <a:gd name="connsiteX6" fmla="*/ 2118003 w 2203728"/>
              <a:gd name="connsiteY6" fmla="*/ 365125 h 1247775"/>
              <a:gd name="connsiteX7" fmla="*/ 2013228 w 2203728"/>
              <a:gd name="connsiteY7" fmla="*/ 463550 h 1247775"/>
              <a:gd name="connsiteX8" fmla="*/ 1581428 w 2203728"/>
              <a:gd name="connsiteY8" fmla="*/ 44450 h 1247775"/>
              <a:gd name="connsiteX9" fmla="*/ 1502053 w 2203728"/>
              <a:gd name="connsiteY9" fmla="*/ 0 h 1247775"/>
              <a:gd name="connsiteX10" fmla="*/ 209828 w 2203728"/>
              <a:gd name="connsiteY10" fmla="*/ 15875 h 1247775"/>
              <a:gd name="connsiteX11" fmla="*/ 89178 w 2203728"/>
              <a:gd name="connsiteY11" fmla="*/ 111125 h 1247775"/>
              <a:gd name="connsiteX12" fmla="*/ 3453 w 2203728"/>
              <a:gd name="connsiteY12" fmla="*/ 301625 h 1247775"/>
              <a:gd name="connsiteX13" fmla="*/ 25679 w 2203728"/>
              <a:gd name="connsiteY13" fmla="*/ 320675 h 1247775"/>
              <a:gd name="connsiteX14" fmla="*/ 89179 w 2203728"/>
              <a:gd name="connsiteY14" fmla="*/ 146050 h 1247775"/>
              <a:gd name="connsiteX15" fmla="*/ 447954 w 2203728"/>
              <a:gd name="connsiteY15" fmla="*/ 95250 h 1247775"/>
              <a:gd name="connsiteX16" fmla="*/ 1416329 w 2203728"/>
              <a:gd name="connsiteY16" fmla="*/ 1069975 h 1247775"/>
              <a:gd name="connsiteX17" fmla="*/ 1413153 w 2203728"/>
              <a:gd name="connsiteY17" fmla="*/ 1063625 h 1247775"/>
              <a:gd name="connsiteX0" fmla="*/ 1440435 w 2231010"/>
              <a:gd name="connsiteY0" fmla="*/ 1063625 h 1247775"/>
              <a:gd name="connsiteX1" fmla="*/ 1338835 w 2231010"/>
              <a:gd name="connsiteY1" fmla="*/ 1165225 h 1247775"/>
              <a:gd name="connsiteX2" fmla="*/ 1408685 w 2231010"/>
              <a:gd name="connsiteY2" fmla="*/ 1247775 h 1247775"/>
              <a:gd name="connsiteX3" fmla="*/ 2132585 w 2231010"/>
              <a:gd name="connsiteY3" fmla="*/ 1241425 h 1247775"/>
              <a:gd name="connsiteX4" fmla="*/ 2231010 w 2231010"/>
              <a:gd name="connsiteY4" fmla="*/ 1146175 h 1247775"/>
              <a:gd name="connsiteX5" fmla="*/ 2227835 w 2231010"/>
              <a:gd name="connsiteY5" fmla="*/ 409575 h 1247775"/>
              <a:gd name="connsiteX6" fmla="*/ 2145285 w 2231010"/>
              <a:gd name="connsiteY6" fmla="*/ 365125 h 1247775"/>
              <a:gd name="connsiteX7" fmla="*/ 2040510 w 2231010"/>
              <a:gd name="connsiteY7" fmla="*/ 463550 h 1247775"/>
              <a:gd name="connsiteX8" fmla="*/ 1608710 w 2231010"/>
              <a:gd name="connsiteY8" fmla="*/ 44450 h 1247775"/>
              <a:gd name="connsiteX9" fmla="*/ 1529335 w 2231010"/>
              <a:gd name="connsiteY9" fmla="*/ 0 h 1247775"/>
              <a:gd name="connsiteX10" fmla="*/ 237110 w 2231010"/>
              <a:gd name="connsiteY10" fmla="*/ 15875 h 1247775"/>
              <a:gd name="connsiteX11" fmla="*/ 116460 w 2231010"/>
              <a:gd name="connsiteY11" fmla="*/ 111125 h 1247775"/>
              <a:gd name="connsiteX12" fmla="*/ 2160 w 2231010"/>
              <a:gd name="connsiteY12" fmla="*/ 292100 h 1247775"/>
              <a:gd name="connsiteX13" fmla="*/ 52961 w 2231010"/>
              <a:gd name="connsiteY13" fmla="*/ 320675 h 1247775"/>
              <a:gd name="connsiteX14" fmla="*/ 116461 w 2231010"/>
              <a:gd name="connsiteY14" fmla="*/ 146050 h 1247775"/>
              <a:gd name="connsiteX15" fmla="*/ 475236 w 2231010"/>
              <a:gd name="connsiteY15" fmla="*/ 95250 h 1247775"/>
              <a:gd name="connsiteX16" fmla="*/ 1443611 w 2231010"/>
              <a:gd name="connsiteY16" fmla="*/ 1069975 h 1247775"/>
              <a:gd name="connsiteX17" fmla="*/ 1440435 w 2231010"/>
              <a:gd name="connsiteY17"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393828 w 2184403"/>
              <a:gd name="connsiteY0" fmla="*/ 1063625 h 1247775"/>
              <a:gd name="connsiteX1" fmla="*/ 1292228 w 2184403"/>
              <a:gd name="connsiteY1" fmla="*/ 1165225 h 1247775"/>
              <a:gd name="connsiteX2" fmla="*/ 1362078 w 2184403"/>
              <a:gd name="connsiteY2" fmla="*/ 1247775 h 1247775"/>
              <a:gd name="connsiteX3" fmla="*/ 2085978 w 2184403"/>
              <a:gd name="connsiteY3" fmla="*/ 1241425 h 1247775"/>
              <a:gd name="connsiteX4" fmla="*/ 2184403 w 2184403"/>
              <a:gd name="connsiteY4" fmla="*/ 1146175 h 1247775"/>
              <a:gd name="connsiteX5" fmla="*/ 2181228 w 2184403"/>
              <a:gd name="connsiteY5" fmla="*/ 409575 h 1247775"/>
              <a:gd name="connsiteX6" fmla="*/ 2098678 w 2184403"/>
              <a:gd name="connsiteY6" fmla="*/ 365125 h 1247775"/>
              <a:gd name="connsiteX7" fmla="*/ 1993903 w 2184403"/>
              <a:gd name="connsiteY7" fmla="*/ 463550 h 1247775"/>
              <a:gd name="connsiteX8" fmla="*/ 1562103 w 2184403"/>
              <a:gd name="connsiteY8" fmla="*/ 44450 h 1247775"/>
              <a:gd name="connsiteX9" fmla="*/ 1482728 w 2184403"/>
              <a:gd name="connsiteY9" fmla="*/ 0 h 1247775"/>
              <a:gd name="connsiteX10" fmla="*/ 190503 w 2184403"/>
              <a:gd name="connsiteY10" fmla="*/ 15875 h 1247775"/>
              <a:gd name="connsiteX11" fmla="*/ 69853 w 2184403"/>
              <a:gd name="connsiteY11" fmla="*/ 111125 h 1247775"/>
              <a:gd name="connsiteX12" fmla="*/ 3 w 2184403"/>
              <a:gd name="connsiteY12" fmla="*/ 330200 h 1247775"/>
              <a:gd name="connsiteX13" fmla="*/ 69854 w 2184403"/>
              <a:gd name="connsiteY13" fmla="*/ 146050 h 1247775"/>
              <a:gd name="connsiteX14" fmla="*/ 428629 w 2184403"/>
              <a:gd name="connsiteY14" fmla="*/ 95250 h 1247775"/>
              <a:gd name="connsiteX15" fmla="*/ 1397004 w 2184403"/>
              <a:gd name="connsiteY15" fmla="*/ 1069975 h 1247775"/>
              <a:gd name="connsiteX16" fmla="*/ 1393828 w 2184403"/>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54613 w 2245188"/>
              <a:gd name="connsiteY0" fmla="*/ 1063625 h 1247775"/>
              <a:gd name="connsiteX1" fmla="*/ 1353013 w 2245188"/>
              <a:gd name="connsiteY1" fmla="*/ 1165225 h 1247775"/>
              <a:gd name="connsiteX2" fmla="*/ 1422863 w 2245188"/>
              <a:gd name="connsiteY2" fmla="*/ 1247775 h 1247775"/>
              <a:gd name="connsiteX3" fmla="*/ 2146763 w 2245188"/>
              <a:gd name="connsiteY3" fmla="*/ 1241425 h 1247775"/>
              <a:gd name="connsiteX4" fmla="*/ 2245188 w 2245188"/>
              <a:gd name="connsiteY4" fmla="*/ 1146175 h 1247775"/>
              <a:gd name="connsiteX5" fmla="*/ 2242013 w 2245188"/>
              <a:gd name="connsiteY5" fmla="*/ 409575 h 1247775"/>
              <a:gd name="connsiteX6" fmla="*/ 2159463 w 2245188"/>
              <a:gd name="connsiteY6" fmla="*/ 365125 h 1247775"/>
              <a:gd name="connsiteX7" fmla="*/ 2054688 w 2245188"/>
              <a:gd name="connsiteY7" fmla="*/ 463550 h 1247775"/>
              <a:gd name="connsiteX8" fmla="*/ 1622888 w 2245188"/>
              <a:gd name="connsiteY8" fmla="*/ 44450 h 1247775"/>
              <a:gd name="connsiteX9" fmla="*/ 1543513 w 2245188"/>
              <a:gd name="connsiteY9" fmla="*/ 0 h 1247775"/>
              <a:gd name="connsiteX10" fmla="*/ 251288 w 2245188"/>
              <a:gd name="connsiteY10" fmla="*/ 15875 h 1247775"/>
              <a:gd name="connsiteX11" fmla="*/ 3638 w 2245188"/>
              <a:gd name="connsiteY11" fmla="*/ 352425 h 1247775"/>
              <a:gd name="connsiteX12" fmla="*/ 130639 w 2245188"/>
              <a:gd name="connsiteY12" fmla="*/ 146050 h 1247775"/>
              <a:gd name="connsiteX13" fmla="*/ 489414 w 2245188"/>
              <a:gd name="connsiteY13" fmla="*/ 95250 h 1247775"/>
              <a:gd name="connsiteX14" fmla="*/ 1457789 w 2245188"/>
              <a:gd name="connsiteY14" fmla="*/ 1069975 h 1247775"/>
              <a:gd name="connsiteX15" fmla="*/ 1454613 w 2245188"/>
              <a:gd name="connsiteY15"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44625 w 2235200"/>
              <a:gd name="connsiteY0" fmla="*/ 1063625 h 1247775"/>
              <a:gd name="connsiteX1" fmla="*/ 1343025 w 2235200"/>
              <a:gd name="connsiteY1" fmla="*/ 1165225 h 1247775"/>
              <a:gd name="connsiteX2" fmla="*/ 1412875 w 2235200"/>
              <a:gd name="connsiteY2" fmla="*/ 1247775 h 1247775"/>
              <a:gd name="connsiteX3" fmla="*/ 2136775 w 2235200"/>
              <a:gd name="connsiteY3" fmla="*/ 1241425 h 1247775"/>
              <a:gd name="connsiteX4" fmla="*/ 2235200 w 2235200"/>
              <a:gd name="connsiteY4" fmla="*/ 1146175 h 1247775"/>
              <a:gd name="connsiteX5" fmla="*/ 2232025 w 2235200"/>
              <a:gd name="connsiteY5" fmla="*/ 409575 h 1247775"/>
              <a:gd name="connsiteX6" fmla="*/ 2149475 w 2235200"/>
              <a:gd name="connsiteY6" fmla="*/ 365125 h 1247775"/>
              <a:gd name="connsiteX7" fmla="*/ 2044700 w 2235200"/>
              <a:gd name="connsiteY7" fmla="*/ 463550 h 1247775"/>
              <a:gd name="connsiteX8" fmla="*/ 1612900 w 2235200"/>
              <a:gd name="connsiteY8" fmla="*/ 44450 h 1247775"/>
              <a:gd name="connsiteX9" fmla="*/ 1533525 w 2235200"/>
              <a:gd name="connsiteY9" fmla="*/ 0 h 1247775"/>
              <a:gd name="connsiteX10" fmla="*/ 241300 w 2235200"/>
              <a:gd name="connsiteY10" fmla="*/ 15875 h 1247775"/>
              <a:gd name="connsiteX11" fmla="*/ 0 w 2235200"/>
              <a:gd name="connsiteY11" fmla="*/ 269875 h 1247775"/>
              <a:gd name="connsiteX12" fmla="*/ 479426 w 2235200"/>
              <a:gd name="connsiteY12" fmla="*/ 95250 h 1247775"/>
              <a:gd name="connsiteX13" fmla="*/ 1447801 w 2235200"/>
              <a:gd name="connsiteY13" fmla="*/ 1069975 h 1247775"/>
              <a:gd name="connsiteX14" fmla="*/ 1444625 w 2235200"/>
              <a:gd name="connsiteY14" fmla="*/ 1063625 h 1247775"/>
              <a:gd name="connsiteX0" fmla="*/ 1492250 w 2282825"/>
              <a:gd name="connsiteY0" fmla="*/ 1063625 h 1247775"/>
              <a:gd name="connsiteX1" fmla="*/ 1390650 w 2282825"/>
              <a:gd name="connsiteY1" fmla="*/ 1165225 h 1247775"/>
              <a:gd name="connsiteX2" fmla="*/ 1460500 w 2282825"/>
              <a:gd name="connsiteY2" fmla="*/ 1247775 h 1247775"/>
              <a:gd name="connsiteX3" fmla="*/ 2184400 w 2282825"/>
              <a:gd name="connsiteY3" fmla="*/ 1241425 h 1247775"/>
              <a:gd name="connsiteX4" fmla="*/ 2282825 w 2282825"/>
              <a:gd name="connsiteY4" fmla="*/ 1146175 h 1247775"/>
              <a:gd name="connsiteX5" fmla="*/ 2279650 w 2282825"/>
              <a:gd name="connsiteY5" fmla="*/ 409575 h 1247775"/>
              <a:gd name="connsiteX6" fmla="*/ 2197100 w 2282825"/>
              <a:gd name="connsiteY6" fmla="*/ 365125 h 1247775"/>
              <a:gd name="connsiteX7" fmla="*/ 2092325 w 2282825"/>
              <a:gd name="connsiteY7" fmla="*/ 463550 h 1247775"/>
              <a:gd name="connsiteX8" fmla="*/ 1660525 w 2282825"/>
              <a:gd name="connsiteY8" fmla="*/ 44450 h 1247775"/>
              <a:gd name="connsiteX9" fmla="*/ 1581150 w 2282825"/>
              <a:gd name="connsiteY9" fmla="*/ 0 h 1247775"/>
              <a:gd name="connsiteX10" fmla="*/ 288925 w 2282825"/>
              <a:gd name="connsiteY10" fmla="*/ 15875 h 1247775"/>
              <a:gd name="connsiteX11" fmla="*/ 0 w 2282825"/>
              <a:gd name="connsiteY11" fmla="*/ 304800 h 1247775"/>
              <a:gd name="connsiteX12" fmla="*/ 527051 w 2282825"/>
              <a:gd name="connsiteY12" fmla="*/ 95250 h 1247775"/>
              <a:gd name="connsiteX13" fmla="*/ 1495426 w 2282825"/>
              <a:gd name="connsiteY13" fmla="*/ 1069975 h 1247775"/>
              <a:gd name="connsiteX14" fmla="*/ 1492250 w 2282825"/>
              <a:gd name="connsiteY14" fmla="*/ 1063625 h 1247775"/>
              <a:gd name="connsiteX0" fmla="*/ 1514475 w 2305050"/>
              <a:gd name="connsiteY0" fmla="*/ 1063625 h 1247775"/>
              <a:gd name="connsiteX1" fmla="*/ 1412875 w 2305050"/>
              <a:gd name="connsiteY1" fmla="*/ 1165225 h 1247775"/>
              <a:gd name="connsiteX2" fmla="*/ 1482725 w 2305050"/>
              <a:gd name="connsiteY2" fmla="*/ 1247775 h 1247775"/>
              <a:gd name="connsiteX3" fmla="*/ 2206625 w 2305050"/>
              <a:gd name="connsiteY3" fmla="*/ 1241425 h 1247775"/>
              <a:gd name="connsiteX4" fmla="*/ 2305050 w 2305050"/>
              <a:gd name="connsiteY4" fmla="*/ 1146175 h 1247775"/>
              <a:gd name="connsiteX5" fmla="*/ 2301875 w 2305050"/>
              <a:gd name="connsiteY5" fmla="*/ 409575 h 1247775"/>
              <a:gd name="connsiteX6" fmla="*/ 2219325 w 2305050"/>
              <a:gd name="connsiteY6" fmla="*/ 365125 h 1247775"/>
              <a:gd name="connsiteX7" fmla="*/ 2114550 w 2305050"/>
              <a:gd name="connsiteY7" fmla="*/ 463550 h 1247775"/>
              <a:gd name="connsiteX8" fmla="*/ 1682750 w 2305050"/>
              <a:gd name="connsiteY8" fmla="*/ 44450 h 1247775"/>
              <a:gd name="connsiteX9" fmla="*/ 1603375 w 2305050"/>
              <a:gd name="connsiteY9" fmla="*/ 0 h 1247775"/>
              <a:gd name="connsiteX10" fmla="*/ 311150 w 2305050"/>
              <a:gd name="connsiteY10" fmla="*/ 15875 h 1247775"/>
              <a:gd name="connsiteX11" fmla="*/ 0 w 2305050"/>
              <a:gd name="connsiteY11" fmla="*/ 323850 h 1247775"/>
              <a:gd name="connsiteX12" fmla="*/ 549276 w 2305050"/>
              <a:gd name="connsiteY12" fmla="*/ 95250 h 1247775"/>
              <a:gd name="connsiteX13" fmla="*/ 1517651 w 2305050"/>
              <a:gd name="connsiteY13" fmla="*/ 1069975 h 1247775"/>
              <a:gd name="connsiteX14" fmla="*/ 1514475 w 230505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3"/>
              <a:gd name="connsiteY0" fmla="*/ 1063625 h 1247775"/>
              <a:gd name="connsiteX1" fmla="*/ 1457325 w 2349503"/>
              <a:gd name="connsiteY1" fmla="*/ 1165225 h 1247775"/>
              <a:gd name="connsiteX2" fmla="*/ 1527175 w 2349503"/>
              <a:gd name="connsiteY2" fmla="*/ 1247775 h 1247775"/>
              <a:gd name="connsiteX3" fmla="*/ 2251075 w 2349503"/>
              <a:gd name="connsiteY3" fmla="*/ 1241425 h 1247775"/>
              <a:gd name="connsiteX4" fmla="*/ 2349500 w 2349503"/>
              <a:gd name="connsiteY4" fmla="*/ 1146175 h 1247775"/>
              <a:gd name="connsiteX5" fmla="*/ 2346325 w 2349503"/>
              <a:gd name="connsiteY5" fmla="*/ 409575 h 1247775"/>
              <a:gd name="connsiteX6" fmla="*/ 2263775 w 2349503"/>
              <a:gd name="connsiteY6" fmla="*/ 365125 h 1247775"/>
              <a:gd name="connsiteX7" fmla="*/ 2159000 w 2349503"/>
              <a:gd name="connsiteY7" fmla="*/ 463550 h 1247775"/>
              <a:gd name="connsiteX8" fmla="*/ 1727200 w 2349503"/>
              <a:gd name="connsiteY8" fmla="*/ 44450 h 1247775"/>
              <a:gd name="connsiteX9" fmla="*/ 1647825 w 2349503"/>
              <a:gd name="connsiteY9" fmla="*/ 0 h 1247775"/>
              <a:gd name="connsiteX10" fmla="*/ 355600 w 2349503"/>
              <a:gd name="connsiteY10" fmla="*/ 15875 h 1247775"/>
              <a:gd name="connsiteX11" fmla="*/ 0 w 2349503"/>
              <a:gd name="connsiteY11" fmla="*/ 342900 h 1247775"/>
              <a:gd name="connsiteX12" fmla="*/ 593726 w 2349503"/>
              <a:gd name="connsiteY12" fmla="*/ 95250 h 1247775"/>
              <a:gd name="connsiteX13" fmla="*/ 1562101 w 2349503"/>
              <a:gd name="connsiteY13" fmla="*/ 1069975 h 1247775"/>
              <a:gd name="connsiteX14" fmla="*/ 1558925 w 2349503"/>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89"/>
              <a:gd name="connsiteX1" fmla="*/ 1457325 w 2349504"/>
              <a:gd name="connsiteY1" fmla="*/ 1165225 h 1247789"/>
              <a:gd name="connsiteX2" fmla="*/ 1527175 w 2349504"/>
              <a:gd name="connsiteY2" fmla="*/ 1247775 h 1247789"/>
              <a:gd name="connsiteX3" fmla="*/ 2251075 w 2349504"/>
              <a:gd name="connsiteY3" fmla="*/ 1241425 h 1247789"/>
              <a:gd name="connsiteX4" fmla="*/ 2349500 w 2349504"/>
              <a:gd name="connsiteY4" fmla="*/ 1146175 h 1247789"/>
              <a:gd name="connsiteX5" fmla="*/ 2346325 w 2349504"/>
              <a:gd name="connsiteY5" fmla="*/ 409575 h 1247789"/>
              <a:gd name="connsiteX6" fmla="*/ 2263775 w 2349504"/>
              <a:gd name="connsiteY6" fmla="*/ 365125 h 1247789"/>
              <a:gd name="connsiteX7" fmla="*/ 2159000 w 2349504"/>
              <a:gd name="connsiteY7" fmla="*/ 463550 h 1247789"/>
              <a:gd name="connsiteX8" fmla="*/ 1727200 w 2349504"/>
              <a:gd name="connsiteY8" fmla="*/ 44450 h 1247789"/>
              <a:gd name="connsiteX9" fmla="*/ 1647825 w 2349504"/>
              <a:gd name="connsiteY9" fmla="*/ 0 h 1247789"/>
              <a:gd name="connsiteX10" fmla="*/ 355600 w 2349504"/>
              <a:gd name="connsiteY10" fmla="*/ 15875 h 1247789"/>
              <a:gd name="connsiteX11" fmla="*/ 0 w 2349504"/>
              <a:gd name="connsiteY11" fmla="*/ 342900 h 1247789"/>
              <a:gd name="connsiteX12" fmla="*/ 593726 w 2349504"/>
              <a:gd name="connsiteY12" fmla="*/ 95250 h 1247789"/>
              <a:gd name="connsiteX13" fmla="*/ 1562101 w 2349504"/>
              <a:gd name="connsiteY13" fmla="*/ 1069975 h 1247789"/>
              <a:gd name="connsiteX14" fmla="*/ 1558925 w 2349504"/>
              <a:gd name="connsiteY14" fmla="*/ 1063625 h 1247789"/>
              <a:gd name="connsiteX0" fmla="*/ 1558925 w 2349504"/>
              <a:gd name="connsiteY0" fmla="*/ 1063625 h 1247791"/>
              <a:gd name="connsiteX1" fmla="*/ 1457325 w 2349504"/>
              <a:gd name="connsiteY1" fmla="*/ 1165225 h 1247791"/>
              <a:gd name="connsiteX2" fmla="*/ 1527175 w 2349504"/>
              <a:gd name="connsiteY2" fmla="*/ 1247775 h 1247791"/>
              <a:gd name="connsiteX3" fmla="*/ 2251075 w 2349504"/>
              <a:gd name="connsiteY3" fmla="*/ 1241425 h 1247791"/>
              <a:gd name="connsiteX4" fmla="*/ 2349500 w 2349504"/>
              <a:gd name="connsiteY4" fmla="*/ 1146175 h 1247791"/>
              <a:gd name="connsiteX5" fmla="*/ 2346325 w 2349504"/>
              <a:gd name="connsiteY5" fmla="*/ 409575 h 1247791"/>
              <a:gd name="connsiteX6" fmla="*/ 2263775 w 2349504"/>
              <a:gd name="connsiteY6" fmla="*/ 365125 h 1247791"/>
              <a:gd name="connsiteX7" fmla="*/ 2159000 w 2349504"/>
              <a:gd name="connsiteY7" fmla="*/ 463550 h 1247791"/>
              <a:gd name="connsiteX8" fmla="*/ 1727200 w 2349504"/>
              <a:gd name="connsiteY8" fmla="*/ 44450 h 1247791"/>
              <a:gd name="connsiteX9" fmla="*/ 1647825 w 2349504"/>
              <a:gd name="connsiteY9" fmla="*/ 0 h 1247791"/>
              <a:gd name="connsiteX10" fmla="*/ 355600 w 2349504"/>
              <a:gd name="connsiteY10" fmla="*/ 15875 h 1247791"/>
              <a:gd name="connsiteX11" fmla="*/ 0 w 2349504"/>
              <a:gd name="connsiteY11" fmla="*/ 342900 h 1247791"/>
              <a:gd name="connsiteX12" fmla="*/ 593726 w 2349504"/>
              <a:gd name="connsiteY12" fmla="*/ 95250 h 1247791"/>
              <a:gd name="connsiteX13" fmla="*/ 1562101 w 2349504"/>
              <a:gd name="connsiteY13" fmla="*/ 1069975 h 1247791"/>
              <a:gd name="connsiteX14" fmla="*/ 1558925 w 2349504"/>
              <a:gd name="connsiteY14" fmla="*/ 1063625 h 1247791"/>
              <a:gd name="connsiteX0" fmla="*/ 1558925 w 2349504"/>
              <a:gd name="connsiteY0" fmla="*/ 106362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14" fmla="*/ 1558925 w 2349504"/>
              <a:gd name="connsiteY14" fmla="*/ 106362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04" h="1247802">
                <a:moveTo>
                  <a:pt x="1562101" y="1069975"/>
                </a:moveTo>
                <a:lnTo>
                  <a:pt x="1457325" y="1165225"/>
                </a:lnTo>
                <a:cubicBezTo>
                  <a:pt x="1413934" y="1218936"/>
                  <a:pt x="1465792" y="1248833"/>
                  <a:pt x="1527175" y="1247775"/>
                </a:cubicBezTo>
                <a:lnTo>
                  <a:pt x="2251075" y="1241425"/>
                </a:lnTo>
                <a:cubicBezTo>
                  <a:pt x="2302933" y="1245393"/>
                  <a:pt x="2350030" y="1201738"/>
                  <a:pt x="2349500" y="1146175"/>
                </a:cubicBezTo>
                <a:cubicBezTo>
                  <a:pt x="2348442" y="900642"/>
                  <a:pt x="2347383" y="655108"/>
                  <a:pt x="2346325" y="409575"/>
                </a:cubicBezTo>
                <a:cubicBezTo>
                  <a:pt x="2345003" y="342369"/>
                  <a:pt x="2296054" y="334698"/>
                  <a:pt x="2263775" y="365125"/>
                </a:cubicBezTo>
                <a:lnTo>
                  <a:pt x="2159000" y="463550"/>
                </a:lnTo>
                <a:lnTo>
                  <a:pt x="1727200" y="44450"/>
                </a:lnTo>
                <a:cubicBezTo>
                  <a:pt x="1703917" y="16933"/>
                  <a:pt x="1681427" y="10054"/>
                  <a:pt x="1647825" y="0"/>
                </a:cubicBezTo>
                <a:lnTo>
                  <a:pt x="355600" y="15875"/>
                </a:lnTo>
                <a:cubicBezTo>
                  <a:pt x="97896" y="65617"/>
                  <a:pt x="38100" y="198437"/>
                  <a:pt x="0" y="342900"/>
                </a:cubicBezTo>
                <a:cubicBezTo>
                  <a:pt x="61913" y="95779"/>
                  <a:pt x="309564" y="-40216"/>
                  <a:pt x="546101" y="90488"/>
                </a:cubicBezTo>
                <a:cubicBezTo>
                  <a:pt x="782638" y="221192"/>
                  <a:pt x="1239309" y="745067"/>
                  <a:pt x="1562101" y="1069975"/>
                </a:cubicBezTo>
                <a:close/>
              </a:path>
            </a:pathLst>
          </a:custGeom>
          <a:gradFill flip="none" rotWithShape="1">
            <a:gsLst>
              <a:gs pos="0">
                <a:srgbClr val="294B69"/>
              </a:gs>
              <a:gs pos="29000">
                <a:srgbClr val="457EB1"/>
              </a:gs>
              <a:gs pos="100000">
                <a:srgbClr val="6596C3"/>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20"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rcRect/>
          <a:stretch/>
        </p:blipFill>
        <p:spPr bwMode="auto">
          <a:xfrm rot="10800000" flipV="1">
            <a:off x="899593" y="5476539"/>
            <a:ext cx="6775252" cy="92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任意多边形 75"/>
          <p:cNvSpPr/>
          <p:nvPr/>
        </p:nvSpPr>
        <p:spPr>
          <a:xfrm>
            <a:off x="1779570" y="5442116"/>
            <a:ext cx="1008112" cy="538561"/>
          </a:xfrm>
          <a:custGeom>
            <a:avLst/>
            <a:gdLst>
              <a:gd name="connsiteX0" fmla="*/ 1298575 w 2089150"/>
              <a:gd name="connsiteY0" fmla="*/ 1069975 h 1254125"/>
              <a:gd name="connsiteX1" fmla="*/ 1196975 w 2089150"/>
              <a:gd name="connsiteY1" fmla="*/ 1171575 h 1254125"/>
              <a:gd name="connsiteX2" fmla="*/ 1266825 w 2089150"/>
              <a:gd name="connsiteY2" fmla="*/ 1254125 h 1254125"/>
              <a:gd name="connsiteX3" fmla="*/ 1990725 w 2089150"/>
              <a:gd name="connsiteY3" fmla="*/ 1247775 h 1254125"/>
              <a:gd name="connsiteX4" fmla="*/ 2089150 w 2089150"/>
              <a:gd name="connsiteY4" fmla="*/ 1152525 h 1254125"/>
              <a:gd name="connsiteX5" fmla="*/ 2085975 w 2089150"/>
              <a:gd name="connsiteY5" fmla="*/ 415925 h 1254125"/>
              <a:gd name="connsiteX6" fmla="*/ 2003425 w 2089150"/>
              <a:gd name="connsiteY6" fmla="*/ 371475 h 1254125"/>
              <a:gd name="connsiteX7" fmla="*/ 1898650 w 2089150"/>
              <a:gd name="connsiteY7" fmla="*/ 469900 h 1254125"/>
              <a:gd name="connsiteX8" fmla="*/ 1466850 w 2089150"/>
              <a:gd name="connsiteY8" fmla="*/ 50800 h 1254125"/>
              <a:gd name="connsiteX9" fmla="*/ 1387475 w 2089150"/>
              <a:gd name="connsiteY9" fmla="*/ 6350 h 1254125"/>
              <a:gd name="connsiteX10" fmla="*/ 222250 w 2089150"/>
              <a:gd name="connsiteY10" fmla="*/ 0 h 1254125"/>
              <a:gd name="connsiteX11" fmla="*/ 95250 w 2089150"/>
              <a:gd name="connsiteY11" fmla="*/ 22225 h 1254125"/>
              <a:gd name="connsiteX12" fmla="*/ 0 w 2089150"/>
              <a:gd name="connsiteY12" fmla="*/ 98425 h 1254125"/>
              <a:gd name="connsiteX0" fmla="*/ 1323975 w 2114550"/>
              <a:gd name="connsiteY0" fmla="*/ 1069975 h 1254125"/>
              <a:gd name="connsiteX1" fmla="*/ 1222375 w 2114550"/>
              <a:gd name="connsiteY1" fmla="*/ 1171575 h 1254125"/>
              <a:gd name="connsiteX2" fmla="*/ 1292225 w 2114550"/>
              <a:gd name="connsiteY2" fmla="*/ 1254125 h 1254125"/>
              <a:gd name="connsiteX3" fmla="*/ 2016125 w 2114550"/>
              <a:gd name="connsiteY3" fmla="*/ 1247775 h 1254125"/>
              <a:gd name="connsiteX4" fmla="*/ 2114550 w 2114550"/>
              <a:gd name="connsiteY4" fmla="*/ 1152525 h 1254125"/>
              <a:gd name="connsiteX5" fmla="*/ 2111375 w 2114550"/>
              <a:gd name="connsiteY5" fmla="*/ 415925 h 1254125"/>
              <a:gd name="connsiteX6" fmla="*/ 2028825 w 2114550"/>
              <a:gd name="connsiteY6" fmla="*/ 371475 h 1254125"/>
              <a:gd name="connsiteX7" fmla="*/ 1924050 w 2114550"/>
              <a:gd name="connsiteY7" fmla="*/ 469900 h 1254125"/>
              <a:gd name="connsiteX8" fmla="*/ 1492250 w 2114550"/>
              <a:gd name="connsiteY8" fmla="*/ 50800 h 1254125"/>
              <a:gd name="connsiteX9" fmla="*/ 1412875 w 2114550"/>
              <a:gd name="connsiteY9" fmla="*/ 6350 h 1254125"/>
              <a:gd name="connsiteX10" fmla="*/ 247650 w 2114550"/>
              <a:gd name="connsiteY10" fmla="*/ 0 h 1254125"/>
              <a:gd name="connsiteX11" fmla="*/ 120650 w 2114550"/>
              <a:gd name="connsiteY11" fmla="*/ 22225 h 1254125"/>
              <a:gd name="connsiteX12" fmla="*/ 0 w 2114550"/>
              <a:gd name="connsiteY12" fmla="*/ 117475 h 1254125"/>
              <a:gd name="connsiteX0" fmla="*/ 1333879 w 2124454"/>
              <a:gd name="connsiteY0" fmla="*/ 1069975 h 1254125"/>
              <a:gd name="connsiteX1" fmla="*/ 1232279 w 2124454"/>
              <a:gd name="connsiteY1" fmla="*/ 1171575 h 1254125"/>
              <a:gd name="connsiteX2" fmla="*/ 1302129 w 2124454"/>
              <a:gd name="connsiteY2" fmla="*/ 1254125 h 1254125"/>
              <a:gd name="connsiteX3" fmla="*/ 2026029 w 2124454"/>
              <a:gd name="connsiteY3" fmla="*/ 1247775 h 1254125"/>
              <a:gd name="connsiteX4" fmla="*/ 2124454 w 2124454"/>
              <a:gd name="connsiteY4" fmla="*/ 1152525 h 1254125"/>
              <a:gd name="connsiteX5" fmla="*/ 2121279 w 2124454"/>
              <a:gd name="connsiteY5" fmla="*/ 415925 h 1254125"/>
              <a:gd name="connsiteX6" fmla="*/ 2038729 w 2124454"/>
              <a:gd name="connsiteY6" fmla="*/ 371475 h 1254125"/>
              <a:gd name="connsiteX7" fmla="*/ 1933954 w 2124454"/>
              <a:gd name="connsiteY7" fmla="*/ 469900 h 1254125"/>
              <a:gd name="connsiteX8" fmla="*/ 1502154 w 2124454"/>
              <a:gd name="connsiteY8" fmla="*/ 50800 h 1254125"/>
              <a:gd name="connsiteX9" fmla="*/ 1422779 w 2124454"/>
              <a:gd name="connsiteY9" fmla="*/ 6350 h 1254125"/>
              <a:gd name="connsiteX10" fmla="*/ 257554 w 2124454"/>
              <a:gd name="connsiteY10" fmla="*/ 0 h 1254125"/>
              <a:gd name="connsiteX11" fmla="*/ 130554 w 2124454"/>
              <a:gd name="connsiteY11" fmla="*/ 22225 h 1254125"/>
              <a:gd name="connsiteX12" fmla="*/ 9904 w 2124454"/>
              <a:gd name="connsiteY12" fmla="*/ 117475 h 1254125"/>
              <a:gd name="connsiteX13" fmla="*/ 6729 w 2124454"/>
              <a:gd name="connsiteY13" fmla="*/ 117475 h 1254125"/>
              <a:gd name="connsiteX0" fmla="*/ 1409700 w 2200275"/>
              <a:gd name="connsiteY0" fmla="*/ 1069975 h 1254125"/>
              <a:gd name="connsiteX1" fmla="*/ 1308100 w 2200275"/>
              <a:gd name="connsiteY1" fmla="*/ 1171575 h 1254125"/>
              <a:gd name="connsiteX2" fmla="*/ 1377950 w 2200275"/>
              <a:gd name="connsiteY2" fmla="*/ 1254125 h 1254125"/>
              <a:gd name="connsiteX3" fmla="*/ 2101850 w 2200275"/>
              <a:gd name="connsiteY3" fmla="*/ 1247775 h 1254125"/>
              <a:gd name="connsiteX4" fmla="*/ 2200275 w 2200275"/>
              <a:gd name="connsiteY4" fmla="*/ 1152525 h 1254125"/>
              <a:gd name="connsiteX5" fmla="*/ 2197100 w 2200275"/>
              <a:gd name="connsiteY5" fmla="*/ 415925 h 1254125"/>
              <a:gd name="connsiteX6" fmla="*/ 2114550 w 2200275"/>
              <a:gd name="connsiteY6" fmla="*/ 371475 h 1254125"/>
              <a:gd name="connsiteX7" fmla="*/ 2009775 w 2200275"/>
              <a:gd name="connsiteY7" fmla="*/ 469900 h 1254125"/>
              <a:gd name="connsiteX8" fmla="*/ 1577975 w 2200275"/>
              <a:gd name="connsiteY8" fmla="*/ 50800 h 1254125"/>
              <a:gd name="connsiteX9" fmla="*/ 1498600 w 2200275"/>
              <a:gd name="connsiteY9" fmla="*/ 6350 h 1254125"/>
              <a:gd name="connsiteX10" fmla="*/ 333375 w 2200275"/>
              <a:gd name="connsiteY10" fmla="*/ 0 h 1254125"/>
              <a:gd name="connsiteX11" fmla="*/ 206375 w 2200275"/>
              <a:gd name="connsiteY11" fmla="*/ 22225 h 1254125"/>
              <a:gd name="connsiteX12" fmla="*/ 85725 w 2200275"/>
              <a:gd name="connsiteY12" fmla="*/ 117475 h 1254125"/>
              <a:gd name="connsiteX13" fmla="*/ 0 w 2200275"/>
              <a:gd name="connsiteY13" fmla="*/ 307975 h 1254125"/>
              <a:gd name="connsiteX0" fmla="*/ 1417041 w 2207616"/>
              <a:gd name="connsiteY0" fmla="*/ 1069975 h 1254125"/>
              <a:gd name="connsiteX1" fmla="*/ 1315441 w 2207616"/>
              <a:gd name="connsiteY1" fmla="*/ 1171575 h 1254125"/>
              <a:gd name="connsiteX2" fmla="*/ 1385291 w 2207616"/>
              <a:gd name="connsiteY2" fmla="*/ 1254125 h 1254125"/>
              <a:gd name="connsiteX3" fmla="*/ 2109191 w 2207616"/>
              <a:gd name="connsiteY3" fmla="*/ 1247775 h 1254125"/>
              <a:gd name="connsiteX4" fmla="*/ 2207616 w 2207616"/>
              <a:gd name="connsiteY4" fmla="*/ 1152525 h 1254125"/>
              <a:gd name="connsiteX5" fmla="*/ 2204441 w 2207616"/>
              <a:gd name="connsiteY5" fmla="*/ 415925 h 1254125"/>
              <a:gd name="connsiteX6" fmla="*/ 2121891 w 2207616"/>
              <a:gd name="connsiteY6" fmla="*/ 371475 h 1254125"/>
              <a:gd name="connsiteX7" fmla="*/ 2017116 w 2207616"/>
              <a:gd name="connsiteY7" fmla="*/ 469900 h 1254125"/>
              <a:gd name="connsiteX8" fmla="*/ 1585316 w 2207616"/>
              <a:gd name="connsiteY8" fmla="*/ 50800 h 1254125"/>
              <a:gd name="connsiteX9" fmla="*/ 1505941 w 2207616"/>
              <a:gd name="connsiteY9" fmla="*/ 6350 h 1254125"/>
              <a:gd name="connsiteX10" fmla="*/ 340716 w 2207616"/>
              <a:gd name="connsiteY10" fmla="*/ 0 h 1254125"/>
              <a:gd name="connsiteX11" fmla="*/ 213716 w 2207616"/>
              <a:gd name="connsiteY11" fmla="*/ 22225 h 1254125"/>
              <a:gd name="connsiteX12" fmla="*/ 93066 w 2207616"/>
              <a:gd name="connsiteY12" fmla="*/ 117475 h 1254125"/>
              <a:gd name="connsiteX13" fmla="*/ 7341 w 2207616"/>
              <a:gd name="connsiteY13" fmla="*/ 307975 h 1254125"/>
              <a:gd name="connsiteX14" fmla="*/ 4167 w 2207616"/>
              <a:gd name="connsiteY14" fmla="*/ 3048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22750 w 2203974"/>
              <a:gd name="connsiteY15" fmla="*/ 307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108475 w 2203974"/>
              <a:gd name="connsiteY16" fmla="*/ 1301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213250 w 2203974"/>
              <a:gd name="connsiteY17" fmla="*/ 444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333900 w 2203974"/>
              <a:gd name="connsiteY18"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448200 w 2203974"/>
              <a:gd name="connsiteY19"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07050 w 2203974"/>
              <a:gd name="connsiteY19" fmla="*/ 1069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20" fmla="*/ 1413399 w 2203974"/>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106767 w 2205441"/>
              <a:gd name="connsiteY15" fmla="*/ 13335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90892 w 2205441"/>
              <a:gd name="connsiteY15" fmla="*/ 15240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338541 w 2205441"/>
              <a:gd name="connsiteY10" fmla="*/ 56276 h 1310401"/>
              <a:gd name="connsiteX11" fmla="*/ 211541 w 2205441"/>
              <a:gd name="connsiteY11" fmla="*/ 78501 h 1310401"/>
              <a:gd name="connsiteX12" fmla="*/ 90891 w 2205441"/>
              <a:gd name="connsiteY12" fmla="*/ 173751 h 1310401"/>
              <a:gd name="connsiteX13" fmla="*/ 5166 w 2205441"/>
              <a:gd name="connsiteY13" fmla="*/ 364251 h 1310401"/>
              <a:gd name="connsiteX14" fmla="*/ 11517 w 2205441"/>
              <a:gd name="connsiteY14" fmla="*/ 370601 h 1310401"/>
              <a:gd name="connsiteX15" fmla="*/ 90892 w 2205441"/>
              <a:gd name="connsiteY15" fmla="*/ 208676 h 1310401"/>
              <a:gd name="connsiteX16" fmla="*/ 217892 w 2205441"/>
              <a:gd name="connsiteY16" fmla="*/ 103901 h 1310401"/>
              <a:gd name="connsiteX17" fmla="*/ 335367 w 2205441"/>
              <a:gd name="connsiteY17" fmla="*/ 110251 h 1310401"/>
              <a:gd name="connsiteX18" fmla="*/ 449667 w 2205441"/>
              <a:gd name="connsiteY18" fmla="*/ 157876 h 1310401"/>
              <a:gd name="connsiteX19" fmla="*/ 1418042 w 2205441"/>
              <a:gd name="connsiteY19" fmla="*/ 1132601 h 1310401"/>
              <a:gd name="connsiteX20" fmla="*/ 1414866 w 2205441"/>
              <a:gd name="connsiteY20" fmla="*/ 1126251 h 1310401"/>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211541 w 2205441"/>
              <a:gd name="connsiteY10" fmla="*/ 78501 h 1310401"/>
              <a:gd name="connsiteX11" fmla="*/ 90891 w 2205441"/>
              <a:gd name="connsiteY11" fmla="*/ 173751 h 1310401"/>
              <a:gd name="connsiteX12" fmla="*/ 5166 w 2205441"/>
              <a:gd name="connsiteY12" fmla="*/ 364251 h 1310401"/>
              <a:gd name="connsiteX13" fmla="*/ 11517 w 2205441"/>
              <a:gd name="connsiteY13" fmla="*/ 370601 h 1310401"/>
              <a:gd name="connsiteX14" fmla="*/ 90892 w 2205441"/>
              <a:gd name="connsiteY14" fmla="*/ 208676 h 1310401"/>
              <a:gd name="connsiteX15" fmla="*/ 217892 w 2205441"/>
              <a:gd name="connsiteY15" fmla="*/ 103901 h 1310401"/>
              <a:gd name="connsiteX16" fmla="*/ 335367 w 2205441"/>
              <a:gd name="connsiteY16" fmla="*/ 110251 h 1310401"/>
              <a:gd name="connsiteX17" fmla="*/ 449667 w 2205441"/>
              <a:gd name="connsiteY17" fmla="*/ 157876 h 1310401"/>
              <a:gd name="connsiteX18" fmla="*/ 1418042 w 2205441"/>
              <a:gd name="connsiteY18" fmla="*/ 1132601 h 1310401"/>
              <a:gd name="connsiteX19" fmla="*/ 1414866 w 2205441"/>
              <a:gd name="connsiteY19" fmla="*/ 1126251 h 1310401"/>
              <a:gd name="connsiteX0" fmla="*/ 1414866 w 2205441"/>
              <a:gd name="connsiteY0" fmla="*/ 1064271 h 1248421"/>
              <a:gd name="connsiteX1" fmla="*/ 1313266 w 2205441"/>
              <a:gd name="connsiteY1" fmla="*/ 1165871 h 1248421"/>
              <a:gd name="connsiteX2" fmla="*/ 1383116 w 2205441"/>
              <a:gd name="connsiteY2" fmla="*/ 1248421 h 1248421"/>
              <a:gd name="connsiteX3" fmla="*/ 2107016 w 2205441"/>
              <a:gd name="connsiteY3" fmla="*/ 1242071 h 1248421"/>
              <a:gd name="connsiteX4" fmla="*/ 2205441 w 2205441"/>
              <a:gd name="connsiteY4" fmla="*/ 1146821 h 1248421"/>
              <a:gd name="connsiteX5" fmla="*/ 2202266 w 2205441"/>
              <a:gd name="connsiteY5" fmla="*/ 410221 h 1248421"/>
              <a:gd name="connsiteX6" fmla="*/ 2119716 w 2205441"/>
              <a:gd name="connsiteY6" fmla="*/ 365771 h 1248421"/>
              <a:gd name="connsiteX7" fmla="*/ 2014941 w 2205441"/>
              <a:gd name="connsiteY7" fmla="*/ 464196 h 1248421"/>
              <a:gd name="connsiteX8" fmla="*/ 1583141 w 2205441"/>
              <a:gd name="connsiteY8" fmla="*/ 45096 h 1248421"/>
              <a:gd name="connsiteX9" fmla="*/ 1503766 w 2205441"/>
              <a:gd name="connsiteY9" fmla="*/ 646 h 1248421"/>
              <a:gd name="connsiteX10" fmla="*/ 211541 w 2205441"/>
              <a:gd name="connsiteY10" fmla="*/ 16521 h 1248421"/>
              <a:gd name="connsiteX11" fmla="*/ 90891 w 2205441"/>
              <a:gd name="connsiteY11" fmla="*/ 111771 h 1248421"/>
              <a:gd name="connsiteX12" fmla="*/ 5166 w 2205441"/>
              <a:gd name="connsiteY12" fmla="*/ 302271 h 1248421"/>
              <a:gd name="connsiteX13" fmla="*/ 11517 w 2205441"/>
              <a:gd name="connsiteY13" fmla="*/ 308621 h 1248421"/>
              <a:gd name="connsiteX14" fmla="*/ 90892 w 2205441"/>
              <a:gd name="connsiteY14" fmla="*/ 146696 h 1248421"/>
              <a:gd name="connsiteX15" fmla="*/ 217892 w 2205441"/>
              <a:gd name="connsiteY15" fmla="*/ 41921 h 1248421"/>
              <a:gd name="connsiteX16" fmla="*/ 449667 w 2205441"/>
              <a:gd name="connsiteY16" fmla="*/ 95896 h 1248421"/>
              <a:gd name="connsiteX17" fmla="*/ 1418042 w 2205441"/>
              <a:gd name="connsiteY17" fmla="*/ 1070621 h 1248421"/>
              <a:gd name="connsiteX18" fmla="*/ 1414866 w 2205441"/>
              <a:gd name="connsiteY18" fmla="*/ 1064271 h 1248421"/>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217892 w 2205441"/>
              <a:gd name="connsiteY15" fmla="*/ 41275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189317 w 2205441"/>
              <a:gd name="connsiteY15" fmla="*/ 63500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3153 w 2203728"/>
              <a:gd name="connsiteY0" fmla="*/ 1063625 h 1247775"/>
              <a:gd name="connsiteX1" fmla="*/ 1311553 w 2203728"/>
              <a:gd name="connsiteY1" fmla="*/ 1165225 h 1247775"/>
              <a:gd name="connsiteX2" fmla="*/ 1381403 w 2203728"/>
              <a:gd name="connsiteY2" fmla="*/ 1247775 h 1247775"/>
              <a:gd name="connsiteX3" fmla="*/ 2105303 w 2203728"/>
              <a:gd name="connsiteY3" fmla="*/ 1241425 h 1247775"/>
              <a:gd name="connsiteX4" fmla="*/ 2203728 w 2203728"/>
              <a:gd name="connsiteY4" fmla="*/ 1146175 h 1247775"/>
              <a:gd name="connsiteX5" fmla="*/ 2200553 w 2203728"/>
              <a:gd name="connsiteY5" fmla="*/ 409575 h 1247775"/>
              <a:gd name="connsiteX6" fmla="*/ 2118003 w 2203728"/>
              <a:gd name="connsiteY6" fmla="*/ 365125 h 1247775"/>
              <a:gd name="connsiteX7" fmla="*/ 2013228 w 2203728"/>
              <a:gd name="connsiteY7" fmla="*/ 463550 h 1247775"/>
              <a:gd name="connsiteX8" fmla="*/ 1581428 w 2203728"/>
              <a:gd name="connsiteY8" fmla="*/ 44450 h 1247775"/>
              <a:gd name="connsiteX9" fmla="*/ 1502053 w 2203728"/>
              <a:gd name="connsiteY9" fmla="*/ 0 h 1247775"/>
              <a:gd name="connsiteX10" fmla="*/ 209828 w 2203728"/>
              <a:gd name="connsiteY10" fmla="*/ 15875 h 1247775"/>
              <a:gd name="connsiteX11" fmla="*/ 89178 w 2203728"/>
              <a:gd name="connsiteY11" fmla="*/ 111125 h 1247775"/>
              <a:gd name="connsiteX12" fmla="*/ 3453 w 2203728"/>
              <a:gd name="connsiteY12" fmla="*/ 301625 h 1247775"/>
              <a:gd name="connsiteX13" fmla="*/ 25679 w 2203728"/>
              <a:gd name="connsiteY13" fmla="*/ 320675 h 1247775"/>
              <a:gd name="connsiteX14" fmla="*/ 89179 w 2203728"/>
              <a:gd name="connsiteY14" fmla="*/ 146050 h 1247775"/>
              <a:gd name="connsiteX15" fmla="*/ 447954 w 2203728"/>
              <a:gd name="connsiteY15" fmla="*/ 95250 h 1247775"/>
              <a:gd name="connsiteX16" fmla="*/ 1416329 w 2203728"/>
              <a:gd name="connsiteY16" fmla="*/ 1069975 h 1247775"/>
              <a:gd name="connsiteX17" fmla="*/ 1413153 w 2203728"/>
              <a:gd name="connsiteY17" fmla="*/ 1063625 h 1247775"/>
              <a:gd name="connsiteX0" fmla="*/ 1440435 w 2231010"/>
              <a:gd name="connsiteY0" fmla="*/ 1063625 h 1247775"/>
              <a:gd name="connsiteX1" fmla="*/ 1338835 w 2231010"/>
              <a:gd name="connsiteY1" fmla="*/ 1165225 h 1247775"/>
              <a:gd name="connsiteX2" fmla="*/ 1408685 w 2231010"/>
              <a:gd name="connsiteY2" fmla="*/ 1247775 h 1247775"/>
              <a:gd name="connsiteX3" fmla="*/ 2132585 w 2231010"/>
              <a:gd name="connsiteY3" fmla="*/ 1241425 h 1247775"/>
              <a:gd name="connsiteX4" fmla="*/ 2231010 w 2231010"/>
              <a:gd name="connsiteY4" fmla="*/ 1146175 h 1247775"/>
              <a:gd name="connsiteX5" fmla="*/ 2227835 w 2231010"/>
              <a:gd name="connsiteY5" fmla="*/ 409575 h 1247775"/>
              <a:gd name="connsiteX6" fmla="*/ 2145285 w 2231010"/>
              <a:gd name="connsiteY6" fmla="*/ 365125 h 1247775"/>
              <a:gd name="connsiteX7" fmla="*/ 2040510 w 2231010"/>
              <a:gd name="connsiteY7" fmla="*/ 463550 h 1247775"/>
              <a:gd name="connsiteX8" fmla="*/ 1608710 w 2231010"/>
              <a:gd name="connsiteY8" fmla="*/ 44450 h 1247775"/>
              <a:gd name="connsiteX9" fmla="*/ 1529335 w 2231010"/>
              <a:gd name="connsiteY9" fmla="*/ 0 h 1247775"/>
              <a:gd name="connsiteX10" fmla="*/ 237110 w 2231010"/>
              <a:gd name="connsiteY10" fmla="*/ 15875 h 1247775"/>
              <a:gd name="connsiteX11" fmla="*/ 116460 w 2231010"/>
              <a:gd name="connsiteY11" fmla="*/ 111125 h 1247775"/>
              <a:gd name="connsiteX12" fmla="*/ 2160 w 2231010"/>
              <a:gd name="connsiteY12" fmla="*/ 292100 h 1247775"/>
              <a:gd name="connsiteX13" fmla="*/ 52961 w 2231010"/>
              <a:gd name="connsiteY13" fmla="*/ 320675 h 1247775"/>
              <a:gd name="connsiteX14" fmla="*/ 116461 w 2231010"/>
              <a:gd name="connsiteY14" fmla="*/ 146050 h 1247775"/>
              <a:gd name="connsiteX15" fmla="*/ 475236 w 2231010"/>
              <a:gd name="connsiteY15" fmla="*/ 95250 h 1247775"/>
              <a:gd name="connsiteX16" fmla="*/ 1443611 w 2231010"/>
              <a:gd name="connsiteY16" fmla="*/ 1069975 h 1247775"/>
              <a:gd name="connsiteX17" fmla="*/ 1440435 w 2231010"/>
              <a:gd name="connsiteY17"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393828 w 2184403"/>
              <a:gd name="connsiteY0" fmla="*/ 1063625 h 1247775"/>
              <a:gd name="connsiteX1" fmla="*/ 1292228 w 2184403"/>
              <a:gd name="connsiteY1" fmla="*/ 1165225 h 1247775"/>
              <a:gd name="connsiteX2" fmla="*/ 1362078 w 2184403"/>
              <a:gd name="connsiteY2" fmla="*/ 1247775 h 1247775"/>
              <a:gd name="connsiteX3" fmla="*/ 2085978 w 2184403"/>
              <a:gd name="connsiteY3" fmla="*/ 1241425 h 1247775"/>
              <a:gd name="connsiteX4" fmla="*/ 2184403 w 2184403"/>
              <a:gd name="connsiteY4" fmla="*/ 1146175 h 1247775"/>
              <a:gd name="connsiteX5" fmla="*/ 2181228 w 2184403"/>
              <a:gd name="connsiteY5" fmla="*/ 409575 h 1247775"/>
              <a:gd name="connsiteX6" fmla="*/ 2098678 w 2184403"/>
              <a:gd name="connsiteY6" fmla="*/ 365125 h 1247775"/>
              <a:gd name="connsiteX7" fmla="*/ 1993903 w 2184403"/>
              <a:gd name="connsiteY7" fmla="*/ 463550 h 1247775"/>
              <a:gd name="connsiteX8" fmla="*/ 1562103 w 2184403"/>
              <a:gd name="connsiteY8" fmla="*/ 44450 h 1247775"/>
              <a:gd name="connsiteX9" fmla="*/ 1482728 w 2184403"/>
              <a:gd name="connsiteY9" fmla="*/ 0 h 1247775"/>
              <a:gd name="connsiteX10" fmla="*/ 190503 w 2184403"/>
              <a:gd name="connsiteY10" fmla="*/ 15875 h 1247775"/>
              <a:gd name="connsiteX11" fmla="*/ 69853 w 2184403"/>
              <a:gd name="connsiteY11" fmla="*/ 111125 h 1247775"/>
              <a:gd name="connsiteX12" fmla="*/ 3 w 2184403"/>
              <a:gd name="connsiteY12" fmla="*/ 330200 h 1247775"/>
              <a:gd name="connsiteX13" fmla="*/ 69854 w 2184403"/>
              <a:gd name="connsiteY13" fmla="*/ 146050 h 1247775"/>
              <a:gd name="connsiteX14" fmla="*/ 428629 w 2184403"/>
              <a:gd name="connsiteY14" fmla="*/ 95250 h 1247775"/>
              <a:gd name="connsiteX15" fmla="*/ 1397004 w 2184403"/>
              <a:gd name="connsiteY15" fmla="*/ 1069975 h 1247775"/>
              <a:gd name="connsiteX16" fmla="*/ 1393828 w 2184403"/>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54613 w 2245188"/>
              <a:gd name="connsiteY0" fmla="*/ 1063625 h 1247775"/>
              <a:gd name="connsiteX1" fmla="*/ 1353013 w 2245188"/>
              <a:gd name="connsiteY1" fmla="*/ 1165225 h 1247775"/>
              <a:gd name="connsiteX2" fmla="*/ 1422863 w 2245188"/>
              <a:gd name="connsiteY2" fmla="*/ 1247775 h 1247775"/>
              <a:gd name="connsiteX3" fmla="*/ 2146763 w 2245188"/>
              <a:gd name="connsiteY3" fmla="*/ 1241425 h 1247775"/>
              <a:gd name="connsiteX4" fmla="*/ 2245188 w 2245188"/>
              <a:gd name="connsiteY4" fmla="*/ 1146175 h 1247775"/>
              <a:gd name="connsiteX5" fmla="*/ 2242013 w 2245188"/>
              <a:gd name="connsiteY5" fmla="*/ 409575 h 1247775"/>
              <a:gd name="connsiteX6" fmla="*/ 2159463 w 2245188"/>
              <a:gd name="connsiteY6" fmla="*/ 365125 h 1247775"/>
              <a:gd name="connsiteX7" fmla="*/ 2054688 w 2245188"/>
              <a:gd name="connsiteY7" fmla="*/ 463550 h 1247775"/>
              <a:gd name="connsiteX8" fmla="*/ 1622888 w 2245188"/>
              <a:gd name="connsiteY8" fmla="*/ 44450 h 1247775"/>
              <a:gd name="connsiteX9" fmla="*/ 1543513 w 2245188"/>
              <a:gd name="connsiteY9" fmla="*/ 0 h 1247775"/>
              <a:gd name="connsiteX10" fmla="*/ 251288 w 2245188"/>
              <a:gd name="connsiteY10" fmla="*/ 15875 h 1247775"/>
              <a:gd name="connsiteX11" fmla="*/ 3638 w 2245188"/>
              <a:gd name="connsiteY11" fmla="*/ 352425 h 1247775"/>
              <a:gd name="connsiteX12" fmla="*/ 130639 w 2245188"/>
              <a:gd name="connsiteY12" fmla="*/ 146050 h 1247775"/>
              <a:gd name="connsiteX13" fmla="*/ 489414 w 2245188"/>
              <a:gd name="connsiteY13" fmla="*/ 95250 h 1247775"/>
              <a:gd name="connsiteX14" fmla="*/ 1457789 w 2245188"/>
              <a:gd name="connsiteY14" fmla="*/ 1069975 h 1247775"/>
              <a:gd name="connsiteX15" fmla="*/ 1454613 w 2245188"/>
              <a:gd name="connsiteY15"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44625 w 2235200"/>
              <a:gd name="connsiteY0" fmla="*/ 1063625 h 1247775"/>
              <a:gd name="connsiteX1" fmla="*/ 1343025 w 2235200"/>
              <a:gd name="connsiteY1" fmla="*/ 1165225 h 1247775"/>
              <a:gd name="connsiteX2" fmla="*/ 1412875 w 2235200"/>
              <a:gd name="connsiteY2" fmla="*/ 1247775 h 1247775"/>
              <a:gd name="connsiteX3" fmla="*/ 2136775 w 2235200"/>
              <a:gd name="connsiteY3" fmla="*/ 1241425 h 1247775"/>
              <a:gd name="connsiteX4" fmla="*/ 2235200 w 2235200"/>
              <a:gd name="connsiteY4" fmla="*/ 1146175 h 1247775"/>
              <a:gd name="connsiteX5" fmla="*/ 2232025 w 2235200"/>
              <a:gd name="connsiteY5" fmla="*/ 409575 h 1247775"/>
              <a:gd name="connsiteX6" fmla="*/ 2149475 w 2235200"/>
              <a:gd name="connsiteY6" fmla="*/ 365125 h 1247775"/>
              <a:gd name="connsiteX7" fmla="*/ 2044700 w 2235200"/>
              <a:gd name="connsiteY7" fmla="*/ 463550 h 1247775"/>
              <a:gd name="connsiteX8" fmla="*/ 1612900 w 2235200"/>
              <a:gd name="connsiteY8" fmla="*/ 44450 h 1247775"/>
              <a:gd name="connsiteX9" fmla="*/ 1533525 w 2235200"/>
              <a:gd name="connsiteY9" fmla="*/ 0 h 1247775"/>
              <a:gd name="connsiteX10" fmla="*/ 241300 w 2235200"/>
              <a:gd name="connsiteY10" fmla="*/ 15875 h 1247775"/>
              <a:gd name="connsiteX11" fmla="*/ 0 w 2235200"/>
              <a:gd name="connsiteY11" fmla="*/ 269875 h 1247775"/>
              <a:gd name="connsiteX12" fmla="*/ 479426 w 2235200"/>
              <a:gd name="connsiteY12" fmla="*/ 95250 h 1247775"/>
              <a:gd name="connsiteX13" fmla="*/ 1447801 w 2235200"/>
              <a:gd name="connsiteY13" fmla="*/ 1069975 h 1247775"/>
              <a:gd name="connsiteX14" fmla="*/ 1444625 w 2235200"/>
              <a:gd name="connsiteY14" fmla="*/ 1063625 h 1247775"/>
              <a:gd name="connsiteX0" fmla="*/ 1492250 w 2282825"/>
              <a:gd name="connsiteY0" fmla="*/ 1063625 h 1247775"/>
              <a:gd name="connsiteX1" fmla="*/ 1390650 w 2282825"/>
              <a:gd name="connsiteY1" fmla="*/ 1165225 h 1247775"/>
              <a:gd name="connsiteX2" fmla="*/ 1460500 w 2282825"/>
              <a:gd name="connsiteY2" fmla="*/ 1247775 h 1247775"/>
              <a:gd name="connsiteX3" fmla="*/ 2184400 w 2282825"/>
              <a:gd name="connsiteY3" fmla="*/ 1241425 h 1247775"/>
              <a:gd name="connsiteX4" fmla="*/ 2282825 w 2282825"/>
              <a:gd name="connsiteY4" fmla="*/ 1146175 h 1247775"/>
              <a:gd name="connsiteX5" fmla="*/ 2279650 w 2282825"/>
              <a:gd name="connsiteY5" fmla="*/ 409575 h 1247775"/>
              <a:gd name="connsiteX6" fmla="*/ 2197100 w 2282825"/>
              <a:gd name="connsiteY6" fmla="*/ 365125 h 1247775"/>
              <a:gd name="connsiteX7" fmla="*/ 2092325 w 2282825"/>
              <a:gd name="connsiteY7" fmla="*/ 463550 h 1247775"/>
              <a:gd name="connsiteX8" fmla="*/ 1660525 w 2282825"/>
              <a:gd name="connsiteY8" fmla="*/ 44450 h 1247775"/>
              <a:gd name="connsiteX9" fmla="*/ 1581150 w 2282825"/>
              <a:gd name="connsiteY9" fmla="*/ 0 h 1247775"/>
              <a:gd name="connsiteX10" fmla="*/ 288925 w 2282825"/>
              <a:gd name="connsiteY10" fmla="*/ 15875 h 1247775"/>
              <a:gd name="connsiteX11" fmla="*/ 0 w 2282825"/>
              <a:gd name="connsiteY11" fmla="*/ 304800 h 1247775"/>
              <a:gd name="connsiteX12" fmla="*/ 527051 w 2282825"/>
              <a:gd name="connsiteY12" fmla="*/ 95250 h 1247775"/>
              <a:gd name="connsiteX13" fmla="*/ 1495426 w 2282825"/>
              <a:gd name="connsiteY13" fmla="*/ 1069975 h 1247775"/>
              <a:gd name="connsiteX14" fmla="*/ 1492250 w 2282825"/>
              <a:gd name="connsiteY14" fmla="*/ 1063625 h 1247775"/>
              <a:gd name="connsiteX0" fmla="*/ 1514475 w 2305050"/>
              <a:gd name="connsiteY0" fmla="*/ 1063625 h 1247775"/>
              <a:gd name="connsiteX1" fmla="*/ 1412875 w 2305050"/>
              <a:gd name="connsiteY1" fmla="*/ 1165225 h 1247775"/>
              <a:gd name="connsiteX2" fmla="*/ 1482725 w 2305050"/>
              <a:gd name="connsiteY2" fmla="*/ 1247775 h 1247775"/>
              <a:gd name="connsiteX3" fmla="*/ 2206625 w 2305050"/>
              <a:gd name="connsiteY3" fmla="*/ 1241425 h 1247775"/>
              <a:gd name="connsiteX4" fmla="*/ 2305050 w 2305050"/>
              <a:gd name="connsiteY4" fmla="*/ 1146175 h 1247775"/>
              <a:gd name="connsiteX5" fmla="*/ 2301875 w 2305050"/>
              <a:gd name="connsiteY5" fmla="*/ 409575 h 1247775"/>
              <a:gd name="connsiteX6" fmla="*/ 2219325 w 2305050"/>
              <a:gd name="connsiteY6" fmla="*/ 365125 h 1247775"/>
              <a:gd name="connsiteX7" fmla="*/ 2114550 w 2305050"/>
              <a:gd name="connsiteY7" fmla="*/ 463550 h 1247775"/>
              <a:gd name="connsiteX8" fmla="*/ 1682750 w 2305050"/>
              <a:gd name="connsiteY8" fmla="*/ 44450 h 1247775"/>
              <a:gd name="connsiteX9" fmla="*/ 1603375 w 2305050"/>
              <a:gd name="connsiteY9" fmla="*/ 0 h 1247775"/>
              <a:gd name="connsiteX10" fmla="*/ 311150 w 2305050"/>
              <a:gd name="connsiteY10" fmla="*/ 15875 h 1247775"/>
              <a:gd name="connsiteX11" fmla="*/ 0 w 2305050"/>
              <a:gd name="connsiteY11" fmla="*/ 323850 h 1247775"/>
              <a:gd name="connsiteX12" fmla="*/ 549276 w 2305050"/>
              <a:gd name="connsiteY12" fmla="*/ 95250 h 1247775"/>
              <a:gd name="connsiteX13" fmla="*/ 1517651 w 2305050"/>
              <a:gd name="connsiteY13" fmla="*/ 1069975 h 1247775"/>
              <a:gd name="connsiteX14" fmla="*/ 1514475 w 230505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3"/>
              <a:gd name="connsiteY0" fmla="*/ 1063625 h 1247775"/>
              <a:gd name="connsiteX1" fmla="*/ 1457325 w 2349503"/>
              <a:gd name="connsiteY1" fmla="*/ 1165225 h 1247775"/>
              <a:gd name="connsiteX2" fmla="*/ 1527175 w 2349503"/>
              <a:gd name="connsiteY2" fmla="*/ 1247775 h 1247775"/>
              <a:gd name="connsiteX3" fmla="*/ 2251075 w 2349503"/>
              <a:gd name="connsiteY3" fmla="*/ 1241425 h 1247775"/>
              <a:gd name="connsiteX4" fmla="*/ 2349500 w 2349503"/>
              <a:gd name="connsiteY4" fmla="*/ 1146175 h 1247775"/>
              <a:gd name="connsiteX5" fmla="*/ 2346325 w 2349503"/>
              <a:gd name="connsiteY5" fmla="*/ 409575 h 1247775"/>
              <a:gd name="connsiteX6" fmla="*/ 2263775 w 2349503"/>
              <a:gd name="connsiteY6" fmla="*/ 365125 h 1247775"/>
              <a:gd name="connsiteX7" fmla="*/ 2159000 w 2349503"/>
              <a:gd name="connsiteY7" fmla="*/ 463550 h 1247775"/>
              <a:gd name="connsiteX8" fmla="*/ 1727200 w 2349503"/>
              <a:gd name="connsiteY8" fmla="*/ 44450 h 1247775"/>
              <a:gd name="connsiteX9" fmla="*/ 1647825 w 2349503"/>
              <a:gd name="connsiteY9" fmla="*/ 0 h 1247775"/>
              <a:gd name="connsiteX10" fmla="*/ 355600 w 2349503"/>
              <a:gd name="connsiteY10" fmla="*/ 15875 h 1247775"/>
              <a:gd name="connsiteX11" fmla="*/ 0 w 2349503"/>
              <a:gd name="connsiteY11" fmla="*/ 342900 h 1247775"/>
              <a:gd name="connsiteX12" fmla="*/ 593726 w 2349503"/>
              <a:gd name="connsiteY12" fmla="*/ 95250 h 1247775"/>
              <a:gd name="connsiteX13" fmla="*/ 1562101 w 2349503"/>
              <a:gd name="connsiteY13" fmla="*/ 1069975 h 1247775"/>
              <a:gd name="connsiteX14" fmla="*/ 1558925 w 2349503"/>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89"/>
              <a:gd name="connsiteX1" fmla="*/ 1457325 w 2349504"/>
              <a:gd name="connsiteY1" fmla="*/ 1165225 h 1247789"/>
              <a:gd name="connsiteX2" fmla="*/ 1527175 w 2349504"/>
              <a:gd name="connsiteY2" fmla="*/ 1247775 h 1247789"/>
              <a:gd name="connsiteX3" fmla="*/ 2251075 w 2349504"/>
              <a:gd name="connsiteY3" fmla="*/ 1241425 h 1247789"/>
              <a:gd name="connsiteX4" fmla="*/ 2349500 w 2349504"/>
              <a:gd name="connsiteY4" fmla="*/ 1146175 h 1247789"/>
              <a:gd name="connsiteX5" fmla="*/ 2346325 w 2349504"/>
              <a:gd name="connsiteY5" fmla="*/ 409575 h 1247789"/>
              <a:gd name="connsiteX6" fmla="*/ 2263775 w 2349504"/>
              <a:gd name="connsiteY6" fmla="*/ 365125 h 1247789"/>
              <a:gd name="connsiteX7" fmla="*/ 2159000 w 2349504"/>
              <a:gd name="connsiteY7" fmla="*/ 463550 h 1247789"/>
              <a:gd name="connsiteX8" fmla="*/ 1727200 w 2349504"/>
              <a:gd name="connsiteY8" fmla="*/ 44450 h 1247789"/>
              <a:gd name="connsiteX9" fmla="*/ 1647825 w 2349504"/>
              <a:gd name="connsiteY9" fmla="*/ 0 h 1247789"/>
              <a:gd name="connsiteX10" fmla="*/ 355600 w 2349504"/>
              <a:gd name="connsiteY10" fmla="*/ 15875 h 1247789"/>
              <a:gd name="connsiteX11" fmla="*/ 0 w 2349504"/>
              <a:gd name="connsiteY11" fmla="*/ 342900 h 1247789"/>
              <a:gd name="connsiteX12" fmla="*/ 593726 w 2349504"/>
              <a:gd name="connsiteY12" fmla="*/ 95250 h 1247789"/>
              <a:gd name="connsiteX13" fmla="*/ 1562101 w 2349504"/>
              <a:gd name="connsiteY13" fmla="*/ 1069975 h 1247789"/>
              <a:gd name="connsiteX14" fmla="*/ 1558925 w 2349504"/>
              <a:gd name="connsiteY14" fmla="*/ 1063625 h 1247789"/>
              <a:gd name="connsiteX0" fmla="*/ 1558925 w 2349504"/>
              <a:gd name="connsiteY0" fmla="*/ 1063625 h 1247791"/>
              <a:gd name="connsiteX1" fmla="*/ 1457325 w 2349504"/>
              <a:gd name="connsiteY1" fmla="*/ 1165225 h 1247791"/>
              <a:gd name="connsiteX2" fmla="*/ 1527175 w 2349504"/>
              <a:gd name="connsiteY2" fmla="*/ 1247775 h 1247791"/>
              <a:gd name="connsiteX3" fmla="*/ 2251075 w 2349504"/>
              <a:gd name="connsiteY3" fmla="*/ 1241425 h 1247791"/>
              <a:gd name="connsiteX4" fmla="*/ 2349500 w 2349504"/>
              <a:gd name="connsiteY4" fmla="*/ 1146175 h 1247791"/>
              <a:gd name="connsiteX5" fmla="*/ 2346325 w 2349504"/>
              <a:gd name="connsiteY5" fmla="*/ 409575 h 1247791"/>
              <a:gd name="connsiteX6" fmla="*/ 2263775 w 2349504"/>
              <a:gd name="connsiteY6" fmla="*/ 365125 h 1247791"/>
              <a:gd name="connsiteX7" fmla="*/ 2159000 w 2349504"/>
              <a:gd name="connsiteY7" fmla="*/ 463550 h 1247791"/>
              <a:gd name="connsiteX8" fmla="*/ 1727200 w 2349504"/>
              <a:gd name="connsiteY8" fmla="*/ 44450 h 1247791"/>
              <a:gd name="connsiteX9" fmla="*/ 1647825 w 2349504"/>
              <a:gd name="connsiteY9" fmla="*/ 0 h 1247791"/>
              <a:gd name="connsiteX10" fmla="*/ 355600 w 2349504"/>
              <a:gd name="connsiteY10" fmla="*/ 15875 h 1247791"/>
              <a:gd name="connsiteX11" fmla="*/ 0 w 2349504"/>
              <a:gd name="connsiteY11" fmla="*/ 342900 h 1247791"/>
              <a:gd name="connsiteX12" fmla="*/ 593726 w 2349504"/>
              <a:gd name="connsiteY12" fmla="*/ 95250 h 1247791"/>
              <a:gd name="connsiteX13" fmla="*/ 1562101 w 2349504"/>
              <a:gd name="connsiteY13" fmla="*/ 1069975 h 1247791"/>
              <a:gd name="connsiteX14" fmla="*/ 1558925 w 2349504"/>
              <a:gd name="connsiteY14" fmla="*/ 1063625 h 1247791"/>
              <a:gd name="connsiteX0" fmla="*/ 1558925 w 2349504"/>
              <a:gd name="connsiteY0" fmla="*/ 106362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14" fmla="*/ 1558925 w 2349504"/>
              <a:gd name="connsiteY14" fmla="*/ 106362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04" h="1247802">
                <a:moveTo>
                  <a:pt x="1562101" y="1069975"/>
                </a:moveTo>
                <a:lnTo>
                  <a:pt x="1457325" y="1165225"/>
                </a:lnTo>
                <a:cubicBezTo>
                  <a:pt x="1413934" y="1218936"/>
                  <a:pt x="1465792" y="1248833"/>
                  <a:pt x="1527175" y="1247775"/>
                </a:cubicBezTo>
                <a:lnTo>
                  <a:pt x="2251075" y="1241425"/>
                </a:lnTo>
                <a:cubicBezTo>
                  <a:pt x="2302933" y="1245393"/>
                  <a:pt x="2350030" y="1201738"/>
                  <a:pt x="2349500" y="1146175"/>
                </a:cubicBezTo>
                <a:cubicBezTo>
                  <a:pt x="2348442" y="900642"/>
                  <a:pt x="2347383" y="655108"/>
                  <a:pt x="2346325" y="409575"/>
                </a:cubicBezTo>
                <a:cubicBezTo>
                  <a:pt x="2345003" y="342369"/>
                  <a:pt x="2296054" y="334698"/>
                  <a:pt x="2263775" y="365125"/>
                </a:cubicBezTo>
                <a:lnTo>
                  <a:pt x="2159000" y="463550"/>
                </a:lnTo>
                <a:lnTo>
                  <a:pt x="1727200" y="44450"/>
                </a:lnTo>
                <a:cubicBezTo>
                  <a:pt x="1703917" y="16933"/>
                  <a:pt x="1681427" y="10054"/>
                  <a:pt x="1647825" y="0"/>
                </a:cubicBezTo>
                <a:lnTo>
                  <a:pt x="355600" y="15875"/>
                </a:lnTo>
                <a:cubicBezTo>
                  <a:pt x="97896" y="65617"/>
                  <a:pt x="38100" y="198437"/>
                  <a:pt x="0" y="342900"/>
                </a:cubicBezTo>
                <a:cubicBezTo>
                  <a:pt x="61913" y="95779"/>
                  <a:pt x="309564" y="-40216"/>
                  <a:pt x="546101" y="90488"/>
                </a:cubicBezTo>
                <a:cubicBezTo>
                  <a:pt x="782638" y="221192"/>
                  <a:pt x="1239309" y="745067"/>
                  <a:pt x="1562101" y="1069975"/>
                </a:cubicBezTo>
                <a:close/>
              </a:path>
            </a:pathLst>
          </a:custGeom>
          <a:gradFill flip="none" rotWithShape="1">
            <a:gsLst>
              <a:gs pos="0">
                <a:srgbClr val="294B69"/>
              </a:gs>
              <a:gs pos="29000">
                <a:srgbClr val="457EB1"/>
              </a:gs>
              <a:gs pos="100000">
                <a:srgbClr val="6596C3"/>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 name="投影片編號版面配置區 1"/>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3</a:t>
            </a:fld>
            <a:endParaRPr lang="en-US" altLang="zh-TW">
              <a:solidFill>
                <a:srgbClr val="000000"/>
              </a:solidFill>
            </a:endParaRPr>
          </a:p>
        </p:txBody>
      </p:sp>
    </p:spTree>
    <p:extLst>
      <p:ext uri="{BB962C8B-B14F-4D97-AF65-F5344CB8AC3E}">
        <p14:creationId xmlns:p14="http://schemas.microsoft.com/office/powerpoint/2010/main" val="372219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7" grpId="0"/>
      <p:bldP spid="19"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83568" y="5229200"/>
            <a:ext cx="8208912" cy="360040"/>
          </a:xfrm>
          <a:prstGeom prst="rect">
            <a:avLst/>
          </a:prstGeom>
          <a:gradFill>
            <a:gsLst>
              <a:gs pos="0">
                <a:srgbClr val="FFB3FF"/>
              </a:gs>
              <a:gs pos="100000">
                <a:srgbClr val="FFDDFF"/>
              </a:gs>
            </a:gsLst>
            <a:lin ang="5400000" scaled="0"/>
          </a:gradFill>
          <a:ln>
            <a:solidFill>
              <a:srgbClr val="FFC9FF"/>
            </a:solidFill>
          </a:ln>
        </p:spPr>
        <p:txBody>
          <a:bodyPr wrap="square" anchor="ctr">
            <a:spAutoFit/>
          </a:bodyPr>
          <a:lstStyle/>
          <a:p>
            <a:endParaRPr lang="zh-TW" altLang="en-US" sz="2800" b="1" dirty="0"/>
          </a:p>
        </p:txBody>
      </p:sp>
      <p:sp>
        <p:nvSpPr>
          <p:cNvPr id="3" name="內容版面配置區 2"/>
          <p:cNvSpPr>
            <a:spLocks noGrp="1"/>
          </p:cNvSpPr>
          <p:nvPr>
            <p:ph idx="1"/>
          </p:nvPr>
        </p:nvSpPr>
        <p:spPr>
          <a:xfrm>
            <a:off x="251520" y="1052736"/>
            <a:ext cx="8748464" cy="5400600"/>
          </a:xfrm>
          <a:noFill/>
        </p:spPr>
        <p:txBody>
          <a:bodyPr/>
          <a:lstStyle/>
          <a:p>
            <a:pPr marL="0" indent="0">
              <a:lnSpc>
                <a:spcPts val="2400"/>
              </a:lnSpc>
              <a:buNone/>
            </a:pPr>
            <a:r>
              <a:rPr lang="zh-TW" altLang="en-US" sz="2100" b="1" dirty="0">
                <a:latin typeface="微軟正黑體" pitchFamily="34" charset="-120"/>
                <a:ea typeface="微軟正黑體" pitchFamily="34" charset="-120"/>
              </a:rPr>
              <a:t>第 </a:t>
            </a:r>
            <a:r>
              <a:rPr lang="en-US" altLang="zh-TW" sz="2100" b="1" dirty="0">
                <a:latin typeface="微軟正黑體" pitchFamily="34" charset="-120"/>
                <a:ea typeface="微軟正黑體" pitchFamily="34" charset="-120"/>
              </a:rPr>
              <a:t>7 </a:t>
            </a:r>
            <a:r>
              <a:rPr lang="zh-TW" altLang="en-US" sz="2100" b="1" dirty="0" smtClean="0">
                <a:latin typeface="微軟正黑體" pitchFamily="34" charset="-120"/>
                <a:ea typeface="微軟正黑體" pitchFamily="34" charset="-120"/>
              </a:rPr>
              <a:t>條</a:t>
            </a:r>
            <a:r>
              <a:rPr lang="zh-TW" altLang="en-US" sz="1400" dirty="0" smtClean="0">
                <a:solidFill>
                  <a:schemeClr val="bg1">
                    <a:lumMod val="50000"/>
                  </a:schemeClr>
                </a:solidFill>
                <a:latin typeface="微軟正黑體" pitchFamily="34" charset="-120"/>
                <a:ea typeface="微軟正黑體" pitchFamily="34" charset="-120"/>
              </a:rPr>
              <a:t>（</a:t>
            </a:r>
            <a:r>
              <a:rPr lang="zh-TW" altLang="en-US" sz="1400" dirty="0">
                <a:solidFill>
                  <a:schemeClr val="bg1">
                    <a:lumMod val="50000"/>
                  </a:schemeClr>
                </a:solidFill>
                <a:latin typeface="微軟正黑體" pitchFamily="34" charset="-120"/>
                <a:ea typeface="微軟正黑體" pitchFamily="34" charset="-120"/>
              </a:rPr>
              <a:t>部分條文） </a:t>
            </a:r>
            <a:endParaRPr lang="en-US" altLang="zh-TW" sz="1400" dirty="0">
              <a:solidFill>
                <a:schemeClr val="bg1">
                  <a:lumMod val="50000"/>
                </a:schemeClr>
              </a:solidFill>
              <a:latin typeface="微軟正黑體" pitchFamily="34" charset="-120"/>
              <a:ea typeface="微軟正黑體" pitchFamily="34" charset="-120"/>
            </a:endParaRPr>
          </a:p>
          <a:p>
            <a:pPr marL="0" indent="0">
              <a:lnSpc>
                <a:spcPts val="2400"/>
              </a:lnSpc>
              <a:buNone/>
            </a:pPr>
            <a:r>
              <a:rPr lang="zh-TW" altLang="en-US" sz="2100" b="1" dirty="0" smtClean="0">
                <a:latin typeface="微軟正黑體" pitchFamily="34" charset="-120"/>
                <a:ea typeface="微軟正黑體" pitchFamily="34" charset="-120"/>
              </a:rPr>
              <a:t>保險業</a:t>
            </a:r>
            <a:r>
              <a:rPr lang="zh-TW" altLang="en-US" sz="2100" b="1" dirty="0">
                <a:latin typeface="微軟正黑體" pitchFamily="34" charset="-120"/>
                <a:ea typeface="微軟正黑體" pitchFamily="34" charset="-120"/>
              </a:rPr>
              <a:t>訂定其內部之核保處理制度及程序，至少應包含並明定下列事項：</a:t>
            </a:r>
          </a:p>
          <a:p>
            <a:pPr marL="0" indent="0">
              <a:lnSpc>
                <a:spcPts val="2400"/>
              </a:lnSpc>
              <a:buNone/>
            </a:pPr>
            <a:r>
              <a:rPr lang="zh-TW" altLang="en-US" sz="1600" dirty="0" smtClean="0">
                <a:latin typeface="微軟正黑體" pitchFamily="34" charset="-120"/>
                <a:ea typeface="微軟正黑體" pitchFamily="34" charset="-120"/>
              </a:rPr>
              <a:t>一、</a:t>
            </a:r>
            <a:r>
              <a:rPr lang="zh-TW" altLang="en-US" sz="1600" dirty="0" smtClean="0">
                <a:latin typeface="微軟正黑體"/>
                <a:ea typeface="微軟正黑體"/>
              </a:rPr>
              <a:t>ーーー</a:t>
            </a:r>
            <a:endParaRPr lang="en-US" altLang="zh-TW" sz="1600" dirty="0" smtClean="0">
              <a:latin typeface="微軟正黑體"/>
              <a:ea typeface="微軟正黑體"/>
            </a:endParaRPr>
          </a:p>
          <a:p>
            <a:pPr marL="0" indent="0">
              <a:lnSpc>
                <a:spcPts val="2400"/>
              </a:lnSpc>
              <a:buNone/>
            </a:pPr>
            <a:r>
              <a:rPr lang="zh-TW" altLang="en-US" sz="1600" dirty="0" smtClean="0">
                <a:latin typeface="微軟正黑體"/>
                <a:ea typeface="微軟正黑體"/>
              </a:rPr>
              <a:t>二</a:t>
            </a:r>
            <a:r>
              <a:rPr lang="zh-TW" altLang="en-US" sz="1600" dirty="0">
                <a:latin typeface="微軟正黑體" pitchFamily="34" charset="-120"/>
                <a:ea typeface="微軟正黑體" pitchFamily="34" charset="-120"/>
              </a:rPr>
              <a:t>、</a:t>
            </a:r>
            <a:r>
              <a:rPr lang="zh-TW" altLang="en-US" sz="1600" dirty="0" smtClean="0">
                <a:latin typeface="微軟正黑體"/>
                <a:ea typeface="微軟正黑體"/>
              </a:rPr>
              <a:t>ー</a:t>
            </a:r>
            <a:r>
              <a:rPr lang="zh-TW" altLang="en-US" sz="1600" dirty="0">
                <a:latin typeface="微軟正黑體"/>
                <a:ea typeface="微軟正黑體"/>
              </a:rPr>
              <a:t>ー</a:t>
            </a:r>
            <a:r>
              <a:rPr lang="zh-TW" altLang="en-US" sz="1600" dirty="0" smtClean="0">
                <a:latin typeface="微軟正黑體"/>
                <a:ea typeface="微軟正黑體"/>
              </a:rPr>
              <a:t>ー</a:t>
            </a:r>
            <a:endParaRPr lang="zh-TW" altLang="en-US" sz="1600" dirty="0">
              <a:latin typeface="微軟正黑體" pitchFamily="34" charset="-120"/>
              <a:ea typeface="微軟正黑體" pitchFamily="34" charset="-120"/>
            </a:endParaRPr>
          </a:p>
          <a:p>
            <a:pPr marL="0" indent="0">
              <a:lnSpc>
                <a:spcPts val="2400"/>
              </a:lnSpc>
              <a:buNone/>
            </a:pPr>
            <a:r>
              <a:rPr lang="zh-TW" altLang="en-US" sz="1600" dirty="0" smtClean="0">
                <a:latin typeface="微軟正黑體"/>
                <a:ea typeface="微軟正黑體"/>
              </a:rPr>
              <a:t>ー</a:t>
            </a:r>
            <a:r>
              <a:rPr lang="zh-TW" altLang="en-US" sz="1600" dirty="0">
                <a:latin typeface="微軟正黑體"/>
                <a:ea typeface="微軟正黑體"/>
              </a:rPr>
              <a:t>ー</a:t>
            </a:r>
            <a:r>
              <a:rPr lang="zh-TW" altLang="en-US" sz="1600" dirty="0" smtClean="0">
                <a:latin typeface="微軟正黑體"/>
                <a:ea typeface="微軟正黑體"/>
              </a:rPr>
              <a:t>ー</a:t>
            </a:r>
            <a:endParaRPr lang="zh-TW" altLang="en-US" sz="1600" dirty="0">
              <a:latin typeface="微軟正黑體" pitchFamily="34" charset="-120"/>
              <a:ea typeface="微軟正黑體" pitchFamily="34" charset="-120"/>
            </a:endParaRPr>
          </a:p>
          <a:p>
            <a:pPr marL="0" indent="0">
              <a:lnSpc>
                <a:spcPts val="2400"/>
              </a:lnSpc>
              <a:buNone/>
            </a:pPr>
            <a:r>
              <a:rPr lang="zh-TW" altLang="en-US" sz="1600" dirty="0" smtClean="0">
                <a:latin typeface="微軟正黑體" pitchFamily="34" charset="-120"/>
                <a:ea typeface="微軟正黑體" pitchFamily="34" charset="-120"/>
              </a:rPr>
              <a:t>八、</a:t>
            </a:r>
            <a:r>
              <a:rPr lang="zh-TW" altLang="en-US" sz="1600" dirty="0">
                <a:latin typeface="微軟正黑體" pitchFamily="34" charset="-120"/>
                <a:ea typeface="微軟正黑體" pitchFamily="34" charset="-120"/>
              </a:rPr>
              <a:t>不得有下列情事：</a:t>
            </a:r>
          </a:p>
          <a:p>
            <a:pPr marL="400050" lvl="1" indent="0">
              <a:lnSpc>
                <a:spcPts val="2400"/>
              </a:lnSpc>
              <a:buNone/>
            </a:pPr>
            <a:r>
              <a:rPr lang="zh-TW" altLang="en-US" sz="1600" dirty="0">
                <a:latin typeface="微軟正黑體" pitchFamily="34" charset="-120"/>
                <a:ea typeface="微軟正黑體" pitchFamily="34" charset="-120"/>
              </a:rPr>
              <a:t>（一）未具核保人員之資格執行核保簽署作業。</a:t>
            </a:r>
          </a:p>
          <a:p>
            <a:pPr marL="400050" lvl="1" indent="0">
              <a:lnSpc>
                <a:spcPts val="2400"/>
              </a:lnSpc>
              <a:buNone/>
            </a:pPr>
            <a:r>
              <a:rPr lang="zh-TW" altLang="en-US" sz="1600" dirty="0">
                <a:latin typeface="微軟正黑體" pitchFamily="34" charset="-120"/>
                <a:ea typeface="微軟正黑體" pitchFamily="34" charset="-120"/>
              </a:rPr>
              <a:t>（二）未依保險商品內容予以評估並簽署承保。</a:t>
            </a:r>
          </a:p>
          <a:p>
            <a:pPr marL="400050" lvl="1" indent="0">
              <a:lnSpc>
                <a:spcPts val="2400"/>
              </a:lnSpc>
              <a:buNone/>
            </a:pPr>
            <a:r>
              <a:rPr lang="zh-TW" altLang="en-US" sz="1600" dirty="0">
                <a:latin typeface="微軟正黑體" pitchFamily="34" charset="-120"/>
                <a:ea typeface="微軟正黑體" pitchFamily="34" charset="-120"/>
              </a:rPr>
              <a:t>（三）對特定承保對象，或僅因被保險人為身心障礙者而有不公平待遇</a:t>
            </a:r>
            <a:r>
              <a:rPr lang="zh-TW" altLang="en-US" sz="1600" dirty="0" smtClean="0">
                <a:latin typeface="微軟正黑體" pitchFamily="34" charset="-120"/>
                <a:ea typeface="微軟正黑體" pitchFamily="34" charset="-120"/>
              </a:rPr>
              <a:t>。但</a:t>
            </a:r>
            <a:r>
              <a:rPr lang="zh-TW" altLang="en-US" sz="1600" dirty="0">
                <a:latin typeface="微軟正黑體" pitchFamily="34" charset="-120"/>
                <a:ea typeface="微軟正黑體" pitchFamily="34" charset="-120"/>
              </a:rPr>
              <a:t>訂立保險契約時，係以保險精算及統計資料作為危險估計之基礎者，不在此限。</a:t>
            </a:r>
          </a:p>
          <a:p>
            <a:pPr marL="400050" lvl="1" indent="0">
              <a:lnSpc>
                <a:spcPts val="2400"/>
              </a:lnSpc>
              <a:buNone/>
            </a:pPr>
            <a:r>
              <a:rPr lang="zh-TW" altLang="en-US" sz="1600" dirty="0">
                <a:latin typeface="微軟正黑體" pitchFamily="34" charset="-120"/>
                <a:ea typeface="微軟正黑體" pitchFamily="34" charset="-120"/>
              </a:rPr>
              <a:t>（四）以保單追溯生效方式承保。但依國際慣例、政府採購法採購或招標之契約或法律另有規定者，不在此限。</a:t>
            </a:r>
          </a:p>
          <a:p>
            <a:pPr marL="400050" lvl="1" indent="0">
              <a:lnSpc>
                <a:spcPts val="2400"/>
              </a:lnSpc>
              <a:buNone/>
            </a:pPr>
            <a:r>
              <a:rPr lang="zh-TW" altLang="en-US" sz="1750" b="1" dirty="0">
                <a:solidFill>
                  <a:srgbClr val="C00000"/>
                </a:solidFill>
                <a:latin typeface="微軟正黑體" pitchFamily="34" charset="-120"/>
                <a:ea typeface="微軟正黑體" pitchFamily="34" charset="-120"/>
              </a:rPr>
              <a:t>（五）未確實審閱要保人或被保險人及保險業招攬人員之簽章、簽署或填報內容</a:t>
            </a:r>
            <a:r>
              <a:rPr lang="zh-TW" altLang="en-US" sz="1750" b="1" dirty="0" smtClean="0">
                <a:solidFill>
                  <a:srgbClr val="C00000"/>
                </a:solidFill>
                <a:latin typeface="微軟正黑體" pitchFamily="34" charset="-120"/>
                <a:ea typeface="微軟正黑體" pitchFamily="34" charset="-120"/>
              </a:rPr>
              <a:t>。</a:t>
            </a:r>
            <a:endParaRPr lang="zh-TW" altLang="en-US" sz="1750" b="1" dirty="0">
              <a:solidFill>
                <a:srgbClr val="C00000"/>
              </a:solidFill>
              <a:latin typeface="微軟正黑體" pitchFamily="34" charset="-120"/>
              <a:ea typeface="微軟正黑體" pitchFamily="34" charset="-120"/>
            </a:endParaRPr>
          </a:p>
          <a:p>
            <a:pPr marL="400050" lvl="1" indent="0">
              <a:lnSpc>
                <a:spcPts val="2400"/>
              </a:lnSpc>
              <a:buNone/>
            </a:pPr>
            <a:r>
              <a:rPr lang="zh-TW" altLang="en-US" sz="1600" dirty="0" smtClean="0">
                <a:latin typeface="微軟正黑體" pitchFamily="34" charset="-120"/>
                <a:ea typeface="微軟正黑體" pitchFamily="34" charset="-120"/>
              </a:rPr>
              <a:t>（六）</a:t>
            </a:r>
            <a:r>
              <a:rPr lang="zh-TW" altLang="en-US" sz="1600" dirty="0" smtClean="0">
                <a:latin typeface="微軟正黑體"/>
                <a:ea typeface="微軟正黑體"/>
              </a:rPr>
              <a:t>ーーー</a:t>
            </a:r>
            <a:endParaRPr lang="zh-TW" altLang="en-US" sz="1600" dirty="0" smtClean="0">
              <a:latin typeface="微軟正黑體" pitchFamily="34" charset="-120"/>
              <a:ea typeface="微軟正黑體" pitchFamily="34" charset="-120"/>
            </a:endParaRPr>
          </a:p>
          <a:p>
            <a:pPr marL="400050" lvl="1" indent="0">
              <a:lnSpc>
                <a:spcPts val="2400"/>
              </a:lnSpc>
              <a:buNone/>
            </a:pPr>
            <a:r>
              <a:rPr lang="zh-TW" altLang="en-US" sz="1600" dirty="0" smtClean="0">
                <a:latin typeface="微軟正黑體" pitchFamily="34" charset="-120"/>
                <a:ea typeface="微軟正黑體" pitchFamily="34" charset="-120"/>
              </a:rPr>
              <a:t>（</a:t>
            </a:r>
            <a:r>
              <a:rPr lang="zh-TW" altLang="en-US" sz="1600" dirty="0">
                <a:latin typeface="微軟正黑體" pitchFamily="34" charset="-120"/>
                <a:ea typeface="微軟正黑體" pitchFamily="34" charset="-120"/>
              </a:rPr>
              <a:t>七</a:t>
            </a:r>
            <a:r>
              <a:rPr lang="zh-TW" altLang="en-US" sz="1600" dirty="0" smtClean="0">
                <a:latin typeface="微軟正黑體" pitchFamily="34" charset="-120"/>
                <a:ea typeface="微軟正黑體" pitchFamily="34" charset="-120"/>
              </a:rPr>
              <a:t>）</a:t>
            </a:r>
            <a:r>
              <a:rPr lang="zh-TW" altLang="en-US" sz="1600" dirty="0" smtClean="0">
                <a:latin typeface="微軟正黑體"/>
                <a:ea typeface="微軟正黑體"/>
              </a:rPr>
              <a:t>ーーー</a:t>
            </a:r>
            <a:endParaRPr lang="zh-TW" altLang="en-US" sz="1600" dirty="0">
              <a:latin typeface="微軟正黑體" pitchFamily="34" charset="-120"/>
              <a:ea typeface="微軟正黑體" pitchFamily="34" charset="-120"/>
            </a:endParaRPr>
          </a:p>
        </p:txBody>
      </p:sp>
      <p:sp>
        <p:nvSpPr>
          <p:cNvPr id="5" name="標題 1"/>
          <p:cNvSpPr>
            <a:spLocks noGrp="1"/>
          </p:cNvSpPr>
          <p:nvPr>
            <p:ph type="title"/>
          </p:nvPr>
        </p:nvSpPr>
        <p:spPr>
          <a:xfrm>
            <a:off x="457200" y="-27384"/>
            <a:ext cx="8229600" cy="936104"/>
          </a:xfrm>
        </p:spPr>
        <p:txBody>
          <a:bodyPr/>
          <a:lstStyle/>
          <a:p>
            <a:r>
              <a:rPr lang="zh-TW" altLang="en-US" b="1" dirty="0" smtClean="0">
                <a:latin typeface="微軟正黑體" pitchFamily="34" charset="-120"/>
                <a:ea typeface="微軟正黑體" pitchFamily="34" charset="-120"/>
              </a:rPr>
              <a:t>保險業招攬及核保理賠辦法</a:t>
            </a:r>
            <a:endParaRPr lang="zh-TW" altLang="en-US" b="1" dirty="0"/>
          </a:p>
        </p:txBody>
      </p:sp>
      <p:sp>
        <p:nvSpPr>
          <p:cNvPr id="2" name="投影片編號版面配置區 1"/>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4</a:t>
            </a:fld>
            <a:endParaRPr lang="en-US" altLang="zh-TW">
              <a:solidFill>
                <a:srgbClr val="000000"/>
              </a:solidFill>
            </a:endParaRPr>
          </a:p>
        </p:txBody>
      </p:sp>
    </p:spTree>
    <p:extLst>
      <p:ext uri="{BB962C8B-B14F-4D97-AF65-F5344CB8AC3E}">
        <p14:creationId xmlns:p14="http://schemas.microsoft.com/office/powerpoint/2010/main" val="1937757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圓角矩形 64"/>
          <p:cNvSpPr/>
          <p:nvPr/>
        </p:nvSpPr>
        <p:spPr bwMode="auto">
          <a:xfrm>
            <a:off x="6427922" y="1511787"/>
            <a:ext cx="2368800" cy="477053"/>
          </a:xfrm>
          <a:prstGeom prst="roundRect">
            <a:avLst/>
          </a:prstGeom>
          <a:gradFill>
            <a:gsLst>
              <a:gs pos="0">
                <a:srgbClr val="434E53"/>
              </a:gs>
              <a:gs pos="100000">
                <a:srgbClr val="70828A"/>
              </a:gs>
            </a:gsLst>
            <a:lin ang="5400000" scaled="0"/>
          </a:gra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64" name="圓角矩形 63"/>
          <p:cNvSpPr/>
          <p:nvPr/>
        </p:nvSpPr>
        <p:spPr bwMode="auto">
          <a:xfrm>
            <a:off x="2899530" y="1511787"/>
            <a:ext cx="2368800" cy="477053"/>
          </a:xfrm>
          <a:prstGeom prst="roundRect">
            <a:avLst/>
          </a:prstGeom>
          <a:gradFill>
            <a:gsLst>
              <a:gs pos="0">
                <a:srgbClr val="434E53"/>
              </a:gs>
              <a:gs pos="100000">
                <a:srgbClr val="70828A"/>
              </a:gs>
            </a:gsLst>
            <a:lin ang="5400000" scaled="0"/>
          </a:gra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63" name="圓角矩形 62"/>
          <p:cNvSpPr/>
          <p:nvPr/>
        </p:nvSpPr>
        <p:spPr bwMode="auto">
          <a:xfrm>
            <a:off x="111154" y="1523662"/>
            <a:ext cx="2368800" cy="477053"/>
          </a:xfrm>
          <a:prstGeom prst="roundRect">
            <a:avLst/>
          </a:prstGeom>
          <a:gradFill>
            <a:gsLst>
              <a:gs pos="0">
                <a:srgbClr val="434E53"/>
              </a:gs>
              <a:gs pos="100000">
                <a:srgbClr val="70828A"/>
              </a:gs>
            </a:gsLst>
            <a:lin ang="5400000" scaled="0"/>
          </a:gra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grpSp>
        <p:nvGrpSpPr>
          <p:cNvPr id="18" name="组合 49"/>
          <p:cNvGrpSpPr/>
          <p:nvPr/>
        </p:nvGrpSpPr>
        <p:grpSpPr>
          <a:xfrm>
            <a:off x="6418685" y="1628800"/>
            <a:ext cx="2473795" cy="3416570"/>
            <a:chOff x="5976156" y="698631"/>
            <a:chExt cx="2268252" cy="3132694"/>
          </a:xfrm>
        </p:grpSpPr>
        <p:sp>
          <p:nvSpPr>
            <p:cNvPr id="19" name="梯形 9"/>
            <p:cNvSpPr/>
            <p:nvPr/>
          </p:nvSpPr>
          <p:spPr>
            <a:xfrm flipV="1">
              <a:off x="5976156" y="992249"/>
              <a:ext cx="2171237" cy="2839076"/>
            </a:xfrm>
            <a:custGeom>
              <a:avLst/>
              <a:gdLst>
                <a:gd name="connsiteX0" fmla="*/ 0 w 1331890"/>
                <a:gd name="connsiteY0" fmla="*/ 1577172 h 1577172"/>
                <a:gd name="connsiteX1" fmla="*/ 378710 w 1331890"/>
                <a:gd name="connsiteY1" fmla="*/ 0 h 1577172"/>
                <a:gd name="connsiteX2" fmla="*/ 953180 w 1331890"/>
                <a:gd name="connsiteY2" fmla="*/ 0 h 1577172"/>
                <a:gd name="connsiteX3" fmla="*/ 1331890 w 1331890"/>
                <a:gd name="connsiteY3" fmla="*/ 1577172 h 1577172"/>
                <a:gd name="connsiteX4" fmla="*/ 0 w 1331890"/>
                <a:gd name="connsiteY4" fmla="*/ 1577172 h 1577172"/>
                <a:gd name="connsiteX0" fmla="*/ 0 w 1331890"/>
                <a:gd name="connsiteY0" fmla="*/ 1579553 h 1579553"/>
                <a:gd name="connsiteX1" fmla="*/ 378710 w 1331890"/>
                <a:gd name="connsiteY1" fmla="*/ 2381 h 1579553"/>
                <a:gd name="connsiteX2" fmla="*/ 1110343 w 1331890"/>
                <a:gd name="connsiteY2" fmla="*/ 0 h 1579553"/>
                <a:gd name="connsiteX3" fmla="*/ 1331890 w 1331890"/>
                <a:gd name="connsiteY3" fmla="*/ 1579553 h 1579553"/>
                <a:gd name="connsiteX4" fmla="*/ 0 w 1331890"/>
                <a:gd name="connsiteY4" fmla="*/ 1579553 h 157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890" h="1579553">
                  <a:moveTo>
                    <a:pt x="0" y="1579553"/>
                  </a:moveTo>
                  <a:lnTo>
                    <a:pt x="378710" y="2381"/>
                  </a:lnTo>
                  <a:lnTo>
                    <a:pt x="1110343" y="0"/>
                  </a:lnTo>
                  <a:lnTo>
                    <a:pt x="1331890" y="1579553"/>
                  </a:lnTo>
                  <a:lnTo>
                    <a:pt x="0" y="1579553"/>
                  </a:lnTo>
                  <a:close/>
                </a:path>
              </a:pathLst>
            </a:custGeom>
            <a:solidFill>
              <a:srgbClr val="70828A"/>
            </a:solidFill>
            <a:ln>
              <a:noFill/>
            </a:ln>
            <a:effectLst>
              <a:reflection blurRad="6350" stA="30000" endPos="35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
            <p:cNvSpPr/>
            <p:nvPr/>
          </p:nvSpPr>
          <p:spPr>
            <a:xfrm>
              <a:off x="7798835" y="1545052"/>
              <a:ext cx="371846" cy="2027489"/>
            </a:xfrm>
            <a:custGeom>
              <a:avLst/>
              <a:gdLst/>
              <a:ahLst/>
              <a:cxnLst/>
              <a:rect l="l" t="t" r="r" b="b"/>
              <a:pathLst>
                <a:path w="371846" h="2027489">
                  <a:moveTo>
                    <a:pt x="5911" y="0"/>
                  </a:moveTo>
                  <a:lnTo>
                    <a:pt x="297952" y="188568"/>
                  </a:lnTo>
                  <a:cubicBezTo>
                    <a:pt x="352167" y="634733"/>
                    <a:pt x="419556" y="1592856"/>
                    <a:pt x="323110" y="2027487"/>
                  </a:cubicBezTo>
                  <a:lnTo>
                    <a:pt x="323099" y="2027489"/>
                  </a:lnTo>
                  <a:cubicBezTo>
                    <a:pt x="444970" y="1477912"/>
                    <a:pt x="45505" y="131076"/>
                    <a:pt x="0" y="1208"/>
                  </a:cubicBezTo>
                  <a:cubicBezTo>
                    <a:pt x="1948" y="688"/>
                    <a:pt x="3930" y="344"/>
                    <a:pt x="5911" y="0"/>
                  </a:cubicBezTo>
                  <a:close/>
                </a:path>
              </a:pathLst>
            </a:custGeom>
            <a:gradFill flip="none" rotWithShape="1">
              <a:gsLst>
                <a:gs pos="15000">
                  <a:srgbClr val="83C937"/>
                </a:gs>
                <a:gs pos="65000">
                  <a:srgbClr val="92D050"/>
                </a:gs>
                <a:gs pos="0">
                  <a:srgbClr val="588824"/>
                </a:gs>
              </a:gsLst>
              <a:lin ang="54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9"/>
            <p:cNvSpPr txBox="1"/>
            <p:nvPr/>
          </p:nvSpPr>
          <p:spPr>
            <a:xfrm>
              <a:off x="6061446" y="698631"/>
              <a:ext cx="2182962" cy="874832"/>
            </a:xfrm>
            <a:prstGeom prst="rect">
              <a:avLst/>
            </a:prstGeom>
            <a:noFill/>
            <a:effectLst/>
            <a:scene3d>
              <a:camera prst="orthographicFront"/>
              <a:lightRig rig="threePt" dir="t"/>
            </a:scene3d>
            <a:sp3d prstMaterial="matte"/>
          </p:spPr>
          <p:txBody>
            <a:bodyPr wrap="square" rtlCol="0">
              <a:spAutoFit/>
            </a:bodyPr>
            <a:lstStyle/>
            <a:p>
              <a:r>
                <a:rPr lang="zh-TW" altLang="en-US" sz="2800" b="1" dirty="0" smtClean="0">
                  <a:solidFill>
                    <a:schemeClr val="bg1"/>
                  </a:solidFill>
                  <a:latin typeface="微軟正黑體" pitchFamily="34" charset="-120"/>
                  <a:ea typeface="微軟正黑體" pitchFamily="34" charset="-120"/>
                </a:rPr>
                <a:t>現行</a:t>
              </a:r>
              <a:endParaRPr lang="en-US" altLang="zh-TW" sz="2800" b="1" dirty="0" smtClean="0">
                <a:solidFill>
                  <a:schemeClr val="bg1"/>
                </a:solidFill>
                <a:latin typeface="微軟正黑體" pitchFamily="34" charset="-120"/>
                <a:ea typeface="微軟正黑體" pitchFamily="34" charset="-120"/>
              </a:endParaRPr>
            </a:p>
            <a:p>
              <a:r>
                <a:rPr lang="zh-TW" altLang="en-US" sz="2800" b="1" dirty="0" smtClean="0">
                  <a:solidFill>
                    <a:schemeClr val="bg1"/>
                  </a:solidFill>
                  <a:latin typeface="微軟正黑體" pitchFamily="34" charset="-120"/>
                  <a:ea typeface="微軟正黑體" pitchFamily="34" charset="-120"/>
                </a:rPr>
                <a:t>網路投保</a:t>
              </a:r>
              <a:endParaRPr lang="zh-TW" altLang="en-US" sz="2800" b="1" dirty="0">
                <a:solidFill>
                  <a:schemeClr val="bg1"/>
                </a:solidFill>
                <a:latin typeface="微軟正黑體" pitchFamily="34" charset="-120"/>
                <a:ea typeface="微軟正黑體" pitchFamily="34" charset="-120"/>
              </a:endParaRPr>
            </a:p>
          </p:txBody>
        </p:sp>
        <p:sp>
          <p:nvSpPr>
            <p:cNvPr id="20" name="矩形 2"/>
            <p:cNvSpPr/>
            <p:nvPr/>
          </p:nvSpPr>
          <p:spPr>
            <a:xfrm>
              <a:off x="6061446" y="1545051"/>
              <a:ext cx="2085947" cy="2193554"/>
            </a:xfrm>
            <a:custGeom>
              <a:avLst/>
              <a:gdLst>
                <a:gd name="connsiteX0" fmla="*/ 0 w 1224136"/>
                <a:gd name="connsiteY0" fmla="*/ 0 h 1224136"/>
                <a:gd name="connsiteX1" fmla="*/ 1224136 w 1224136"/>
                <a:gd name="connsiteY1" fmla="*/ 0 h 1224136"/>
                <a:gd name="connsiteX2" fmla="*/ 1224136 w 1224136"/>
                <a:gd name="connsiteY2" fmla="*/ 1224136 h 1224136"/>
                <a:gd name="connsiteX3" fmla="*/ 0 w 1224136"/>
                <a:gd name="connsiteY3" fmla="*/ 1224136 h 1224136"/>
                <a:gd name="connsiteX4" fmla="*/ 0 w 1224136"/>
                <a:gd name="connsiteY4" fmla="*/ 0 h 1224136"/>
                <a:gd name="connsiteX0" fmla="*/ 0 w 1227311"/>
                <a:gd name="connsiteY0" fmla="*/ 0 h 1224136"/>
                <a:gd name="connsiteX1" fmla="*/ 1224136 w 1227311"/>
                <a:gd name="connsiteY1" fmla="*/ 0 h 1224136"/>
                <a:gd name="connsiteX2" fmla="*/ 1227311 w 1227311"/>
                <a:gd name="connsiteY2" fmla="*/ 928861 h 1224136"/>
                <a:gd name="connsiteX3" fmla="*/ 0 w 1227311"/>
                <a:gd name="connsiteY3" fmla="*/ 1224136 h 1224136"/>
                <a:gd name="connsiteX4" fmla="*/ 0 w 1227311"/>
                <a:gd name="connsiteY4" fmla="*/ 0 h 1224136"/>
                <a:gd name="connsiteX0" fmla="*/ 0 w 1260130"/>
                <a:gd name="connsiteY0" fmla="*/ 0 h 1224136"/>
                <a:gd name="connsiteX1" fmla="*/ 1224136 w 1260130"/>
                <a:gd name="connsiteY1" fmla="*/ 0 h 1224136"/>
                <a:gd name="connsiteX2" fmla="*/ 1227311 w 1260130"/>
                <a:gd name="connsiteY2" fmla="*/ 928861 h 1224136"/>
                <a:gd name="connsiteX3" fmla="*/ 0 w 1260130"/>
                <a:gd name="connsiteY3" fmla="*/ 1224136 h 1224136"/>
                <a:gd name="connsiteX4" fmla="*/ 0 w 1260130"/>
                <a:gd name="connsiteY4" fmla="*/ 0 h 1224136"/>
                <a:gd name="connsiteX0" fmla="*/ 0 w 1266322"/>
                <a:gd name="connsiteY0" fmla="*/ 0 h 1224136"/>
                <a:gd name="connsiteX1" fmla="*/ 1224136 w 1266322"/>
                <a:gd name="connsiteY1" fmla="*/ 0 h 1224136"/>
                <a:gd name="connsiteX2" fmla="*/ 1227311 w 1266322"/>
                <a:gd name="connsiteY2" fmla="*/ 928861 h 1224136"/>
                <a:gd name="connsiteX3" fmla="*/ 0 w 1266322"/>
                <a:gd name="connsiteY3" fmla="*/ 1224136 h 1224136"/>
                <a:gd name="connsiteX4" fmla="*/ 0 w 1266322"/>
                <a:gd name="connsiteY4" fmla="*/ 0 h 1224136"/>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7251"/>
                <a:gd name="connsiteY0" fmla="*/ 339725 h 1563861"/>
                <a:gd name="connsiteX1" fmla="*/ 1189211 w 1257251"/>
                <a:gd name="connsiteY1" fmla="*/ 0 h 1563861"/>
                <a:gd name="connsiteX2" fmla="*/ 1227311 w 1257251"/>
                <a:gd name="connsiteY2" fmla="*/ 1268586 h 1563861"/>
                <a:gd name="connsiteX3" fmla="*/ 0 w 1257251"/>
                <a:gd name="connsiteY3" fmla="*/ 1563861 h 1563861"/>
                <a:gd name="connsiteX4" fmla="*/ 0 w 1257251"/>
                <a:gd name="connsiteY4" fmla="*/ 339725 h 1563861"/>
                <a:gd name="connsiteX0" fmla="*/ 0 w 1241250"/>
                <a:gd name="connsiteY0" fmla="*/ 298450 h 1522586"/>
                <a:gd name="connsiteX1" fmla="*/ 1024111 w 1241250"/>
                <a:gd name="connsiteY1" fmla="*/ 0 h 1522586"/>
                <a:gd name="connsiteX2" fmla="*/ 1227311 w 1241250"/>
                <a:gd name="connsiteY2" fmla="*/ 1227311 h 1522586"/>
                <a:gd name="connsiteX3" fmla="*/ 0 w 1241250"/>
                <a:gd name="connsiteY3" fmla="*/ 1522586 h 1522586"/>
                <a:gd name="connsiteX4" fmla="*/ 0 w 1241250"/>
                <a:gd name="connsiteY4" fmla="*/ 298450 h 1522586"/>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390030"/>
                <a:gd name="connsiteX1" fmla="*/ 1028873 w 1241471"/>
                <a:gd name="connsiteY1" fmla="*/ 0 h 1390030"/>
                <a:gd name="connsiteX2" fmla="*/ 1227311 w 1241471"/>
                <a:gd name="connsiteY2" fmla="*/ 1243980 h 1390030"/>
                <a:gd name="connsiteX3" fmla="*/ 158750 w 1241471"/>
                <a:gd name="connsiteY3" fmla="*/ 1390030 h 1390030"/>
                <a:gd name="connsiteX4" fmla="*/ 0 w 1241471"/>
                <a:gd name="connsiteY4" fmla="*/ 315119 h 1390030"/>
                <a:gd name="connsiteX0" fmla="*/ 0 w 1241471"/>
                <a:gd name="connsiteY0" fmla="*/ 315119 h 1345580"/>
                <a:gd name="connsiteX1" fmla="*/ 1028873 w 1241471"/>
                <a:gd name="connsiteY1" fmla="*/ 0 h 1345580"/>
                <a:gd name="connsiteX2" fmla="*/ 1227311 w 1241471"/>
                <a:gd name="connsiteY2" fmla="*/ 1243980 h 1345580"/>
                <a:gd name="connsiteX3" fmla="*/ 247650 w 1241471"/>
                <a:gd name="connsiteY3" fmla="*/ 1345580 h 1345580"/>
                <a:gd name="connsiteX4" fmla="*/ 0 w 1241471"/>
                <a:gd name="connsiteY4" fmla="*/ 315119 h 1345580"/>
                <a:gd name="connsiteX0" fmla="*/ 0 w 1279571"/>
                <a:gd name="connsiteY0" fmla="*/ 329407 h 1345580"/>
                <a:gd name="connsiteX1" fmla="*/ 1066973 w 1279571"/>
                <a:gd name="connsiteY1" fmla="*/ 0 h 1345580"/>
                <a:gd name="connsiteX2" fmla="*/ 1265411 w 1279571"/>
                <a:gd name="connsiteY2" fmla="*/ 1243980 h 1345580"/>
                <a:gd name="connsiteX3" fmla="*/ 285750 w 1279571"/>
                <a:gd name="connsiteY3" fmla="*/ 1345580 h 1345580"/>
                <a:gd name="connsiteX4" fmla="*/ 0 w 1279571"/>
                <a:gd name="connsiteY4" fmla="*/ 329407 h 1345580"/>
                <a:gd name="connsiteX0" fmla="*/ 0 w 1279571"/>
                <a:gd name="connsiteY0" fmla="*/ 329407 h 1345580"/>
                <a:gd name="connsiteX1" fmla="*/ 1066973 w 1279571"/>
                <a:gd name="connsiteY1" fmla="*/ 0 h 1345580"/>
                <a:gd name="connsiteX2" fmla="*/ 1265411 w 1279571"/>
                <a:gd name="connsiteY2" fmla="*/ 1243980 h 1345580"/>
                <a:gd name="connsiteX3" fmla="*/ 252413 w 1279571"/>
                <a:gd name="connsiteY3" fmla="*/ 1345580 h 1345580"/>
                <a:gd name="connsiteX4" fmla="*/ 0 w 1279571"/>
                <a:gd name="connsiteY4" fmla="*/ 329407 h 134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571" h="1345580">
                  <a:moveTo>
                    <a:pt x="0" y="329407"/>
                  </a:moveTo>
                  <a:cubicBezTo>
                    <a:pt x="391376" y="146315"/>
                    <a:pt x="624796" y="67204"/>
                    <a:pt x="1066973" y="0"/>
                  </a:cubicBezTo>
                  <a:cubicBezTo>
                    <a:pt x="1093431" y="74670"/>
                    <a:pt x="1340553" y="905785"/>
                    <a:pt x="1265411" y="1243980"/>
                  </a:cubicBezTo>
                  <a:lnTo>
                    <a:pt x="252413" y="1345580"/>
                  </a:lnTo>
                  <a:lnTo>
                    <a:pt x="0" y="329407"/>
                  </a:lnTo>
                  <a:close/>
                </a:path>
              </a:pathLst>
            </a:custGeom>
            <a:gradFill flip="none" rotWithShape="1">
              <a:gsLst>
                <a:gs pos="50000">
                  <a:srgbClr val="92D050"/>
                </a:gs>
                <a:gs pos="65000">
                  <a:srgbClr val="AFDC7E"/>
                </a:gs>
                <a:gs pos="0">
                  <a:srgbClr val="7CBF33"/>
                </a:gs>
              </a:gsLst>
              <a:lin ang="66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41"/>
          <p:cNvGrpSpPr/>
          <p:nvPr/>
        </p:nvGrpSpPr>
        <p:grpSpPr>
          <a:xfrm>
            <a:off x="107504" y="1628800"/>
            <a:ext cx="2393386" cy="3416568"/>
            <a:chOff x="973319" y="698633"/>
            <a:chExt cx="2194525" cy="3132692"/>
          </a:xfrm>
        </p:grpSpPr>
        <p:sp>
          <p:nvSpPr>
            <p:cNvPr id="5" name="梯形 9"/>
            <p:cNvSpPr/>
            <p:nvPr/>
          </p:nvSpPr>
          <p:spPr>
            <a:xfrm flipV="1">
              <a:off x="973319" y="992250"/>
              <a:ext cx="2171237" cy="2839075"/>
            </a:xfrm>
            <a:custGeom>
              <a:avLst/>
              <a:gdLst>
                <a:gd name="connsiteX0" fmla="*/ 0 w 1331890"/>
                <a:gd name="connsiteY0" fmla="*/ 1577172 h 1577172"/>
                <a:gd name="connsiteX1" fmla="*/ 378710 w 1331890"/>
                <a:gd name="connsiteY1" fmla="*/ 0 h 1577172"/>
                <a:gd name="connsiteX2" fmla="*/ 953180 w 1331890"/>
                <a:gd name="connsiteY2" fmla="*/ 0 h 1577172"/>
                <a:gd name="connsiteX3" fmla="*/ 1331890 w 1331890"/>
                <a:gd name="connsiteY3" fmla="*/ 1577172 h 1577172"/>
                <a:gd name="connsiteX4" fmla="*/ 0 w 1331890"/>
                <a:gd name="connsiteY4" fmla="*/ 1577172 h 1577172"/>
                <a:gd name="connsiteX0" fmla="*/ 0 w 1331890"/>
                <a:gd name="connsiteY0" fmla="*/ 1579553 h 1579553"/>
                <a:gd name="connsiteX1" fmla="*/ 378710 w 1331890"/>
                <a:gd name="connsiteY1" fmla="*/ 2381 h 1579553"/>
                <a:gd name="connsiteX2" fmla="*/ 1110343 w 1331890"/>
                <a:gd name="connsiteY2" fmla="*/ 0 h 1579553"/>
                <a:gd name="connsiteX3" fmla="*/ 1331890 w 1331890"/>
                <a:gd name="connsiteY3" fmla="*/ 1579553 h 1579553"/>
                <a:gd name="connsiteX4" fmla="*/ 0 w 1331890"/>
                <a:gd name="connsiteY4" fmla="*/ 1579553 h 157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890" h="1579553">
                  <a:moveTo>
                    <a:pt x="0" y="1579553"/>
                  </a:moveTo>
                  <a:lnTo>
                    <a:pt x="378710" y="2381"/>
                  </a:lnTo>
                  <a:lnTo>
                    <a:pt x="1110343" y="0"/>
                  </a:lnTo>
                  <a:lnTo>
                    <a:pt x="1331890" y="1579553"/>
                  </a:lnTo>
                  <a:lnTo>
                    <a:pt x="0" y="1579553"/>
                  </a:lnTo>
                  <a:close/>
                </a:path>
              </a:pathLst>
            </a:custGeom>
            <a:solidFill>
              <a:srgbClr val="70828A"/>
            </a:solidFill>
            <a:ln>
              <a:noFill/>
            </a:ln>
            <a:effectLst>
              <a:reflection blurRad="6350" stA="30000" endPos="35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
            <p:cNvSpPr/>
            <p:nvPr/>
          </p:nvSpPr>
          <p:spPr>
            <a:xfrm>
              <a:off x="2795998" y="1545052"/>
              <a:ext cx="371846" cy="2027489"/>
            </a:xfrm>
            <a:custGeom>
              <a:avLst/>
              <a:gdLst/>
              <a:ahLst/>
              <a:cxnLst/>
              <a:rect l="l" t="t" r="r" b="b"/>
              <a:pathLst>
                <a:path w="371846" h="2027489">
                  <a:moveTo>
                    <a:pt x="5911" y="0"/>
                  </a:moveTo>
                  <a:lnTo>
                    <a:pt x="297952" y="188568"/>
                  </a:lnTo>
                  <a:cubicBezTo>
                    <a:pt x="352167" y="634733"/>
                    <a:pt x="419556" y="1592856"/>
                    <a:pt x="323110" y="2027487"/>
                  </a:cubicBezTo>
                  <a:lnTo>
                    <a:pt x="323099" y="2027489"/>
                  </a:lnTo>
                  <a:cubicBezTo>
                    <a:pt x="444970" y="1477912"/>
                    <a:pt x="45505" y="131076"/>
                    <a:pt x="0" y="1208"/>
                  </a:cubicBezTo>
                  <a:cubicBezTo>
                    <a:pt x="1948" y="688"/>
                    <a:pt x="3930" y="344"/>
                    <a:pt x="5911" y="0"/>
                  </a:cubicBezTo>
                  <a:close/>
                </a:path>
              </a:pathLst>
            </a:custGeom>
            <a:gradFill flip="none" rotWithShape="1">
              <a:gsLst>
                <a:gs pos="15000">
                  <a:srgbClr val="F9CD45"/>
                </a:gs>
                <a:gs pos="0">
                  <a:srgbClr val="FFB153"/>
                </a:gs>
                <a:gs pos="65000">
                  <a:srgbClr val="FBC753"/>
                </a:gs>
              </a:gsLst>
              <a:lin ang="5400000" scaled="1"/>
              <a:tileRect/>
            </a:gradFill>
            <a:ln w="3175">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
            <p:cNvSpPr/>
            <p:nvPr/>
          </p:nvSpPr>
          <p:spPr>
            <a:xfrm>
              <a:off x="1058609" y="1545051"/>
              <a:ext cx="2085947" cy="2193554"/>
            </a:xfrm>
            <a:custGeom>
              <a:avLst/>
              <a:gdLst>
                <a:gd name="connsiteX0" fmla="*/ 0 w 1224136"/>
                <a:gd name="connsiteY0" fmla="*/ 0 h 1224136"/>
                <a:gd name="connsiteX1" fmla="*/ 1224136 w 1224136"/>
                <a:gd name="connsiteY1" fmla="*/ 0 h 1224136"/>
                <a:gd name="connsiteX2" fmla="*/ 1224136 w 1224136"/>
                <a:gd name="connsiteY2" fmla="*/ 1224136 h 1224136"/>
                <a:gd name="connsiteX3" fmla="*/ 0 w 1224136"/>
                <a:gd name="connsiteY3" fmla="*/ 1224136 h 1224136"/>
                <a:gd name="connsiteX4" fmla="*/ 0 w 1224136"/>
                <a:gd name="connsiteY4" fmla="*/ 0 h 1224136"/>
                <a:gd name="connsiteX0" fmla="*/ 0 w 1227311"/>
                <a:gd name="connsiteY0" fmla="*/ 0 h 1224136"/>
                <a:gd name="connsiteX1" fmla="*/ 1224136 w 1227311"/>
                <a:gd name="connsiteY1" fmla="*/ 0 h 1224136"/>
                <a:gd name="connsiteX2" fmla="*/ 1227311 w 1227311"/>
                <a:gd name="connsiteY2" fmla="*/ 928861 h 1224136"/>
                <a:gd name="connsiteX3" fmla="*/ 0 w 1227311"/>
                <a:gd name="connsiteY3" fmla="*/ 1224136 h 1224136"/>
                <a:gd name="connsiteX4" fmla="*/ 0 w 1227311"/>
                <a:gd name="connsiteY4" fmla="*/ 0 h 1224136"/>
                <a:gd name="connsiteX0" fmla="*/ 0 w 1260130"/>
                <a:gd name="connsiteY0" fmla="*/ 0 h 1224136"/>
                <a:gd name="connsiteX1" fmla="*/ 1224136 w 1260130"/>
                <a:gd name="connsiteY1" fmla="*/ 0 h 1224136"/>
                <a:gd name="connsiteX2" fmla="*/ 1227311 w 1260130"/>
                <a:gd name="connsiteY2" fmla="*/ 928861 h 1224136"/>
                <a:gd name="connsiteX3" fmla="*/ 0 w 1260130"/>
                <a:gd name="connsiteY3" fmla="*/ 1224136 h 1224136"/>
                <a:gd name="connsiteX4" fmla="*/ 0 w 1260130"/>
                <a:gd name="connsiteY4" fmla="*/ 0 h 1224136"/>
                <a:gd name="connsiteX0" fmla="*/ 0 w 1266322"/>
                <a:gd name="connsiteY0" fmla="*/ 0 h 1224136"/>
                <a:gd name="connsiteX1" fmla="*/ 1224136 w 1266322"/>
                <a:gd name="connsiteY1" fmla="*/ 0 h 1224136"/>
                <a:gd name="connsiteX2" fmla="*/ 1227311 w 1266322"/>
                <a:gd name="connsiteY2" fmla="*/ 928861 h 1224136"/>
                <a:gd name="connsiteX3" fmla="*/ 0 w 1266322"/>
                <a:gd name="connsiteY3" fmla="*/ 1224136 h 1224136"/>
                <a:gd name="connsiteX4" fmla="*/ 0 w 1266322"/>
                <a:gd name="connsiteY4" fmla="*/ 0 h 1224136"/>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7251"/>
                <a:gd name="connsiteY0" fmla="*/ 339725 h 1563861"/>
                <a:gd name="connsiteX1" fmla="*/ 1189211 w 1257251"/>
                <a:gd name="connsiteY1" fmla="*/ 0 h 1563861"/>
                <a:gd name="connsiteX2" fmla="*/ 1227311 w 1257251"/>
                <a:gd name="connsiteY2" fmla="*/ 1268586 h 1563861"/>
                <a:gd name="connsiteX3" fmla="*/ 0 w 1257251"/>
                <a:gd name="connsiteY3" fmla="*/ 1563861 h 1563861"/>
                <a:gd name="connsiteX4" fmla="*/ 0 w 1257251"/>
                <a:gd name="connsiteY4" fmla="*/ 339725 h 1563861"/>
                <a:gd name="connsiteX0" fmla="*/ 0 w 1241250"/>
                <a:gd name="connsiteY0" fmla="*/ 298450 h 1522586"/>
                <a:gd name="connsiteX1" fmla="*/ 1024111 w 1241250"/>
                <a:gd name="connsiteY1" fmla="*/ 0 h 1522586"/>
                <a:gd name="connsiteX2" fmla="*/ 1227311 w 1241250"/>
                <a:gd name="connsiteY2" fmla="*/ 1227311 h 1522586"/>
                <a:gd name="connsiteX3" fmla="*/ 0 w 1241250"/>
                <a:gd name="connsiteY3" fmla="*/ 1522586 h 1522586"/>
                <a:gd name="connsiteX4" fmla="*/ 0 w 1241250"/>
                <a:gd name="connsiteY4" fmla="*/ 298450 h 1522586"/>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390030"/>
                <a:gd name="connsiteX1" fmla="*/ 1028873 w 1241471"/>
                <a:gd name="connsiteY1" fmla="*/ 0 h 1390030"/>
                <a:gd name="connsiteX2" fmla="*/ 1227311 w 1241471"/>
                <a:gd name="connsiteY2" fmla="*/ 1243980 h 1390030"/>
                <a:gd name="connsiteX3" fmla="*/ 158750 w 1241471"/>
                <a:gd name="connsiteY3" fmla="*/ 1390030 h 1390030"/>
                <a:gd name="connsiteX4" fmla="*/ 0 w 1241471"/>
                <a:gd name="connsiteY4" fmla="*/ 315119 h 1390030"/>
                <a:gd name="connsiteX0" fmla="*/ 0 w 1241471"/>
                <a:gd name="connsiteY0" fmla="*/ 315119 h 1345580"/>
                <a:gd name="connsiteX1" fmla="*/ 1028873 w 1241471"/>
                <a:gd name="connsiteY1" fmla="*/ 0 h 1345580"/>
                <a:gd name="connsiteX2" fmla="*/ 1227311 w 1241471"/>
                <a:gd name="connsiteY2" fmla="*/ 1243980 h 1345580"/>
                <a:gd name="connsiteX3" fmla="*/ 247650 w 1241471"/>
                <a:gd name="connsiteY3" fmla="*/ 1345580 h 1345580"/>
                <a:gd name="connsiteX4" fmla="*/ 0 w 1241471"/>
                <a:gd name="connsiteY4" fmla="*/ 315119 h 1345580"/>
                <a:gd name="connsiteX0" fmla="*/ 0 w 1279571"/>
                <a:gd name="connsiteY0" fmla="*/ 329407 h 1345580"/>
                <a:gd name="connsiteX1" fmla="*/ 1066973 w 1279571"/>
                <a:gd name="connsiteY1" fmla="*/ 0 h 1345580"/>
                <a:gd name="connsiteX2" fmla="*/ 1265411 w 1279571"/>
                <a:gd name="connsiteY2" fmla="*/ 1243980 h 1345580"/>
                <a:gd name="connsiteX3" fmla="*/ 285750 w 1279571"/>
                <a:gd name="connsiteY3" fmla="*/ 1345580 h 1345580"/>
                <a:gd name="connsiteX4" fmla="*/ 0 w 1279571"/>
                <a:gd name="connsiteY4" fmla="*/ 329407 h 1345580"/>
                <a:gd name="connsiteX0" fmla="*/ 0 w 1279571"/>
                <a:gd name="connsiteY0" fmla="*/ 329407 h 1345580"/>
                <a:gd name="connsiteX1" fmla="*/ 1066973 w 1279571"/>
                <a:gd name="connsiteY1" fmla="*/ 0 h 1345580"/>
                <a:gd name="connsiteX2" fmla="*/ 1265411 w 1279571"/>
                <a:gd name="connsiteY2" fmla="*/ 1243980 h 1345580"/>
                <a:gd name="connsiteX3" fmla="*/ 252413 w 1279571"/>
                <a:gd name="connsiteY3" fmla="*/ 1345580 h 1345580"/>
                <a:gd name="connsiteX4" fmla="*/ 0 w 1279571"/>
                <a:gd name="connsiteY4" fmla="*/ 329407 h 134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571" h="1345580">
                  <a:moveTo>
                    <a:pt x="0" y="329407"/>
                  </a:moveTo>
                  <a:cubicBezTo>
                    <a:pt x="391376" y="146315"/>
                    <a:pt x="624796" y="67204"/>
                    <a:pt x="1066973" y="0"/>
                  </a:cubicBezTo>
                  <a:cubicBezTo>
                    <a:pt x="1093431" y="74670"/>
                    <a:pt x="1340553" y="905785"/>
                    <a:pt x="1265411" y="1243980"/>
                  </a:cubicBezTo>
                  <a:lnTo>
                    <a:pt x="252413" y="1345580"/>
                  </a:lnTo>
                  <a:lnTo>
                    <a:pt x="0" y="329407"/>
                  </a:lnTo>
                  <a:close/>
                </a:path>
              </a:pathLst>
            </a:custGeom>
            <a:gradFill>
              <a:gsLst>
                <a:gs pos="49000">
                  <a:srgbClr val="F9B61F"/>
                </a:gs>
                <a:gs pos="0">
                  <a:srgbClr val="FFB153"/>
                </a:gs>
                <a:gs pos="73000">
                  <a:srgbClr val="FBC753"/>
                </a:gs>
              </a:gsLst>
              <a:lin ang="66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
            <p:cNvSpPr txBox="1"/>
            <p:nvPr/>
          </p:nvSpPr>
          <p:spPr>
            <a:xfrm>
              <a:off x="1334045" y="2048650"/>
              <a:ext cx="1601074" cy="1401614"/>
            </a:xfrm>
            <a:prstGeom prst="rect">
              <a:avLst/>
            </a:prstGeom>
            <a:noFill/>
          </p:spPr>
          <p:txBody>
            <a:bodyPr wrap="square" rtlCol="0">
              <a:spAutoFit/>
            </a:bodyPr>
            <a:lstStyle/>
            <a:p>
              <a:pPr>
                <a:lnSpc>
                  <a:spcPts val="2800"/>
                </a:lnSpc>
              </a:pPr>
              <a:r>
                <a:rPr lang="zh-TW" altLang="en-US" sz="2000" b="1" dirty="0">
                  <a:latin typeface="微軟正黑體" pitchFamily="34" charset="-120"/>
                  <a:ea typeface="微軟正黑體" pitchFamily="34" charset="-120"/>
                </a:rPr>
                <a:t>保險公司承保前，需審閱要、被保險人之簽名或</a:t>
              </a:r>
              <a:r>
                <a:rPr lang="zh-TW" altLang="en-US" sz="2000" b="1" dirty="0" smtClean="0">
                  <a:latin typeface="微軟正黑體" pitchFamily="34" charset="-120"/>
                  <a:ea typeface="微軟正黑體" pitchFamily="34" charset="-120"/>
                </a:rPr>
                <a:t>蓋章。</a:t>
              </a:r>
              <a:endParaRPr lang="zh-TW" altLang="en-US" sz="2000" b="1" dirty="0">
                <a:latin typeface="微軟正黑體" pitchFamily="34" charset="-120"/>
                <a:ea typeface="微軟正黑體" pitchFamily="34" charset="-120"/>
              </a:endParaRPr>
            </a:p>
          </p:txBody>
        </p:sp>
        <p:sp>
          <p:nvSpPr>
            <p:cNvPr id="8" name="TextBox 6"/>
            <p:cNvSpPr txBox="1"/>
            <p:nvPr/>
          </p:nvSpPr>
          <p:spPr>
            <a:xfrm>
              <a:off x="1058609" y="698633"/>
              <a:ext cx="2050909" cy="874832"/>
            </a:xfrm>
            <a:prstGeom prst="rect">
              <a:avLst/>
            </a:prstGeom>
            <a:noFill/>
            <a:effectLst/>
            <a:scene3d>
              <a:camera prst="orthographicFront"/>
              <a:lightRig rig="threePt" dir="t"/>
            </a:scene3d>
            <a:sp3d prstMaterial="matte"/>
          </p:spPr>
          <p:txBody>
            <a:bodyPr wrap="square" rtlCol="0">
              <a:spAutoFit/>
              <a:sp3d/>
            </a:bodyPr>
            <a:lstStyle/>
            <a:p>
              <a:r>
                <a:rPr lang="zh-TW" altLang="en-US" sz="2800" b="1" dirty="0" smtClean="0">
                  <a:solidFill>
                    <a:schemeClr val="bg1"/>
                  </a:solidFill>
                  <a:latin typeface="微軟正黑體" pitchFamily="34" charset="-120"/>
                  <a:ea typeface="微軟正黑體" pitchFamily="34" charset="-120"/>
                </a:rPr>
                <a:t>保險</a:t>
              </a:r>
              <a:endParaRPr lang="en-US" altLang="zh-TW" sz="2800" b="1" dirty="0" smtClean="0">
                <a:solidFill>
                  <a:schemeClr val="bg1"/>
                </a:solidFill>
                <a:latin typeface="微軟正黑體" pitchFamily="34" charset="-120"/>
                <a:ea typeface="微軟正黑體" pitchFamily="34" charset="-120"/>
              </a:endParaRPr>
            </a:p>
            <a:p>
              <a:r>
                <a:rPr lang="zh-TW" altLang="en-US" sz="2800" b="1" dirty="0" smtClean="0">
                  <a:solidFill>
                    <a:schemeClr val="bg1"/>
                  </a:solidFill>
                  <a:latin typeface="微軟正黑體" pitchFamily="34" charset="-120"/>
                  <a:ea typeface="微軟正黑體" pitchFamily="34" charset="-120"/>
                </a:rPr>
                <a:t>法規</a:t>
              </a:r>
              <a:endParaRPr lang="zh-TW" altLang="en-US" sz="2800" b="1" dirty="0">
                <a:solidFill>
                  <a:schemeClr val="bg1"/>
                </a:solidFill>
                <a:latin typeface="微軟正黑體" pitchFamily="34" charset="-120"/>
                <a:ea typeface="微軟正黑體" pitchFamily="34" charset="-120"/>
              </a:endParaRPr>
            </a:p>
          </p:txBody>
        </p:sp>
      </p:grpSp>
      <p:grpSp>
        <p:nvGrpSpPr>
          <p:cNvPr id="12" name="组合 48"/>
          <p:cNvGrpSpPr/>
          <p:nvPr/>
        </p:nvGrpSpPr>
        <p:grpSpPr>
          <a:xfrm>
            <a:off x="2898693" y="1628800"/>
            <a:ext cx="2393387" cy="3416569"/>
            <a:chOff x="3474737" y="698632"/>
            <a:chExt cx="2194525" cy="3132693"/>
          </a:xfrm>
        </p:grpSpPr>
        <p:sp>
          <p:nvSpPr>
            <p:cNvPr id="13" name="梯形 9"/>
            <p:cNvSpPr/>
            <p:nvPr/>
          </p:nvSpPr>
          <p:spPr>
            <a:xfrm flipV="1">
              <a:off x="3474737" y="992249"/>
              <a:ext cx="2171237" cy="2839076"/>
            </a:xfrm>
            <a:custGeom>
              <a:avLst/>
              <a:gdLst>
                <a:gd name="connsiteX0" fmla="*/ 0 w 1331890"/>
                <a:gd name="connsiteY0" fmla="*/ 1577172 h 1577172"/>
                <a:gd name="connsiteX1" fmla="*/ 378710 w 1331890"/>
                <a:gd name="connsiteY1" fmla="*/ 0 h 1577172"/>
                <a:gd name="connsiteX2" fmla="*/ 953180 w 1331890"/>
                <a:gd name="connsiteY2" fmla="*/ 0 h 1577172"/>
                <a:gd name="connsiteX3" fmla="*/ 1331890 w 1331890"/>
                <a:gd name="connsiteY3" fmla="*/ 1577172 h 1577172"/>
                <a:gd name="connsiteX4" fmla="*/ 0 w 1331890"/>
                <a:gd name="connsiteY4" fmla="*/ 1577172 h 1577172"/>
                <a:gd name="connsiteX0" fmla="*/ 0 w 1331890"/>
                <a:gd name="connsiteY0" fmla="*/ 1579553 h 1579553"/>
                <a:gd name="connsiteX1" fmla="*/ 378710 w 1331890"/>
                <a:gd name="connsiteY1" fmla="*/ 2381 h 1579553"/>
                <a:gd name="connsiteX2" fmla="*/ 1110343 w 1331890"/>
                <a:gd name="connsiteY2" fmla="*/ 0 h 1579553"/>
                <a:gd name="connsiteX3" fmla="*/ 1331890 w 1331890"/>
                <a:gd name="connsiteY3" fmla="*/ 1579553 h 1579553"/>
                <a:gd name="connsiteX4" fmla="*/ 0 w 1331890"/>
                <a:gd name="connsiteY4" fmla="*/ 1579553 h 157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890" h="1579553">
                  <a:moveTo>
                    <a:pt x="0" y="1579553"/>
                  </a:moveTo>
                  <a:lnTo>
                    <a:pt x="378710" y="2381"/>
                  </a:lnTo>
                  <a:lnTo>
                    <a:pt x="1110343" y="0"/>
                  </a:lnTo>
                  <a:lnTo>
                    <a:pt x="1331890" y="1579553"/>
                  </a:lnTo>
                  <a:lnTo>
                    <a:pt x="0" y="1579553"/>
                  </a:lnTo>
                  <a:close/>
                </a:path>
              </a:pathLst>
            </a:custGeom>
            <a:solidFill>
              <a:srgbClr val="70828A"/>
            </a:solidFill>
            <a:ln>
              <a:noFill/>
            </a:ln>
            <a:effectLst>
              <a:reflection blurRad="6350" stA="30000" endPos="35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
            <p:cNvSpPr/>
            <p:nvPr/>
          </p:nvSpPr>
          <p:spPr>
            <a:xfrm>
              <a:off x="5297416" y="1545052"/>
              <a:ext cx="371846" cy="2027489"/>
            </a:xfrm>
            <a:custGeom>
              <a:avLst/>
              <a:gdLst/>
              <a:ahLst/>
              <a:cxnLst/>
              <a:rect l="l" t="t" r="r" b="b"/>
              <a:pathLst>
                <a:path w="371846" h="2027489">
                  <a:moveTo>
                    <a:pt x="5911" y="0"/>
                  </a:moveTo>
                  <a:lnTo>
                    <a:pt x="297952" y="188568"/>
                  </a:lnTo>
                  <a:cubicBezTo>
                    <a:pt x="352167" y="634733"/>
                    <a:pt x="419556" y="1592856"/>
                    <a:pt x="323110" y="2027487"/>
                  </a:cubicBezTo>
                  <a:lnTo>
                    <a:pt x="323099" y="2027489"/>
                  </a:lnTo>
                  <a:cubicBezTo>
                    <a:pt x="444970" y="1477912"/>
                    <a:pt x="45505" y="131076"/>
                    <a:pt x="0" y="1208"/>
                  </a:cubicBezTo>
                  <a:cubicBezTo>
                    <a:pt x="1948" y="688"/>
                    <a:pt x="3930" y="344"/>
                    <a:pt x="5911" y="0"/>
                  </a:cubicBezTo>
                  <a:close/>
                </a:path>
              </a:pathLst>
            </a:custGeom>
            <a:gradFill flip="none" rotWithShape="1">
              <a:gsLst>
                <a:gs pos="65000">
                  <a:srgbClr val="6CB1CA"/>
                </a:gs>
                <a:gs pos="15000">
                  <a:srgbClr val="4A94AF"/>
                </a:gs>
                <a:gs pos="0">
                  <a:srgbClr val="377F99"/>
                </a:gs>
              </a:gsLst>
              <a:lin ang="54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4"/>
            <p:cNvSpPr txBox="1"/>
            <p:nvPr/>
          </p:nvSpPr>
          <p:spPr>
            <a:xfrm>
              <a:off x="3560027" y="698632"/>
              <a:ext cx="2085947" cy="874832"/>
            </a:xfrm>
            <a:prstGeom prst="rect">
              <a:avLst/>
            </a:prstGeom>
            <a:noFill/>
            <a:effectLst/>
            <a:scene3d>
              <a:camera prst="orthographicFront"/>
              <a:lightRig rig="threePt" dir="t"/>
            </a:scene3d>
            <a:sp3d prstMaterial="matte"/>
          </p:spPr>
          <p:txBody>
            <a:bodyPr wrap="square" rtlCol="0">
              <a:spAutoFit/>
            </a:bodyPr>
            <a:lstStyle/>
            <a:p>
              <a:r>
                <a:rPr lang="zh-TW" altLang="en-US" sz="2800" b="1" dirty="0" smtClean="0">
                  <a:solidFill>
                    <a:schemeClr val="bg1"/>
                  </a:solidFill>
                  <a:latin typeface="微軟正黑體" pitchFamily="34" charset="-120"/>
                  <a:ea typeface="微軟正黑體" pitchFamily="34" charset="-120"/>
                </a:rPr>
                <a:t>電子</a:t>
              </a:r>
              <a:endParaRPr lang="en-US" altLang="zh-TW" sz="2800" b="1" dirty="0" smtClean="0">
                <a:solidFill>
                  <a:schemeClr val="bg1"/>
                </a:solidFill>
                <a:latin typeface="微軟正黑體" pitchFamily="34" charset="-120"/>
                <a:ea typeface="微軟正黑體" pitchFamily="34" charset="-120"/>
              </a:endParaRPr>
            </a:p>
            <a:p>
              <a:r>
                <a:rPr lang="zh-TW" altLang="en-US" sz="2800" b="1" dirty="0" smtClean="0">
                  <a:solidFill>
                    <a:schemeClr val="bg1"/>
                  </a:solidFill>
                  <a:latin typeface="微軟正黑體" pitchFamily="34" charset="-120"/>
                  <a:ea typeface="微軟正黑體" pitchFamily="34" charset="-120"/>
                </a:rPr>
                <a:t>簽章法</a:t>
              </a:r>
              <a:endParaRPr lang="zh-TW" altLang="en-US" sz="2800" b="1" dirty="0">
                <a:solidFill>
                  <a:schemeClr val="bg1"/>
                </a:solidFill>
                <a:latin typeface="微軟正黑體" pitchFamily="34" charset="-120"/>
                <a:ea typeface="微軟正黑體" pitchFamily="34" charset="-120"/>
              </a:endParaRPr>
            </a:p>
          </p:txBody>
        </p:sp>
        <p:sp>
          <p:nvSpPr>
            <p:cNvPr id="14" name="矩形 2"/>
            <p:cNvSpPr/>
            <p:nvPr/>
          </p:nvSpPr>
          <p:spPr>
            <a:xfrm>
              <a:off x="3560027" y="1545051"/>
              <a:ext cx="2085947" cy="2193554"/>
            </a:xfrm>
            <a:custGeom>
              <a:avLst/>
              <a:gdLst>
                <a:gd name="connsiteX0" fmla="*/ 0 w 1224136"/>
                <a:gd name="connsiteY0" fmla="*/ 0 h 1224136"/>
                <a:gd name="connsiteX1" fmla="*/ 1224136 w 1224136"/>
                <a:gd name="connsiteY1" fmla="*/ 0 h 1224136"/>
                <a:gd name="connsiteX2" fmla="*/ 1224136 w 1224136"/>
                <a:gd name="connsiteY2" fmla="*/ 1224136 h 1224136"/>
                <a:gd name="connsiteX3" fmla="*/ 0 w 1224136"/>
                <a:gd name="connsiteY3" fmla="*/ 1224136 h 1224136"/>
                <a:gd name="connsiteX4" fmla="*/ 0 w 1224136"/>
                <a:gd name="connsiteY4" fmla="*/ 0 h 1224136"/>
                <a:gd name="connsiteX0" fmla="*/ 0 w 1227311"/>
                <a:gd name="connsiteY0" fmla="*/ 0 h 1224136"/>
                <a:gd name="connsiteX1" fmla="*/ 1224136 w 1227311"/>
                <a:gd name="connsiteY1" fmla="*/ 0 h 1224136"/>
                <a:gd name="connsiteX2" fmla="*/ 1227311 w 1227311"/>
                <a:gd name="connsiteY2" fmla="*/ 928861 h 1224136"/>
                <a:gd name="connsiteX3" fmla="*/ 0 w 1227311"/>
                <a:gd name="connsiteY3" fmla="*/ 1224136 h 1224136"/>
                <a:gd name="connsiteX4" fmla="*/ 0 w 1227311"/>
                <a:gd name="connsiteY4" fmla="*/ 0 h 1224136"/>
                <a:gd name="connsiteX0" fmla="*/ 0 w 1260130"/>
                <a:gd name="connsiteY0" fmla="*/ 0 h 1224136"/>
                <a:gd name="connsiteX1" fmla="*/ 1224136 w 1260130"/>
                <a:gd name="connsiteY1" fmla="*/ 0 h 1224136"/>
                <a:gd name="connsiteX2" fmla="*/ 1227311 w 1260130"/>
                <a:gd name="connsiteY2" fmla="*/ 928861 h 1224136"/>
                <a:gd name="connsiteX3" fmla="*/ 0 w 1260130"/>
                <a:gd name="connsiteY3" fmla="*/ 1224136 h 1224136"/>
                <a:gd name="connsiteX4" fmla="*/ 0 w 1260130"/>
                <a:gd name="connsiteY4" fmla="*/ 0 h 1224136"/>
                <a:gd name="connsiteX0" fmla="*/ 0 w 1266322"/>
                <a:gd name="connsiteY0" fmla="*/ 0 h 1224136"/>
                <a:gd name="connsiteX1" fmla="*/ 1224136 w 1266322"/>
                <a:gd name="connsiteY1" fmla="*/ 0 h 1224136"/>
                <a:gd name="connsiteX2" fmla="*/ 1227311 w 1266322"/>
                <a:gd name="connsiteY2" fmla="*/ 928861 h 1224136"/>
                <a:gd name="connsiteX3" fmla="*/ 0 w 1266322"/>
                <a:gd name="connsiteY3" fmla="*/ 1224136 h 1224136"/>
                <a:gd name="connsiteX4" fmla="*/ 0 w 1266322"/>
                <a:gd name="connsiteY4" fmla="*/ 0 h 1224136"/>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7251"/>
                <a:gd name="connsiteY0" fmla="*/ 339725 h 1563861"/>
                <a:gd name="connsiteX1" fmla="*/ 1189211 w 1257251"/>
                <a:gd name="connsiteY1" fmla="*/ 0 h 1563861"/>
                <a:gd name="connsiteX2" fmla="*/ 1227311 w 1257251"/>
                <a:gd name="connsiteY2" fmla="*/ 1268586 h 1563861"/>
                <a:gd name="connsiteX3" fmla="*/ 0 w 1257251"/>
                <a:gd name="connsiteY3" fmla="*/ 1563861 h 1563861"/>
                <a:gd name="connsiteX4" fmla="*/ 0 w 1257251"/>
                <a:gd name="connsiteY4" fmla="*/ 339725 h 1563861"/>
                <a:gd name="connsiteX0" fmla="*/ 0 w 1241250"/>
                <a:gd name="connsiteY0" fmla="*/ 298450 h 1522586"/>
                <a:gd name="connsiteX1" fmla="*/ 1024111 w 1241250"/>
                <a:gd name="connsiteY1" fmla="*/ 0 h 1522586"/>
                <a:gd name="connsiteX2" fmla="*/ 1227311 w 1241250"/>
                <a:gd name="connsiteY2" fmla="*/ 1227311 h 1522586"/>
                <a:gd name="connsiteX3" fmla="*/ 0 w 1241250"/>
                <a:gd name="connsiteY3" fmla="*/ 1522586 h 1522586"/>
                <a:gd name="connsiteX4" fmla="*/ 0 w 1241250"/>
                <a:gd name="connsiteY4" fmla="*/ 298450 h 1522586"/>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390030"/>
                <a:gd name="connsiteX1" fmla="*/ 1028873 w 1241471"/>
                <a:gd name="connsiteY1" fmla="*/ 0 h 1390030"/>
                <a:gd name="connsiteX2" fmla="*/ 1227311 w 1241471"/>
                <a:gd name="connsiteY2" fmla="*/ 1243980 h 1390030"/>
                <a:gd name="connsiteX3" fmla="*/ 158750 w 1241471"/>
                <a:gd name="connsiteY3" fmla="*/ 1390030 h 1390030"/>
                <a:gd name="connsiteX4" fmla="*/ 0 w 1241471"/>
                <a:gd name="connsiteY4" fmla="*/ 315119 h 1390030"/>
                <a:gd name="connsiteX0" fmla="*/ 0 w 1241471"/>
                <a:gd name="connsiteY0" fmla="*/ 315119 h 1345580"/>
                <a:gd name="connsiteX1" fmla="*/ 1028873 w 1241471"/>
                <a:gd name="connsiteY1" fmla="*/ 0 h 1345580"/>
                <a:gd name="connsiteX2" fmla="*/ 1227311 w 1241471"/>
                <a:gd name="connsiteY2" fmla="*/ 1243980 h 1345580"/>
                <a:gd name="connsiteX3" fmla="*/ 247650 w 1241471"/>
                <a:gd name="connsiteY3" fmla="*/ 1345580 h 1345580"/>
                <a:gd name="connsiteX4" fmla="*/ 0 w 1241471"/>
                <a:gd name="connsiteY4" fmla="*/ 315119 h 1345580"/>
                <a:gd name="connsiteX0" fmla="*/ 0 w 1279571"/>
                <a:gd name="connsiteY0" fmla="*/ 329407 h 1345580"/>
                <a:gd name="connsiteX1" fmla="*/ 1066973 w 1279571"/>
                <a:gd name="connsiteY1" fmla="*/ 0 h 1345580"/>
                <a:gd name="connsiteX2" fmla="*/ 1265411 w 1279571"/>
                <a:gd name="connsiteY2" fmla="*/ 1243980 h 1345580"/>
                <a:gd name="connsiteX3" fmla="*/ 285750 w 1279571"/>
                <a:gd name="connsiteY3" fmla="*/ 1345580 h 1345580"/>
                <a:gd name="connsiteX4" fmla="*/ 0 w 1279571"/>
                <a:gd name="connsiteY4" fmla="*/ 329407 h 1345580"/>
                <a:gd name="connsiteX0" fmla="*/ 0 w 1279571"/>
                <a:gd name="connsiteY0" fmla="*/ 329407 h 1345580"/>
                <a:gd name="connsiteX1" fmla="*/ 1066973 w 1279571"/>
                <a:gd name="connsiteY1" fmla="*/ 0 h 1345580"/>
                <a:gd name="connsiteX2" fmla="*/ 1265411 w 1279571"/>
                <a:gd name="connsiteY2" fmla="*/ 1243980 h 1345580"/>
                <a:gd name="connsiteX3" fmla="*/ 252413 w 1279571"/>
                <a:gd name="connsiteY3" fmla="*/ 1345580 h 1345580"/>
                <a:gd name="connsiteX4" fmla="*/ 0 w 1279571"/>
                <a:gd name="connsiteY4" fmla="*/ 329407 h 134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571" h="1345580">
                  <a:moveTo>
                    <a:pt x="0" y="329407"/>
                  </a:moveTo>
                  <a:cubicBezTo>
                    <a:pt x="391376" y="146315"/>
                    <a:pt x="624796" y="67204"/>
                    <a:pt x="1066973" y="0"/>
                  </a:cubicBezTo>
                  <a:cubicBezTo>
                    <a:pt x="1093431" y="74670"/>
                    <a:pt x="1340553" y="905785"/>
                    <a:pt x="1265411" y="1243980"/>
                  </a:cubicBezTo>
                  <a:lnTo>
                    <a:pt x="252413" y="1345580"/>
                  </a:lnTo>
                  <a:lnTo>
                    <a:pt x="0" y="329407"/>
                  </a:lnTo>
                  <a:close/>
                </a:path>
              </a:pathLst>
            </a:custGeom>
            <a:gradFill flip="none" rotWithShape="1">
              <a:gsLst>
                <a:gs pos="65000">
                  <a:srgbClr val="81BCD1"/>
                </a:gs>
                <a:gs pos="50000">
                  <a:srgbClr val="63A5BD"/>
                </a:gs>
                <a:gs pos="0">
                  <a:srgbClr val="479EBD"/>
                </a:gs>
              </a:gsLst>
              <a:lin ang="66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93"/>
          <p:cNvGrpSpPr/>
          <p:nvPr/>
        </p:nvGrpSpPr>
        <p:grpSpPr>
          <a:xfrm rot="10800000">
            <a:off x="1943621" y="2426077"/>
            <a:ext cx="303454" cy="303454"/>
            <a:chOff x="3491880" y="1646064"/>
            <a:chExt cx="303454" cy="303454"/>
          </a:xfrm>
        </p:grpSpPr>
        <p:sp>
          <p:nvSpPr>
            <p:cNvPr id="41" name="椭圆 94"/>
            <p:cNvSpPr/>
            <p:nvPr/>
          </p:nvSpPr>
          <p:spPr>
            <a:xfrm>
              <a:off x="3491880" y="1646064"/>
              <a:ext cx="303454" cy="30345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L 形 95"/>
            <p:cNvSpPr/>
            <p:nvPr/>
          </p:nvSpPr>
          <p:spPr>
            <a:xfrm rot="2464625">
              <a:off x="3565519" y="1711089"/>
              <a:ext cx="178185" cy="179478"/>
            </a:xfrm>
            <a:prstGeom prst="corner">
              <a:avLst>
                <a:gd name="adj1" fmla="val 27120"/>
                <a:gd name="adj2" fmla="val 26050"/>
              </a:avLst>
            </a:prstGeom>
            <a:solidFill>
              <a:srgbClr val="364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Freeform 80"/>
          <p:cNvSpPr>
            <a:spLocks noEditPoints="1"/>
          </p:cNvSpPr>
          <p:nvPr/>
        </p:nvSpPr>
        <p:spPr bwMode="black">
          <a:xfrm>
            <a:off x="8174964" y="804520"/>
            <a:ext cx="501492" cy="608256"/>
          </a:xfrm>
          <a:custGeom>
            <a:avLst/>
            <a:gdLst>
              <a:gd name="T0" fmla="*/ 952 w 1833"/>
              <a:gd name="T1" fmla="*/ 1301 h 2225"/>
              <a:gd name="T2" fmla="*/ 882 w 1833"/>
              <a:gd name="T3" fmla="*/ 1413 h 2225"/>
              <a:gd name="T4" fmla="*/ 677 w 1833"/>
              <a:gd name="T5" fmla="*/ 2162 h 2225"/>
              <a:gd name="T6" fmla="*/ 1156 w 1833"/>
              <a:gd name="T7" fmla="*/ 2162 h 2225"/>
              <a:gd name="T8" fmla="*/ 1071 w 1833"/>
              <a:gd name="T9" fmla="*/ 2089 h 2225"/>
              <a:gd name="T10" fmla="*/ 785 w 1833"/>
              <a:gd name="T11" fmla="*/ 2039 h 2225"/>
              <a:gd name="T12" fmla="*/ 1071 w 1833"/>
              <a:gd name="T13" fmla="*/ 2089 h 2225"/>
              <a:gd name="T14" fmla="*/ 760 w 1833"/>
              <a:gd name="T15" fmla="*/ 1949 h 2225"/>
              <a:gd name="T16" fmla="*/ 1096 w 1833"/>
              <a:gd name="T17" fmla="*/ 1949 h 2225"/>
              <a:gd name="T18" fmla="*/ 1026 w 1833"/>
              <a:gd name="T19" fmla="*/ 1801 h 2225"/>
              <a:gd name="T20" fmla="*/ 1061 w 1833"/>
              <a:gd name="T21" fmla="*/ 1836 h 2225"/>
              <a:gd name="T22" fmla="*/ 260 w 1833"/>
              <a:gd name="T23" fmla="*/ 1329 h 2225"/>
              <a:gd name="T24" fmla="*/ 748 w 1833"/>
              <a:gd name="T25" fmla="*/ 1136 h 2225"/>
              <a:gd name="T26" fmla="*/ 190 w 1833"/>
              <a:gd name="T27" fmla="*/ 1329 h 2225"/>
              <a:gd name="T28" fmla="*/ 0 w 1833"/>
              <a:gd name="T29" fmla="*/ 1476 h 2225"/>
              <a:gd name="T30" fmla="*/ 416 w 1833"/>
              <a:gd name="T31" fmla="*/ 2225 h 2225"/>
              <a:gd name="T32" fmla="*/ 416 w 1833"/>
              <a:gd name="T33" fmla="*/ 1413 h 2225"/>
              <a:gd name="T34" fmla="*/ 83 w 1833"/>
              <a:gd name="T35" fmla="*/ 2064 h 2225"/>
              <a:gd name="T36" fmla="*/ 419 w 1833"/>
              <a:gd name="T37" fmla="*/ 2064 h 2225"/>
              <a:gd name="T38" fmla="*/ 108 w 1833"/>
              <a:gd name="T39" fmla="*/ 1974 h 2225"/>
              <a:gd name="T40" fmla="*/ 394 w 1833"/>
              <a:gd name="T41" fmla="*/ 1924 h 2225"/>
              <a:gd name="T42" fmla="*/ 384 w 1833"/>
              <a:gd name="T43" fmla="*/ 1836 h 2225"/>
              <a:gd name="T44" fmla="*/ 419 w 1833"/>
              <a:gd name="T45" fmla="*/ 1801 h 2225"/>
              <a:gd name="T46" fmla="*/ 1643 w 1833"/>
              <a:gd name="T47" fmla="*/ 1413 h 2225"/>
              <a:gd name="T48" fmla="*/ 1082 w 1833"/>
              <a:gd name="T49" fmla="*/ 1101 h 2225"/>
              <a:gd name="T50" fmla="*/ 1415 w 1833"/>
              <a:gd name="T51" fmla="*/ 1171 h 2225"/>
              <a:gd name="T52" fmla="*/ 1417 w 1833"/>
              <a:gd name="T53" fmla="*/ 1413 h 2225"/>
              <a:gd name="T54" fmla="*/ 1417 w 1833"/>
              <a:gd name="T55" fmla="*/ 2225 h 2225"/>
              <a:gd name="T56" fmla="*/ 1833 w 1833"/>
              <a:gd name="T57" fmla="*/ 1476 h 2225"/>
              <a:gd name="T58" fmla="*/ 1462 w 1833"/>
              <a:gd name="T59" fmla="*/ 2089 h 2225"/>
              <a:gd name="T60" fmla="*/ 1748 w 1833"/>
              <a:gd name="T61" fmla="*/ 2039 h 2225"/>
              <a:gd name="T62" fmla="*/ 1748 w 1833"/>
              <a:gd name="T63" fmla="*/ 1974 h 2225"/>
              <a:gd name="T64" fmla="*/ 1462 w 1833"/>
              <a:gd name="T65" fmla="*/ 1924 h 2225"/>
              <a:gd name="T66" fmla="*/ 1748 w 1833"/>
              <a:gd name="T67" fmla="*/ 1974 h 2225"/>
              <a:gd name="T68" fmla="*/ 1738 w 1833"/>
              <a:gd name="T69" fmla="*/ 1766 h 2225"/>
              <a:gd name="T70" fmla="*/ 650 w 1833"/>
              <a:gd name="T71" fmla="*/ 592 h 2225"/>
              <a:gd name="T72" fmla="*/ 1296 w 1833"/>
              <a:gd name="T73" fmla="*/ 113 h 2225"/>
              <a:gd name="T74" fmla="*/ 537 w 1833"/>
              <a:gd name="T75" fmla="*/ 113 h 2225"/>
              <a:gd name="T76" fmla="*/ 603 w 1833"/>
              <a:gd name="T77" fmla="*/ 113 h 2225"/>
              <a:gd name="T78" fmla="*/ 1231 w 1833"/>
              <a:gd name="T79" fmla="*/ 113 h 2225"/>
              <a:gd name="T80" fmla="*/ 650 w 1833"/>
              <a:gd name="T81" fmla="*/ 526 h 2225"/>
              <a:gd name="T82" fmla="*/ 405 w 1833"/>
              <a:gd name="T83" fmla="*/ 902 h 2225"/>
              <a:gd name="T84" fmla="*/ 803 w 1833"/>
              <a:gd name="T85" fmla="*/ 1101 h 2225"/>
              <a:gd name="T86" fmla="*/ 882 w 1833"/>
              <a:gd name="T87" fmla="*/ 1250 h 2225"/>
              <a:gd name="T88" fmla="*/ 1031 w 1833"/>
              <a:gd name="T89" fmla="*/ 1171 h 2225"/>
              <a:gd name="T90" fmla="*/ 952 w 1833"/>
              <a:gd name="T91" fmla="*/ 1021 h 2225"/>
              <a:gd name="T92" fmla="*/ 1457 w 1833"/>
              <a:gd name="T93" fmla="*/ 874 h 2225"/>
              <a:gd name="T94" fmla="*/ 1303 w 1833"/>
              <a:gd name="T95" fmla="*/ 652 h 2225"/>
              <a:gd name="T96" fmla="*/ 530 w 1833"/>
              <a:gd name="T97" fmla="*/ 652 h 2225"/>
              <a:gd name="T98" fmla="*/ 377 w 1833"/>
              <a:gd name="T99" fmla="*/ 874 h 2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3" h="2225">
                <a:moveTo>
                  <a:pt x="1093" y="1413"/>
                </a:moveTo>
                <a:cubicBezTo>
                  <a:pt x="952" y="1413"/>
                  <a:pt x="952" y="1413"/>
                  <a:pt x="952" y="1413"/>
                </a:cubicBezTo>
                <a:cubicBezTo>
                  <a:pt x="952" y="1301"/>
                  <a:pt x="952" y="1301"/>
                  <a:pt x="952" y="1301"/>
                </a:cubicBezTo>
                <a:cubicBezTo>
                  <a:pt x="940" y="1304"/>
                  <a:pt x="929" y="1305"/>
                  <a:pt x="917" y="1305"/>
                </a:cubicBezTo>
                <a:cubicBezTo>
                  <a:pt x="905" y="1305"/>
                  <a:pt x="893" y="1304"/>
                  <a:pt x="882" y="1301"/>
                </a:cubicBezTo>
                <a:cubicBezTo>
                  <a:pt x="882" y="1413"/>
                  <a:pt x="882" y="1413"/>
                  <a:pt x="882" y="1413"/>
                </a:cubicBezTo>
                <a:cubicBezTo>
                  <a:pt x="740" y="1413"/>
                  <a:pt x="740" y="1413"/>
                  <a:pt x="740" y="1413"/>
                </a:cubicBezTo>
                <a:cubicBezTo>
                  <a:pt x="705" y="1413"/>
                  <a:pt x="677" y="1441"/>
                  <a:pt x="677" y="1476"/>
                </a:cubicBezTo>
                <a:cubicBezTo>
                  <a:pt x="677" y="2162"/>
                  <a:pt x="677" y="2162"/>
                  <a:pt x="677" y="2162"/>
                </a:cubicBezTo>
                <a:cubicBezTo>
                  <a:pt x="677" y="2197"/>
                  <a:pt x="705" y="2225"/>
                  <a:pt x="740" y="2225"/>
                </a:cubicBezTo>
                <a:cubicBezTo>
                  <a:pt x="1093" y="2225"/>
                  <a:pt x="1093" y="2225"/>
                  <a:pt x="1093" y="2225"/>
                </a:cubicBezTo>
                <a:cubicBezTo>
                  <a:pt x="1128" y="2225"/>
                  <a:pt x="1156" y="2197"/>
                  <a:pt x="1156" y="2162"/>
                </a:cubicBezTo>
                <a:cubicBezTo>
                  <a:pt x="1156" y="1476"/>
                  <a:pt x="1156" y="1476"/>
                  <a:pt x="1156" y="1476"/>
                </a:cubicBezTo>
                <a:cubicBezTo>
                  <a:pt x="1156" y="1441"/>
                  <a:pt x="1128" y="1413"/>
                  <a:pt x="1093" y="1413"/>
                </a:cubicBezTo>
                <a:close/>
                <a:moveTo>
                  <a:pt x="1071" y="2089"/>
                </a:moveTo>
                <a:cubicBezTo>
                  <a:pt x="785" y="2089"/>
                  <a:pt x="785" y="2089"/>
                  <a:pt x="785" y="2089"/>
                </a:cubicBezTo>
                <a:cubicBezTo>
                  <a:pt x="771" y="2089"/>
                  <a:pt x="760" y="2078"/>
                  <a:pt x="760" y="2064"/>
                </a:cubicBezTo>
                <a:cubicBezTo>
                  <a:pt x="760" y="2050"/>
                  <a:pt x="771" y="2039"/>
                  <a:pt x="785" y="2039"/>
                </a:cubicBezTo>
                <a:cubicBezTo>
                  <a:pt x="1071" y="2039"/>
                  <a:pt x="1071" y="2039"/>
                  <a:pt x="1071" y="2039"/>
                </a:cubicBezTo>
                <a:cubicBezTo>
                  <a:pt x="1085" y="2039"/>
                  <a:pt x="1096" y="2050"/>
                  <a:pt x="1096" y="2064"/>
                </a:cubicBezTo>
                <a:cubicBezTo>
                  <a:pt x="1096" y="2078"/>
                  <a:pt x="1085" y="2089"/>
                  <a:pt x="1071" y="2089"/>
                </a:cubicBezTo>
                <a:close/>
                <a:moveTo>
                  <a:pt x="1071" y="1974"/>
                </a:moveTo>
                <a:cubicBezTo>
                  <a:pt x="785" y="1974"/>
                  <a:pt x="785" y="1974"/>
                  <a:pt x="785" y="1974"/>
                </a:cubicBezTo>
                <a:cubicBezTo>
                  <a:pt x="771" y="1974"/>
                  <a:pt x="760" y="1963"/>
                  <a:pt x="760" y="1949"/>
                </a:cubicBezTo>
                <a:cubicBezTo>
                  <a:pt x="760" y="1935"/>
                  <a:pt x="771" y="1924"/>
                  <a:pt x="785" y="1924"/>
                </a:cubicBezTo>
                <a:cubicBezTo>
                  <a:pt x="1071" y="1924"/>
                  <a:pt x="1071" y="1924"/>
                  <a:pt x="1071" y="1924"/>
                </a:cubicBezTo>
                <a:cubicBezTo>
                  <a:pt x="1085" y="1924"/>
                  <a:pt x="1096" y="1935"/>
                  <a:pt x="1096" y="1949"/>
                </a:cubicBezTo>
                <a:cubicBezTo>
                  <a:pt x="1096" y="1963"/>
                  <a:pt x="1085" y="1974"/>
                  <a:pt x="1071" y="1974"/>
                </a:cubicBezTo>
                <a:close/>
                <a:moveTo>
                  <a:pt x="1061" y="1836"/>
                </a:moveTo>
                <a:cubicBezTo>
                  <a:pt x="1042" y="1836"/>
                  <a:pt x="1026" y="1820"/>
                  <a:pt x="1026" y="1801"/>
                </a:cubicBezTo>
                <a:cubicBezTo>
                  <a:pt x="1026" y="1782"/>
                  <a:pt x="1042" y="1766"/>
                  <a:pt x="1061" y="1766"/>
                </a:cubicBezTo>
                <a:cubicBezTo>
                  <a:pt x="1081" y="1766"/>
                  <a:pt x="1096" y="1782"/>
                  <a:pt x="1096" y="1801"/>
                </a:cubicBezTo>
                <a:cubicBezTo>
                  <a:pt x="1096" y="1820"/>
                  <a:pt x="1081" y="1836"/>
                  <a:pt x="1061" y="1836"/>
                </a:cubicBezTo>
                <a:close/>
                <a:moveTo>
                  <a:pt x="416" y="1413"/>
                </a:moveTo>
                <a:cubicBezTo>
                  <a:pt x="260" y="1413"/>
                  <a:pt x="260" y="1413"/>
                  <a:pt x="260" y="1413"/>
                </a:cubicBezTo>
                <a:cubicBezTo>
                  <a:pt x="260" y="1329"/>
                  <a:pt x="260" y="1329"/>
                  <a:pt x="260" y="1329"/>
                </a:cubicBezTo>
                <a:cubicBezTo>
                  <a:pt x="260" y="1242"/>
                  <a:pt x="331" y="1171"/>
                  <a:pt x="418" y="1171"/>
                </a:cubicBezTo>
                <a:cubicBezTo>
                  <a:pt x="751" y="1171"/>
                  <a:pt x="751" y="1171"/>
                  <a:pt x="751" y="1171"/>
                </a:cubicBezTo>
                <a:cubicBezTo>
                  <a:pt x="749" y="1159"/>
                  <a:pt x="748" y="1148"/>
                  <a:pt x="748" y="1136"/>
                </a:cubicBezTo>
                <a:cubicBezTo>
                  <a:pt x="748" y="1124"/>
                  <a:pt x="749" y="1112"/>
                  <a:pt x="751" y="1101"/>
                </a:cubicBezTo>
                <a:cubicBezTo>
                  <a:pt x="418" y="1101"/>
                  <a:pt x="418" y="1101"/>
                  <a:pt x="418" y="1101"/>
                </a:cubicBezTo>
                <a:cubicBezTo>
                  <a:pt x="293" y="1101"/>
                  <a:pt x="190" y="1203"/>
                  <a:pt x="190" y="1329"/>
                </a:cubicBezTo>
                <a:cubicBezTo>
                  <a:pt x="190" y="1413"/>
                  <a:pt x="190" y="1413"/>
                  <a:pt x="190" y="1413"/>
                </a:cubicBezTo>
                <a:cubicBezTo>
                  <a:pt x="63" y="1413"/>
                  <a:pt x="63" y="1413"/>
                  <a:pt x="63" y="1413"/>
                </a:cubicBezTo>
                <a:cubicBezTo>
                  <a:pt x="28" y="1413"/>
                  <a:pt x="0" y="1441"/>
                  <a:pt x="0" y="1476"/>
                </a:cubicBezTo>
                <a:cubicBezTo>
                  <a:pt x="0" y="2162"/>
                  <a:pt x="0" y="2162"/>
                  <a:pt x="0" y="2162"/>
                </a:cubicBezTo>
                <a:cubicBezTo>
                  <a:pt x="0" y="2197"/>
                  <a:pt x="28" y="2225"/>
                  <a:pt x="63" y="2225"/>
                </a:cubicBezTo>
                <a:cubicBezTo>
                  <a:pt x="416" y="2225"/>
                  <a:pt x="416" y="2225"/>
                  <a:pt x="416" y="2225"/>
                </a:cubicBezTo>
                <a:cubicBezTo>
                  <a:pt x="451" y="2225"/>
                  <a:pt x="480" y="2197"/>
                  <a:pt x="480" y="2162"/>
                </a:cubicBezTo>
                <a:cubicBezTo>
                  <a:pt x="480" y="1476"/>
                  <a:pt x="480" y="1476"/>
                  <a:pt x="480" y="1476"/>
                </a:cubicBezTo>
                <a:cubicBezTo>
                  <a:pt x="480" y="1441"/>
                  <a:pt x="451" y="1413"/>
                  <a:pt x="416" y="1413"/>
                </a:cubicBezTo>
                <a:close/>
                <a:moveTo>
                  <a:pt x="394" y="2089"/>
                </a:moveTo>
                <a:cubicBezTo>
                  <a:pt x="108" y="2089"/>
                  <a:pt x="108" y="2089"/>
                  <a:pt x="108" y="2089"/>
                </a:cubicBezTo>
                <a:cubicBezTo>
                  <a:pt x="94" y="2089"/>
                  <a:pt x="83" y="2078"/>
                  <a:pt x="83" y="2064"/>
                </a:cubicBezTo>
                <a:cubicBezTo>
                  <a:pt x="83" y="2050"/>
                  <a:pt x="94" y="2039"/>
                  <a:pt x="108" y="2039"/>
                </a:cubicBezTo>
                <a:cubicBezTo>
                  <a:pt x="394" y="2039"/>
                  <a:pt x="394" y="2039"/>
                  <a:pt x="394" y="2039"/>
                </a:cubicBezTo>
                <a:cubicBezTo>
                  <a:pt x="408" y="2039"/>
                  <a:pt x="419" y="2050"/>
                  <a:pt x="419" y="2064"/>
                </a:cubicBezTo>
                <a:cubicBezTo>
                  <a:pt x="419" y="2078"/>
                  <a:pt x="408" y="2089"/>
                  <a:pt x="394" y="2089"/>
                </a:cubicBezTo>
                <a:close/>
                <a:moveTo>
                  <a:pt x="394" y="1974"/>
                </a:moveTo>
                <a:cubicBezTo>
                  <a:pt x="108" y="1974"/>
                  <a:pt x="108" y="1974"/>
                  <a:pt x="108" y="1974"/>
                </a:cubicBezTo>
                <a:cubicBezTo>
                  <a:pt x="94" y="1974"/>
                  <a:pt x="83" y="1963"/>
                  <a:pt x="83" y="1949"/>
                </a:cubicBezTo>
                <a:cubicBezTo>
                  <a:pt x="83" y="1935"/>
                  <a:pt x="94" y="1924"/>
                  <a:pt x="108" y="1924"/>
                </a:cubicBezTo>
                <a:cubicBezTo>
                  <a:pt x="394" y="1924"/>
                  <a:pt x="394" y="1924"/>
                  <a:pt x="394" y="1924"/>
                </a:cubicBezTo>
                <a:cubicBezTo>
                  <a:pt x="408" y="1924"/>
                  <a:pt x="419" y="1935"/>
                  <a:pt x="419" y="1949"/>
                </a:cubicBezTo>
                <a:cubicBezTo>
                  <a:pt x="419" y="1963"/>
                  <a:pt x="408" y="1974"/>
                  <a:pt x="394" y="1974"/>
                </a:cubicBezTo>
                <a:close/>
                <a:moveTo>
                  <a:pt x="384" y="1836"/>
                </a:moveTo>
                <a:cubicBezTo>
                  <a:pt x="365" y="1836"/>
                  <a:pt x="350" y="1820"/>
                  <a:pt x="350" y="1801"/>
                </a:cubicBezTo>
                <a:cubicBezTo>
                  <a:pt x="350" y="1782"/>
                  <a:pt x="365" y="1766"/>
                  <a:pt x="384" y="1766"/>
                </a:cubicBezTo>
                <a:cubicBezTo>
                  <a:pt x="404" y="1766"/>
                  <a:pt x="419" y="1782"/>
                  <a:pt x="419" y="1801"/>
                </a:cubicBezTo>
                <a:cubicBezTo>
                  <a:pt x="419" y="1820"/>
                  <a:pt x="404" y="1836"/>
                  <a:pt x="384" y="1836"/>
                </a:cubicBezTo>
                <a:close/>
                <a:moveTo>
                  <a:pt x="1770" y="1413"/>
                </a:moveTo>
                <a:cubicBezTo>
                  <a:pt x="1643" y="1413"/>
                  <a:pt x="1643" y="1413"/>
                  <a:pt x="1643" y="1413"/>
                </a:cubicBezTo>
                <a:cubicBezTo>
                  <a:pt x="1643" y="1329"/>
                  <a:pt x="1643" y="1329"/>
                  <a:pt x="1643" y="1329"/>
                </a:cubicBezTo>
                <a:cubicBezTo>
                  <a:pt x="1643" y="1203"/>
                  <a:pt x="1541" y="1101"/>
                  <a:pt x="1415" y="1101"/>
                </a:cubicBezTo>
                <a:cubicBezTo>
                  <a:pt x="1082" y="1101"/>
                  <a:pt x="1082" y="1101"/>
                  <a:pt x="1082" y="1101"/>
                </a:cubicBezTo>
                <a:cubicBezTo>
                  <a:pt x="1085" y="1112"/>
                  <a:pt x="1086" y="1124"/>
                  <a:pt x="1086" y="1136"/>
                </a:cubicBezTo>
                <a:cubicBezTo>
                  <a:pt x="1086" y="1148"/>
                  <a:pt x="1085" y="1159"/>
                  <a:pt x="1082" y="1171"/>
                </a:cubicBezTo>
                <a:cubicBezTo>
                  <a:pt x="1415" y="1171"/>
                  <a:pt x="1415" y="1171"/>
                  <a:pt x="1415" y="1171"/>
                </a:cubicBezTo>
                <a:cubicBezTo>
                  <a:pt x="1503" y="1171"/>
                  <a:pt x="1574" y="1242"/>
                  <a:pt x="1574" y="1329"/>
                </a:cubicBezTo>
                <a:cubicBezTo>
                  <a:pt x="1574" y="1413"/>
                  <a:pt x="1574" y="1413"/>
                  <a:pt x="1574" y="1413"/>
                </a:cubicBezTo>
                <a:cubicBezTo>
                  <a:pt x="1417" y="1413"/>
                  <a:pt x="1417" y="1413"/>
                  <a:pt x="1417" y="1413"/>
                </a:cubicBezTo>
                <a:cubicBezTo>
                  <a:pt x="1382" y="1413"/>
                  <a:pt x="1354" y="1441"/>
                  <a:pt x="1354" y="1476"/>
                </a:cubicBezTo>
                <a:cubicBezTo>
                  <a:pt x="1354" y="2162"/>
                  <a:pt x="1354" y="2162"/>
                  <a:pt x="1354" y="2162"/>
                </a:cubicBezTo>
                <a:cubicBezTo>
                  <a:pt x="1354" y="2197"/>
                  <a:pt x="1382" y="2225"/>
                  <a:pt x="1417" y="2225"/>
                </a:cubicBezTo>
                <a:cubicBezTo>
                  <a:pt x="1770" y="2225"/>
                  <a:pt x="1770" y="2225"/>
                  <a:pt x="1770" y="2225"/>
                </a:cubicBezTo>
                <a:cubicBezTo>
                  <a:pt x="1805" y="2225"/>
                  <a:pt x="1833" y="2197"/>
                  <a:pt x="1833" y="2162"/>
                </a:cubicBezTo>
                <a:cubicBezTo>
                  <a:pt x="1833" y="1476"/>
                  <a:pt x="1833" y="1476"/>
                  <a:pt x="1833" y="1476"/>
                </a:cubicBezTo>
                <a:cubicBezTo>
                  <a:pt x="1833" y="1441"/>
                  <a:pt x="1805" y="1413"/>
                  <a:pt x="1770" y="1413"/>
                </a:cubicBezTo>
                <a:close/>
                <a:moveTo>
                  <a:pt x="1748" y="2089"/>
                </a:moveTo>
                <a:cubicBezTo>
                  <a:pt x="1462" y="2089"/>
                  <a:pt x="1462" y="2089"/>
                  <a:pt x="1462" y="2089"/>
                </a:cubicBezTo>
                <a:cubicBezTo>
                  <a:pt x="1448" y="2089"/>
                  <a:pt x="1437" y="2078"/>
                  <a:pt x="1437" y="2064"/>
                </a:cubicBezTo>
                <a:cubicBezTo>
                  <a:pt x="1437" y="2050"/>
                  <a:pt x="1448" y="2039"/>
                  <a:pt x="1462" y="2039"/>
                </a:cubicBezTo>
                <a:cubicBezTo>
                  <a:pt x="1748" y="2039"/>
                  <a:pt x="1748" y="2039"/>
                  <a:pt x="1748" y="2039"/>
                </a:cubicBezTo>
                <a:cubicBezTo>
                  <a:pt x="1762" y="2039"/>
                  <a:pt x="1773" y="2050"/>
                  <a:pt x="1773" y="2064"/>
                </a:cubicBezTo>
                <a:cubicBezTo>
                  <a:pt x="1773" y="2078"/>
                  <a:pt x="1762" y="2089"/>
                  <a:pt x="1748" y="2089"/>
                </a:cubicBezTo>
                <a:close/>
                <a:moveTo>
                  <a:pt x="1748" y="1974"/>
                </a:moveTo>
                <a:cubicBezTo>
                  <a:pt x="1462" y="1974"/>
                  <a:pt x="1462" y="1974"/>
                  <a:pt x="1462" y="1974"/>
                </a:cubicBezTo>
                <a:cubicBezTo>
                  <a:pt x="1448" y="1974"/>
                  <a:pt x="1437" y="1963"/>
                  <a:pt x="1437" y="1949"/>
                </a:cubicBezTo>
                <a:cubicBezTo>
                  <a:pt x="1437" y="1935"/>
                  <a:pt x="1448" y="1924"/>
                  <a:pt x="1462" y="1924"/>
                </a:cubicBezTo>
                <a:cubicBezTo>
                  <a:pt x="1748" y="1924"/>
                  <a:pt x="1748" y="1924"/>
                  <a:pt x="1748" y="1924"/>
                </a:cubicBezTo>
                <a:cubicBezTo>
                  <a:pt x="1762" y="1924"/>
                  <a:pt x="1773" y="1935"/>
                  <a:pt x="1773" y="1949"/>
                </a:cubicBezTo>
                <a:cubicBezTo>
                  <a:pt x="1773" y="1963"/>
                  <a:pt x="1762" y="1974"/>
                  <a:pt x="1748" y="1974"/>
                </a:cubicBezTo>
                <a:close/>
                <a:moveTo>
                  <a:pt x="1738" y="1836"/>
                </a:moveTo>
                <a:cubicBezTo>
                  <a:pt x="1719" y="1836"/>
                  <a:pt x="1703" y="1820"/>
                  <a:pt x="1703" y="1801"/>
                </a:cubicBezTo>
                <a:cubicBezTo>
                  <a:pt x="1703" y="1782"/>
                  <a:pt x="1719" y="1766"/>
                  <a:pt x="1738" y="1766"/>
                </a:cubicBezTo>
                <a:cubicBezTo>
                  <a:pt x="1757" y="1766"/>
                  <a:pt x="1773" y="1782"/>
                  <a:pt x="1773" y="1801"/>
                </a:cubicBezTo>
                <a:cubicBezTo>
                  <a:pt x="1773" y="1820"/>
                  <a:pt x="1757" y="1836"/>
                  <a:pt x="1738" y="1836"/>
                </a:cubicBezTo>
                <a:close/>
                <a:moveTo>
                  <a:pt x="650" y="592"/>
                </a:moveTo>
                <a:cubicBezTo>
                  <a:pt x="1184" y="592"/>
                  <a:pt x="1184" y="592"/>
                  <a:pt x="1184" y="592"/>
                </a:cubicBezTo>
                <a:cubicBezTo>
                  <a:pt x="1246" y="592"/>
                  <a:pt x="1296" y="541"/>
                  <a:pt x="1296" y="479"/>
                </a:cubicBezTo>
                <a:cubicBezTo>
                  <a:pt x="1296" y="113"/>
                  <a:pt x="1296" y="113"/>
                  <a:pt x="1296" y="113"/>
                </a:cubicBezTo>
                <a:cubicBezTo>
                  <a:pt x="1296" y="51"/>
                  <a:pt x="1246" y="0"/>
                  <a:pt x="1184" y="0"/>
                </a:cubicBezTo>
                <a:cubicBezTo>
                  <a:pt x="650" y="0"/>
                  <a:pt x="650" y="0"/>
                  <a:pt x="650" y="0"/>
                </a:cubicBezTo>
                <a:cubicBezTo>
                  <a:pt x="588" y="0"/>
                  <a:pt x="537" y="51"/>
                  <a:pt x="537" y="113"/>
                </a:cubicBezTo>
                <a:cubicBezTo>
                  <a:pt x="537" y="479"/>
                  <a:pt x="537" y="479"/>
                  <a:pt x="537" y="479"/>
                </a:cubicBezTo>
                <a:cubicBezTo>
                  <a:pt x="537" y="541"/>
                  <a:pt x="588" y="592"/>
                  <a:pt x="650" y="592"/>
                </a:cubicBezTo>
                <a:close/>
                <a:moveTo>
                  <a:pt x="603" y="113"/>
                </a:moveTo>
                <a:cubicBezTo>
                  <a:pt x="603" y="87"/>
                  <a:pt x="624" y="66"/>
                  <a:pt x="650" y="66"/>
                </a:cubicBezTo>
                <a:cubicBezTo>
                  <a:pt x="1184" y="66"/>
                  <a:pt x="1184" y="66"/>
                  <a:pt x="1184" y="66"/>
                </a:cubicBezTo>
                <a:cubicBezTo>
                  <a:pt x="1210" y="66"/>
                  <a:pt x="1231" y="87"/>
                  <a:pt x="1231" y="113"/>
                </a:cubicBezTo>
                <a:cubicBezTo>
                  <a:pt x="1231" y="479"/>
                  <a:pt x="1231" y="479"/>
                  <a:pt x="1231" y="479"/>
                </a:cubicBezTo>
                <a:cubicBezTo>
                  <a:pt x="1231" y="505"/>
                  <a:pt x="1210" y="526"/>
                  <a:pt x="1184" y="526"/>
                </a:cubicBezTo>
                <a:cubicBezTo>
                  <a:pt x="650" y="526"/>
                  <a:pt x="650" y="526"/>
                  <a:pt x="650" y="526"/>
                </a:cubicBezTo>
                <a:cubicBezTo>
                  <a:pt x="624" y="526"/>
                  <a:pt x="603" y="505"/>
                  <a:pt x="603" y="479"/>
                </a:cubicBezTo>
                <a:lnTo>
                  <a:pt x="603" y="113"/>
                </a:lnTo>
                <a:close/>
                <a:moveTo>
                  <a:pt x="405" y="902"/>
                </a:moveTo>
                <a:cubicBezTo>
                  <a:pt x="882" y="902"/>
                  <a:pt x="882" y="902"/>
                  <a:pt x="882" y="902"/>
                </a:cubicBezTo>
                <a:cubicBezTo>
                  <a:pt x="882" y="1021"/>
                  <a:pt x="882" y="1021"/>
                  <a:pt x="882" y="1021"/>
                </a:cubicBezTo>
                <a:cubicBezTo>
                  <a:pt x="844" y="1033"/>
                  <a:pt x="814" y="1063"/>
                  <a:pt x="803" y="1101"/>
                </a:cubicBezTo>
                <a:cubicBezTo>
                  <a:pt x="799" y="1112"/>
                  <a:pt x="797" y="1124"/>
                  <a:pt x="797" y="1136"/>
                </a:cubicBezTo>
                <a:cubicBezTo>
                  <a:pt x="797" y="1148"/>
                  <a:pt x="799" y="1160"/>
                  <a:pt x="803" y="1171"/>
                </a:cubicBezTo>
                <a:cubicBezTo>
                  <a:pt x="814" y="1209"/>
                  <a:pt x="844" y="1238"/>
                  <a:pt x="882" y="1250"/>
                </a:cubicBezTo>
                <a:cubicBezTo>
                  <a:pt x="893" y="1253"/>
                  <a:pt x="905" y="1255"/>
                  <a:pt x="917" y="1255"/>
                </a:cubicBezTo>
                <a:cubicBezTo>
                  <a:pt x="929" y="1255"/>
                  <a:pt x="941" y="1253"/>
                  <a:pt x="952" y="1250"/>
                </a:cubicBezTo>
                <a:cubicBezTo>
                  <a:pt x="990" y="1238"/>
                  <a:pt x="1020" y="1209"/>
                  <a:pt x="1031" y="1171"/>
                </a:cubicBezTo>
                <a:cubicBezTo>
                  <a:pt x="1034" y="1160"/>
                  <a:pt x="1036" y="1148"/>
                  <a:pt x="1036" y="1136"/>
                </a:cubicBezTo>
                <a:cubicBezTo>
                  <a:pt x="1036" y="1124"/>
                  <a:pt x="1034" y="1112"/>
                  <a:pt x="1031" y="1101"/>
                </a:cubicBezTo>
                <a:cubicBezTo>
                  <a:pt x="1019" y="1063"/>
                  <a:pt x="990" y="1033"/>
                  <a:pt x="952" y="1021"/>
                </a:cubicBezTo>
                <a:cubicBezTo>
                  <a:pt x="952" y="902"/>
                  <a:pt x="952" y="902"/>
                  <a:pt x="952" y="902"/>
                </a:cubicBezTo>
                <a:cubicBezTo>
                  <a:pt x="1429" y="902"/>
                  <a:pt x="1429" y="902"/>
                  <a:pt x="1429" y="902"/>
                </a:cubicBezTo>
                <a:cubicBezTo>
                  <a:pt x="1444" y="902"/>
                  <a:pt x="1457" y="889"/>
                  <a:pt x="1457" y="874"/>
                </a:cubicBezTo>
                <a:cubicBezTo>
                  <a:pt x="1457" y="861"/>
                  <a:pt x="1457" y="861"/>
                  <a:pt x="1457" y="861"/>
                </a:cubicBezTo>
                <a:cubicBezTo>
                  <a:pt x="1457" y="845"/>
                  <a:pt x="1449" y="823"/>
                  <a:pt x="1439" y="811"/>
                </a:cubicBezTo>
                <a:cubicBezTo>
                  <a:pt x="1303" y="652"/>
                  <a:pt x="1303" y="652"/>
                  <a:pt x="1303" y="652"/>
                </a:cubicBezTo>
                <a:cubicBezTo>
                  <a:pt x="1293" y="640"/>
                  <a:pt x="1273" y="631"/>
                  <a:pt x="1257" y="631"/>
                </a:cubicBezTo>
                <a:cubicBezTo>
                  <a:pt x="577" y="631"/>
                  <a:pt x="577" y="631"/>
                  <a:pt x="577" y="631"/>
                </a:cubicBezTo>
                <a:cubicBezTo>
                  <a:pt x="561" y="631"/>
                  <a:pt x="540" y="640"/>
                  <a:pt x="530" y="652"/>
                </a:cubicBezTo>
                <a:cubicBezTo>
                  <a:pt x="395" y="811"/>
                  <a:pt x="395" y="811"/>
                  <a:pt x="395" y="811"/>
                </a:cubicBezTo>
                <a:cubicBezTo>
                  <a:pt x="385" y="823"/>
                  <a:pt x="377" y="845"/>
                  <a:pt x="377" y="861"/>
                </a:cubicBezTo>
                <a:cubicBezTo>
                  <a:pt x="377" y="874"/>
                  <a:pt x="377" y="874"/>
                  <a:pt x="377" y="874"/>
                </a:cubicBezTo>
                <a:cubicBezTo>
                  <a:pt x="377" y="889"/>
                  <a:pt x="389" y="902"/>
                  <a:pt x="405" y="902"/>
                </a:cubicBezTo>
                <a:close/>
              </a:path>
            </a:pathLst>
          </a:custGeom>
          <a:solidFill>
            <a:srgbClr val="364856"/>
          </a:solidFill>
          <a:ln>
            <a:noFill/>
          </a:ln>
          <a:effectLst>
            <a:reflection blurRad="6350" stA="52000" endA="300" endPos="35000" dir="5400000" sy="-100000" algn="bl" rotWithShape="0"/>
          </a:effectLst>
        </p:spPr>
        <p:txBody>
          <a:bodyPr vert="horz" wrap="square" lIns="82305" tIns="41153" rIns="82305" bIns="41153" numCol="1" anchor="t" anchorCtr="0" compatLnSpc="1">
            <a:prstTxWarp prst="textNoShape">
              <a:avLst/>
            </a:prstTxWarp>
          </a:bodyPr>
          <a:lstStyle/>
          <a:p>
            <a:pPr defTabSz="914286"/>
            <a:endParaRPr lang="en-US" sz="1200">
              <a:solidFill>
                <a:srgbClr val="292929"/>
              </a:solidFill>
            </a:endParaRPr>
          </a:p>
        </p:txBody>
      </p:sp>
      <p:sp>
        <p:nvSpPr>
          <p:cNvPr id="58" name="＞形箭號 57"/>
          <p:cNvSpPr/>
          <p:nvPr/>
        </p:nvSpPr>
        <p:spPr bwMode="auto">
          <a:xfrm>
            <a:off x="5436096" y="3253984"/>
            <a:ext cx="648072" cy="1080120"/>
          </a:xfrm>
          <a:prstGeom prst="chevron">
            <a:avLst/>
          </a:prstGeom>
          <a:solidFill>
            <a:schemeClr val="bg1">
              <a:lumMod val="50000"/>
            </a:schemeClr>
          </a:solidFill>
          <a:ln w="38100">
            <a:solidFill>
              <a:schemeClr val="bg1">
                <a:lumMod val="75000"/>
              </a:schemeClr>
            </a:solid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59" name="加號 58"/>
          <p:cNvSpPr/>
          <p:nvPr/>
        </p:nvSpPr>
        <p:spPr>
          <a:xfrm>
            <a:off x="2506735" y="3497196"/>
            <a:ext cx="668363" cy="668363"/>
          </a:xfrm>
          <a:prstGeom prst="mathPlus">
            <a:avLst/>
          </a:prstGeom>
          <a:solidFill>
            <a:sysClr val="window" lastClr="FFFFFF">
              <a:lumMod val="50000"/>
            </a:sysClr>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sysClr val="window" lastClr="FFFFFF"/>
              </a:solidFill>
              <a:effectLst/>
              <a:uLnTx/>
              <a:uFillTx/>
              <a:latin typeface="Calibri"/>
              <a:ea typeface="新細明體"/>
              <a:cs typeface="+mn-cs"/>
            </a:endParaRPr>
          </a:p>
        </p:txBody>
      </p:sp>
      <p:sp>
        <p:nvSpPr>
          <p:cNvPr id="2" name="投影片編號版面配置區 1"/>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5</a:t>
            </a:fld>
            <a:endParaRPr lang="en-US" altLang="zh-TW">
              <a:solidFill>
                <a:srgbClr val="000000"/>
              </a:solidFill>
            </a:endParaRPr>
          </a:p>
        </p:txBody>
      </p:sp>
      <p:sp>
        <p:nvSpPr>
          <p:cNvPr id="33" name="圓角矩形 32"/>
          <p:cNvSpPr/>
          <p:nvPr/>
        </p:nvSpPr>
        <p:spPr bwMode="auto">
          <a:xfrm>
            <a:off x="6453445" y="7672281"/>
            <a:ext cx="2368800" cy="477053"/>
          </a:xfrm>
          <a:prstGeom prst="roundRect">
            <a:avLst/>
          </a:prstGeom>
          <a:gradFill>
            <a:gsLst>
              <a:gs pos="0">
                <a:srgbClr val="434E53"/>
              </a:gs>
              <a:gs pos="100000">
                <a:srgbClr val="70828A"/>
              </a:gs>
            </a:gsLst>
            <a:lin ang="5400000" scaled="0"/>
          </a:gra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grpSp>
        <p:nvGrpSpPr>
          <p:cNvPr id="34" name="组合 49"/>
          <p:cNvGrpSpPr/>
          <p:nvPr/>
        </p:nvGrpSpPr>
        <p:grpSpPr>
          <a:xfrm>
            <a:off x="6444208" y="7789294"/>
            <a:ext cx="2473795" cy="3416570"/>
            <a:chOff x="5976156" y="698631"/>
            <a:chExt cx="2268252" cy="3132694"/>
          </a:xfrm>
        </p:grpSpPr>
        <p:sp>
          <p:nvSpPr>
            <p:cNvPr id="35" name="梯形 9"/>
            <p:cNvSpPr/>
            <p:nvPr/>
          </p:nvSpPr>
          <p:spPr>
            <a:xfrm flipV="1">
              <a:off x="5976156" y="992249"/>
              <a:ext cx="2171237" cy="2839076"/>
            </a:xfrm>
            <a:custGeom>
              <a:avLst/>
              <a:gdLst>
                <a:gd name="connsiteX0" fmla="*/ 0 w 1331890"/>
                <a:gd name="connsiteY0" fmla="*/ 1577172 h 1577172"/>
                <a:gd name="connsiteX1" fmla="*/ 378710 w 1331890"/>
                <a:gd name="connsiteY1" fmla="*/ 0 h 1577172"/>
                <a:gd name="connsiteX2" fmla="*/ 953180 w 1331890"/>
                <a:gd name="connsiteY2" fmla="*/ 0 h 1577172"/>
                <a:gd name="connsiteX3" fmla="*/ 1331890 w 1331890"/>
                <a:gd name="connsiteY3" fmla="*/ 1577172 h 1577172"/>
                <a:gd name="connsiteX4" fmla="*/ 0 w 1331890"/>
                <a:gd name="connsiteY4" fmla="*/ 1577172 h 1577172"/>
                <a:gd name="connsiteX0" fmla="*/ 0 w 1331890"/>
                <a:gd name="connsiteY0" fmla="*/ 1579553 h 1579553"/>
                <a:gd name="connsiteX1" fmla="*/ 378710 w 1331890"/>
                <a:gd name="connsiteY1" fmla="*/ 2381 h 1579553"/>
                <a:gd name="connsiteX2" fmla="*/ 1110343 w 1331890"/>
                <a:gd name="connsiteY2" fmla="*/ 0 h 1579553"/>
                <a:gd name="connsiteX3" fmla="*/ 1331890 w 1331890"/>
                <a:gd name="connsiteY3" fmla="*/ 1579553 h 1579553"/>
                <a:gd name="connsiteX4" fmla="*/ 0 w 1331890"/>
                <a:gd name="connsiteY4" fmla="*/ 1579553 h 157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890" h="1579553">
                  <a:moveTo>
                    <a:pt x="0" y="1579553"/>
                  </a:moveTo>
                  <a:lnTo>
                    <a:pt x="378710" y="2381"/>
                  </a:lnTo>
                  <a:lnTo>
                    <a:pt x="1110343" y="0"/>
                  </a:lnTo>
                  <a:lnTo>
                    <a:pt x="1331890" y="1579553"/>
                  </a:lnTo>
                  <a:lnTo>
                    <a:pt x="0" y="1579553"/>
                  </a:lnTo>
                  <a:close/>
                </a:path>
              </a:pathLst>
            </a:custGeom>
            <a:solidFill>
              <a:srgbClr val="70828A"/>
            </a:solidFill>
            <a:ln>
              <a:noFill/>
            </a:ln>
            <a:effectLst>
              <a:reflection blurRad="6350" stA="30000" endPos="35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2"/>
            <p:cNvSpPr/>
            <p:nvPr/>
          </p:nvSpPr>
          <p:spPr>
            <a:xfrm>
              <a:off x="7798835" y="1545052"/>
              <a:ext cx="371846" cy="2027489"/>
            </a:xfrm>
            <a:custGeom>
              <a:avLst/>
              <a:gdLst/>
              <a:ahLst/>
              <a:cxnLst/>
              <a:rect l="l" t="t" r="r" b="b"/>
              <a:pathLst>
                <a:path w="371846" h="2027489">
                  <a:moveTo>
                    <a:pt x="5911" y="0"/>
                  </a:moveTo>
                  <a:lnTo>
                    <a:pt x="297952" y="188568"/>
                  </a:lnTo>
                  <a:cubicBezTo>
                    <a:pt x="352167" y="634733"/>
                    <a:pt x="419556" y="1592856"/>
                    <a:pt x="323110" y="2027487"/>
                  </a:cubicBezTo>
                  <a:lnTo>
                    <a:pt x="323099" y="2027489"/>
                  </a:lnTo>
                  <a:cubicBezTo>
                    <a:pt x="444970" y="1477912"/>
                    <a:pt x="45505" y="131076"/>
                    <a:pt x="0" y="1208"/>
                  </a:cubicBezTo>
                  <a:cubicBezTo>
                    <a:pt x="1948" y="688"/>
                    <a:pt x="3930" y="344"/>
                    <a:pt x="5911" y="0"/>
                  </a:cubicBezTo>
                  <a:close/>
                </a:path>
              </a:pathLst>
            </a:custGeom>
            <a:gradFill flip="none" rotWithShape="1">
              <a:gsLst>
                <a:gs pos="15000">
                  <a:srgbClr val="CA7F34"/>
                </a:gs>
                <a:gs pos="65000">
                  <a:srgbClr val="DCA56E"/>
                </a:gs>
                <a:gs pos="0">
                  <a:srgbClr val="9E6226"/>
                </a:gs>
              </a:gsLst>
              <a:lin ang="54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19"/>
            <p:cNvSpPr txBox="1"/>
            <p:nvPr/>
          </p:nvSpPr>
          <p:spPr>
            <a:xfrm>
              <a:off x="6061446" y="698631"/>
              <a:ext cx="2182962" cy="874832"/>
            </a:xfrm>
            <a:prstGeom prst="rect">
              <a:avLst/>
            </a:prstGeom>
            <a:noFill/>
            <a:effectLst/>
            <a:scene3d>
              <a:camera prst="orthographicFront"/>
              <a:lightRig rig="threePt" dir="t"/>
            </a:scene3d>
            <a:sp3d prstMaterial="matte"/>
          </p:spPr>
          <p:txBody>
            <a:bodyPr wrap="square" rtlCol="0">
              <a:spAutoFit/>
            </a:bodyPr>
            <a:lstStyle/>
            <a:p>
              <a:r>
                <a:rPr lang="zh-TW" altLang="en-US" sz="2800" b="1" dirty="0" smtClean="0">
                  <a:solidFill>
                    <a:schemeClr val="bg1"/>
                  </a:solidFill>
                  <a:latin typeface="微軟正黑體" pitchFamily="34" charset="-120"/>
                  <a:ea typeface="微軟正黑體" pitchFamily="34" charset="-120"/>
                </a:rPr>
                <a:t>現行</a:t>
              </a:r>
              <a:endParaRPr lang="en-US" altLang="zh-TW" sz="2800" b="1" dirty="0" smtClean="0">
                <a:solidFill>
                  <a:schemeClr val="bg1"/>
                </a:solidFill>
                <a:latin typeface="微軟正黑體" pitchFamily="34" charset="-120"/>
                <a:ea typeface="微軟正黑體" pitchFamily="34" charset="-120"/>
              </a:endParaRPr>
            </a:p>
            <a:p>
              <a:r>
                <a:rPr lang="zh-TW" altLang="en-US" sz="2800" b="1" dirty="0" smtClean="0">
                  <a:solidFill>
                    <a:schemeClr val="bg1"/>
                  </a:solidFill>
                  <a:latin typeface="微軟正黑體" pitchFamily="34" charset="-120"/>
                  <a:ea typeface="微軟正黑體" pitchFamily="34" charset="-120"/>
                </a:rPr>
                <a:t>網路投保</a:t>
              </a:r>
              <a:endParaRPr lang="zh-TW" altLang="en-US" sz="2800" b="1" dirty="0">
                <a:solidFill>
                  <a:schemeClr val="bg1"/>
                </a:solidFill>
                <a:latin typeface="微軟正黑體" pitchFamily="34" charset="-120"/>
                <a:ea typeface="微軟正黑體" pitchFamily="34" charset="-120"/>
              </a:endParaRPr>
            </a:p>
          </p:txBody>
        </p:sp>
        <p:sp>
          <p:nvSpPr>
            <p:cNvPr id="38" name="矩形 2"/>
            <p:cNvSpPr/>
            <p:nvPr/>
          </p:nvSpPr>
          <p:spPr>
            <a:xfrm>
              <a:off x="6061446" y="1545051"/>
              <a:ext cx="2085947" cy="2193554"/>
            </a:xfrm>
            <a:custGeom>
              <a:avLst/>
              <a:gdLst>
                <a:gd name="connsiteX0" fmla="*/ 0 w 1224136"/>
                <a:gd name="connsiteY0" fmla="*/ 0 h 1224136"/>
                <a:gd name="connsiteX1" fmla="*/ 1224136 w 1224136"/>
                <a:gd name="connsiteY1" fmla="*/ 0 h 1224136"/>
                <a:gd name="connsiteX2" fmla="*/ 1224136 w 1224136"/>
                <a:gd name="connsiteY2" fmla="*/ 1224136 h 1224136"/>
                <a:gd name="connsiteX3" fmla="*/ 0 w 1224136"/>
                <a:gd name="connsiteY3" fmla="*/ 1224136 h 1224136"/>
                <a:gd name="connsiteX4" fmla="*/ 0 w 1224136"/>
                <a:gd name="connsiteY4" fmla="*/ 0 h 1224136"/>
                <a:gd name="connsiteX0" fmla="*/ 0 w 1227311"/>
                <a:gd name="connsiteY0" fmla="*/ 0 h 1224136"/>
                <a:gd name="connsiteX1" fmla="*/ 1224136 w 1227311"/>
                <a:gd name="connsiteY1" fmla="*/ 0 h 1224136"/>
                <a:gd name="connsiteX2" fmla="*/ 1227311 w 1227311"/>
                <a:gd name="connsiteY2" fmla="*/ 928861 h 1224136"/>
                <a:gd name="connsiteX3" fmla="*/ 0 w 1227311"/>
                <a:gd name="connsiteY3" fmla="*/ 1224136 h 1224136"/>
                <a:gd name="connsiteX4" fmla="*/ 0 w 1227311"/>
                <a:gd name="connsiteY4" fmla="*/ 0 h 1224136"/>
                <a:gd name="connsiteX0" fmla="*/ 0 w 1260130"/>
                <a:gd name="connsiteY0" fmla="*/ 0 h 1224136"/>
                <a:gd name="connsiteX1" fmla="*/ 1224136 w 1260130"/>
                <a:gd name="connsiteY1" fmla="*/ 0 h 1224136"/>
                <a:gd name="connsiteX2" fmla="*/ 1227311 w 1260130"/>
                <a:gd name="connsiteY2" fmla="*/ 928861 h 1224136"/>
                <a:gd name="connsiteX3" fmla="*/ 0 w 1260130"/>
                <a:gd name="connsiteY3" fmla="*/ 1224136 h 1224136"/>
                <a:gd name="connsiteX4" fmla="*/ 0 w 1260130"/>
                <a:gd name="connsiteY4" fmla="*/ 0 h 1224136"/>
                <a:gd name="connsiteX0" fmla="*/ 0 w 1266322"/>
                <a:gd name="connsiteY0" fmla="*/ 0 h 1224136"/>
                <a:gd name="connsiteX1" fmla="*/ 1224136 w 1266322"/>
                <a:gd name="connsiteY1" fmla="*/ 0 h 1224136"/>
                <a:gd name="connsiteX2" fmla="*/ 1227311 w 1266322"/>
                <a:gd name="connsiteY2" fmla="*/ 928861 h 1224136"/>
                <a:gd name="connsiteX3" fmla="*/ 0 w 1266322"/>
                <a:gd name="connsiteY3" fmla="*/ 1224136 h 1224136"/>
                <a:gd name="connsiteX4" fmla="*/ 0 w 1266322"/>
                <a:gd name="connsiteY4" fmla="*/ 0 h 1224136"/>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7251"/>
                <a:gd name="connsiteY0" fmla="*/ 339725 h 1563861"/>
                <a:gd name="connsiteX1" fmla="*/ 1189211 w 1257251"/>
                <a:gd name="connsiteY1" fmla="*/ 0 h 1563861"/>
                <a:gd name="connsiteX2" fmla="*/ 1227311 w 1257251"/>
                <a:gd name="connsiteY2" fmla="*/ 1268586 h 1563861"/>
                <a:gd name="connsiteX3" fmla="*/ 0 w 1257251"/>
                <a:gd name="connsiteY3" fmla="*/ 1563861 h 1563861"/>
                <a:gd name="connsiteX4" fmla="*/ 0 w 1257251"/>
                <a:gd name="connsiteY4" fmla="*/ 339725 h 1563861"/>
                <a:gd name="connsiteX0" fmla="*/ 0 w 1241250"/>
                <a:gd name="connsiteY0" fmla="*/ 298450 h 1522586"/>
                <a:gd name="connsiteX1" fmla="*/ 1024111 w 1241250"/>
                <a:gd name="connsiteY1" fmla="*/ 0 h 1522586"/>
                <a:gd name="connsiteX2" fmla="*/ 1227311 w 1241250"/>
                <a:gd name="connsiteY2" fmla="*/ 1227311 h 1522586"/>
                <a:gd name="connsiteX3" fmla="*/ 0 w 1241250"/>
                <a:gd name="connsiteY3" fmla="*/ 1522586 h 1522586"/>
                <a:gd name="connsiteX4" fmla="*/ 0 w 1241250"/>
                <a:gd name="connsiteY4" fmla="*/ 298450 h 1522586"/>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390030"/>
                <a:gd name="connsiteX1" fmla="*/ 1028873 w 1241471"/>
                <a:gd name="connsiteY1" fmla="*/ 0 h 1390030"/>
                <a:gd name="connsiteX2" fmla="*/ 1227311 w 1241471"/>
                <a:gd name="connsiteY2" fmla="*/ 1243980 h 1390030"/>
                <a:gd name="connsiteX3" fmla="*/ 158750 w 1241471"/>
                <a:gd name="connsiteY3" fmla="*/ 1390030 h 1390030"/>
                <a:gd name="connsiteX4" fmla="*/ 0 w 1241471"/>
                <a:gd name="connsiteY4" fmla="*/ 315119 h 1390030"/>
                <a:gd name="connsiteX0" fmla="*/ 0 w 1241471"/>
                <a:gd name="connsiteY0" fmla="*/ 315119 h 1345580"/>
                <a:gd name="connsiteX1" fmla="*/ 1028873 w 1241471"/>
                <a:gd name="connsiteY1" fmla="*/ 0 h 1345580"/>
                <a:gd name="connsiteX2" fmla="*/ 1227311 w 1241471"/>
                <a:gd name="connsiteY2" fmla="*/ 1243980 h 1345580"/>
                <a:gd name="connsiteX3" fmla="*/ 247650 w 1241471"/>
                <a:gd name="connsiteY3" fmla="*/ 1345580 h 1345580"/>
                <a:gd name="connsiteX4" fmla="*/ 0 w 1241471"/>
                <a:gd name="connsiteY4" fmla="*/ 315119 h 1345580"/>
                <a:gd name="connsiteX0" fmla="*/ 0 w 1279571"/>
                <a:gd name="connsiteY0" fmla="*/ 329407 h 1345580"/>
                <a:gd name="connsiteX1" fmla="*/ 1066973 w 1279571"/>
                <a:gd name="connsiteY1" fmla="*/ 0 h 1345580"/>
                <a:gd name="connsiteX2" fmla="*/ 1265411 w 1279571"/>
                <a:gd name="connsiteY2" fmla="*/ 1243980 h 1345580"/>
                <a:gd name="connsiteX3" fmla="*/ 285750 w 1279571"/>
                <a:gd name="connsiteY3" fmla="*/ 1345580 h 1345580"/>
                <a:gd name="connsiteX4" fmla="*/ 0 w 1279571"/>
                <a:gd name="connsiteY4" fmla="*/ 329407 h 1345580"/>
                <a:gd name="connsiteX0" fmla="*/ 0 w 1279571"/>
                <a:gd name="connsiteY0" fmla="*/ 329407 h 1345580"/>
                <a:gd name="connsiteX1" fmla="*/ 1066973 w 1279571"/>
                <a:gd name="connsiteY1" fmla="*/ 0 h 1345580"/>
                <a:gd name="connsiteX2" fmla="*/ 1265411 w 1279571"/>
                <a:gd name="connsiteY2" fmla="*/ 1243980 h 1345580"/>
                <a:gd name="connsiteX3" fmla="*/ 252413 w 1279571"/>
                <a:gd name="connsiteY3" fmla="*/ 1345580 h 1345580"/>
                <a:gd name="connsiteX4" fmla="*/ 0 w 1279571"/>
                <a:gd name="connsiteY4" fmla="*/ 329407 h 134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571" h="1345580">
                  <a:moveTo>
                    <a:pt x="0" y="329407"/>
                  </a:moveTo>
                  <a:cubicBezTo>
                    <a:pt x="391376" y="146315"/>
                    <a:pt x="624796" y="67204"/>
                    <a:pt x="1066973" y="0"/>
                  </a:cubicBezTo>
                  <a:cubicBezTo>
                    <a:pt x="1093431" y="74670"/>
                    <a:pt x="1340553" y="905785"/>
                    <a:pt x="1265411" y="1243980"/>
                  </a:cubicBezTo>
                  <a:lnTo>
                    <a:pt x="252413" y="1345580"/>
                  </a:lnTo>
                  <a:lnTo>
                    <a:pt x="0" y="329407"/>
                  </a:lnTo>
                  <a:close/>
                </a:path>
              </a:pathLst>
            </a:custGeom>
            <a:gradFill flip="none" rotWithShape="1">
              <a:gsLst>
                <a:gs pos="50000">
                  <a:srgbClr val="D39251"/>
                </a:gs>
                <a:gs pos="65000">
                  <a:srgbClr val="E0B080"/>
                </a:gs>
                <a:gs pos="0">
                  <a:srgbClr val="B36F2B"/>
                </a:gs>
              </a:gsLst>
              <a:lin ang="66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47"/>
            <p:cNvSpPr txBox="1"/>
            <p:nvPr/>
          </p:nvSpPr>
          <p:spPr>
            <a:xfrm>
              <a:off x="6429896" y="2019131"/>
              <a:ext cx="1616437" cy="1401614"/>
            </a:xfrm>
            <a:prstGeom prst="rect">
              <a:avLst/>
            </a:prstGeom>
            <a:noFill/>
          </p:spPr>
          <p:txBody>
            <a:bodyPr wrap="square" rtlCol="0">
              <a:spAutoFit/>
            </a:bodyPr>
            <a:lstStyle/>
            <a:p>
              <a:pPr>
                <a:lnSpc>
                  <a:spcPts val="2800"/>
                </a:lnSpc>
              </a:pPr>
              <a:r>
                <a:rPr lang="zh-TW" altLang="en-US" sz="2000" dirty="0">
                  <a:latin typeface="微軟正黑體" pitchFamily="34" charset="-120"/>
                  <a:ea typeface="微軟正黑體" pitchFamily="34" charset="-120"/>
                </a:rPr>
                <a:t>以要、被保險人，用電子簽章</a:t>
              </a:r>
              <a:r>
                <a:rPr lang="zh-TW" altLang="en-US" sz="2000" dirty="0" smtClean="0">
                  <a:latin typeface="微軟正黑體" pitchFamily="34" charset="-120"/>
                  <a:ea typeface="微軟正黑體" pitchFamily="34" charset="-120"/>
                </a:rPr>
                <a:t>執行線上要</a:t>
              </a:r>
              <a:r>
                <a:rPr lang="zh-TW" altLang="en-US" sz="2000" dirty="0">
                  <a:latin typeface="微軟正黑體" pitchFamily="34" charset="-120"/>
                  <a:ea typeface="微軟正黑體" pitchFamily="34" charset="-120"/>
                </a:rPr>
                <a:t>保為限。</a:t>
              </a:r>
            </a:p>
          </p:txBody>
        </p:sp>
      </p:grpSp>
      <p:grpSp>
        <p:nvGrpSpPr>
          <p:cNvPr id="3" name="群組 2"/>
          <p:cNvGrpSpPr/>
          <p:nvPr/>
        </p:nvGrpSpPr>
        <p:grpSpPr>
          <a:xfrm>
            <a:off x="2991712" y="2564904"/>
            <a:ext cx="2300368" cy="2392328"/>
            <a:chOff x="2991712" y="4566678"/>
            <a:chExt cx="2300368" cy="2392328"/>
          </a:xfrm>
        </p:grpSpPr>
        <p:sp>
          <p:nvSpPr>
            <p:cNvPr id="48" name="矩形 2"/>
            <p:cNvSpPr/>
            <p:nvPr/>
          </p:nvSpPr>
          <p:spPr>
            <a:xfrm>
              <a:off x="4886538" y="4566679"/>
              <a:ext cx="405542" cy="2211214"/>
            </a:xfrm>
            <a:custGeom>
              <a:avLst/>
              <a:gdLst/>
              <a:ahLst/>
              <a:cxnLst/>
              <a:rect l="l" t="t" r="r" b="b"/>
              <a:pathLst>
                <a:path w="371846" h="2027489">
                  <a:moveTo>
                    <a:pt x="5911" y="0"/>
                  </a:moveTo>
                  <a:lnTo>
                    <a:pt x="297952" y="188568"/>
                  </a:lnTo>
                  <a:cubicBezTo>
                    <a:pt x="352167" y="634733"/>
                    <a:pt x="419556" y="1592856"/>
                    <a:pt x="323110" y="2027487"/>
                  </a:cubicBezTo>
                  <a:lnTo>
                    <a:pt x="323099" y="2027489"/>
                  </a:lnTo>
                  <a:cubicBezTo>
                    <a:pt x="444970" y="1477912"/>
                    <a:pt x="45505" y="131076"/>
                    <a:pt x="0" y="1208"/>
                  </a:cubicBezTo>
                  <a:cubicBezTo>
                    <a:pt x="1948" y="688"/>
                    <a:pt x="3930" y="344"/>
                    <a:pt x="5911" y="0"/>
                  </a:cubicBezTo>
                  <a:close/>
                </a:path>
              </a:pathLst>
            </a:custGeom>
            <a:gradFill flip="none" rotWithShape="1">
              <a:gsLst>
                <a:gs pos="15000">
                  <a:srgbClr val="83C937"/>
                </a:gs>
                <a:gs pos="65000">
                  <a:srgbClr val="92D050"/>
                </a:gs>
                <a:gs pos="0">
                  <a:srgbClr val="588824"/>
                </a:gs>
              </a:gsLst>
              <a:lin ang="54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2"/>
            <p:cNvSpPr/>
            <p:nvPr/>
          </p:nvSpPr>
          <p:spPr>
            <a:xfrm>
              <a:off x="2991712" y="4566678"/>
              <a:ext cx="2274970" cy="2392328"/>
            </a:xfrm>
            <a:custGeom>
              <a:avLst/>
              <a:gdLst>
                <a:gd name="connsiteX0" fmla="*/ 0 w 1224136"/>
                <a:gd name="connsiteY0" fmla="*/ 0 h 1224136"/>
                <a:gd name="connsiteX1" fmla="*/ 1224136 w 1224136"/>
                <a:gd name="connsiteY1" fmla="*/ 0 h 1224136"/>
                <a:gd name="connsiteX2" fmla="*/ 1224136 w 1224136"/>
                <a:gd name="connsiteY2" fmla="*/ 1224136 h 1224136"/>
                <a:gd name="connsiteX3" fmla="*/ 0 w 1224136"/>
                <a:gd name="connsiteY3" fmla="*/ 1224136 h 1224136"/>
                <a:gd name="connsiteX4" fmla="*/ 0 w 1224136"/>
                <a:gd name="connsiteY4" fmla="*/ 0 h 1224136"/>
                <a:gd name="connsiteX0" fmla="*/ 0 w 1227311"/>
                <a:gd name="connsiteY0" fmla="*/ 0 h 1224136"/>
                <a:gd name="connsiteX1" fmla="*/ 1224136 w 1227311"/>
                <a:gd name="connsiteY1" fmla="*/ 0 h 1224136"/>
                <a:gd name="connsiteX2" fmla="*/ 1227311 w 1227311"/>
                <a:gd name="connsiteY2" fmla="*/ 928861 h 1224136"/>
                <a:gd name="connsiteX3" fmla="*/ 0 w 1227311"/>
                <a:gd name="connsiteY3" fmla="*/ 1224136 h 1224136"/>
                <a:gd name="connsiteX4" fmla="*/ 0 w 1227311"/>
                <a:gd name="connsiteY4" fmla="*/ 0 h 1224136"/>
                <a:gd name="connsiteX0" fmla="*/ 0 w 1260130"/>
                <a:gd name="connsiteY0" fmla="*/ 0 h 1224136"/>
                <a:gd name="connsiteX1" fmla="*/ 1224136 w 1260130"/>
                <a:gd name="connsiteY1" fmla="*/ 0 h 1224136"/>
                <a:gd name="connsiteX2" fmla="*/ 1227311 w 1260130"/>
                <a:gd name="connsiteY2" fmla="*/ 928861 h 1224136"/>
                <a:gd name="connsiteX3" fmla="*/ 0 w 1260130"/>
                <a:gd name="connsiteY3" fmla="*/ 1224136 h 1224136"/>
                <a:gd name="connsiteX4" fmla="*/ 0 w 1260130"/>
                <a:gd name="connsiteY4" fmla="*/ 0 h 1224136"/>
                <a:gd name="connsiteX0" fmla="*/ 0 w 1266322"/>
                <a:gd name="connsiteY0" fmla="*/ 0 h 1224136"/>
                <a:gd name="connsiteX1" fmla="*/ 1224136 w 1266322"/>
                <a:gd name="connsiteY1" fmla="*/ 0 h 1224136"/>
                <a:gd name="connsiteX2" fmla="*/ 1227311 w 1266322"/>
                <a:gd name="connsiteY2" fmla="*/ 928861 h 1224136"/>
                <a:gd name="connsiteX3" fmla="*/ 0 w 1266322"/>
                <a:gd name="connsiteY3" fmla="*/ 1224136 h 1224136"/>
                <a:gd name="connsiteX4" fmla="*/ 0 w 1266322"/>
                <a:gd name="connsiteY4" fmla="*/ 0 h 1224136"/>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7251"/>
                <a:gd name="connsiteY0" fmla="*/ 339725 h 1563861"/>
                <a:gd name="connsiteX1" fmla="*/ 1189211 w 1257251"/>
                <a:gd name="connsiteY1" fmla="*/ 0 h 1563861"/>
                <a:gd name="connsiteX2" fmla="*/ 1227311 w 1257251"/>
                <a:gd name="connsiteY2" fmla="*/ 1268586 h 1563861"/>
                <a:gd name="connsiteX3" fmla="*/ 0 w 1257251"/>
                <a:gd name="connsiteY3" fmla="*/ 1563861 h 1563861"/>
                <a:gd name="connsiteX4" fmla="*/ 0 w 1257251"/>
                <a:gd name="connsiteY4" fmla="*/ 339725 h 1563861"/>
                <a:gd name="connsiteX0" fmla="*/ 0 w 1241250"/>
                <a:gd name="connsiteY0" fmla="*/ 298450 h 1522586"/>
                <a:gd name="connsiteX1" fmla="*/ 1024111 w 1241250"/>
                <a:gd name="connsiteY1" fmla="*/ 0 h 1522586"/>
                <a:gd name="connsiteX2" fmla="*/ 1227311 w 1241250"/>
                <a:gd name="connsiteY2" fmla="*/ 1227311 h 1522586"/>
                <a:gd name="connsiteX3" fmla="*/ 0 w 1241250"/>
                <a:gd name="connsiteY3" fmla="*/ 1522586 h 1522586"/>
                <a:gd name="connsiteX4" fmla="*/ 0 w 1241250"/>
                <a:gd name="connsiteY4" fmla="*/ 298450 h 1522586"/>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390030"/>
                <a:gd name="connsiteX1" fmla="*/ 1028873 w 1241471"/>
                <a:gd name="connsiteY1" fmla="*/ 0 h 1390030"/>
                <a:gd name="connsiteX2" fmla="*/ 1227311 w 1241471"/>
                <a:gd name="connsiteY2" fmla="*/ 1243980 h 1390030"/>
                <a:gd name="connsiteX3" fmla="*/ 158750 w 1241471"/>
                <a:gd name="connsiteY3" fmla="*/ 1390030 h 1390030"/>
                <a:gd name="connsiteX4" fmla="*/ 0 w 1241471"/>
                <a:gd name="connsiteY4" fmla="*/ 315119 h 1390030"/>
                <a:gd name="connsiteX0" fmla="*/ 0 w 1241471"/>
                <a:gd name="connsiteY0" fmla="*/ 315119 h 1345580"/>
                <a:gd name="connsiteX1" fmla="*/ 1028873 w 1241471"/>
                <a:gd name="connsiteY1" fmla="*/ 0 h 1345580"/>
                <a:gd name="connsiteX2" fmla="*/ 1227311 w 1241471"/>
                <a:gd name="connsiteY2" fmla="*/ 1243980 h 1345580"/>
                <a:gd name="connsiteX3" fmla="*/ 247650 w 1241471"/>
                <a:gd name="connsiteY3" fmla="*/ 1345580 h 1345580"/>
                <a:gd name="connsiteX4" fmla="*/ 0 w 1241471"/>
                <a:gd name="connsiteY4" fmla="*/ 315119 h 1345580"/>
                <a:gd name="connsiteX0" fmla="*/ 0 w 1279571"/>
                <a:gd name="connsiteY0" fmla="*/ 329407 h 1345580"/>
                <a:gd name="connsiteX1" fmla="*/ 1066973 w 1279571"/>
                <a:gd name="connsiteY1" fmla="*/ 0 h 1345580"/>
                <a:gd name="connsiteX2" fmla="*/ 1265411 w 1279571"/>
                <a:gd name="connsiteY2" fmla="*/ 1243980 h 1345580"/>
                <a:gd name="connsiteX3" fmla="*/ 285750 w 1279571"/>
                <a:gd name="connsiteY3" fmla="*/ 1345580 h 1345580"/>
                <a:gd name="connsiteX4" fmla="*/ 0 w 1279571"/>
                <a:gd name="connsiteY4" fmla="*/ 329407 h 1345580"/>
                <a:gd name="connsiteX0" fmla="*/ 0 w 1279571"/>
                <a:gd name="connsiteY0" fmla="*/ 329407 h 1345580"/>
                <a:gd name="connsiteX1" fmla="*/ 1066973 w 1279571"/>
                <a:gd name="connsiteY1" fmla="*/ 0 h 1345580"/>
                <a:gd name="connsiteX2" fmla="*/ 1265411 w 1279571"/>
                <a:gd name="connsiteY2" fmla="*/ 1243980 h 1345580"/>
                <a:gd name="connsiteX3" fmla="*/ 252413 w 1279571"/>
                <a:gd name="connsiteY3" fmla="*/ 1345580 h 1345580"/>
                <a:gd name="connsiteX4" fmla="*/ 0 w 1279571"/>
                <a:gd name="connsiteY4" fmla="*/ 329407 h 134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571" h="1345580">
                  <a:moveTo>
                    <a:pt x="0" y="329407"/>
                  </a:moveTo>
                  <a:cubicBezTo>
                    <a:pt x="391376" y="146315"/>
                    <a:pt x="624796" y="67204"/>
                    <a:pt x="1066973" y="0"/>
                  </a:cubicBezTo>
                  <a:cubicBezTo>
                    <a:pt x="1093431" y="74670"/>
                    <a:pt x="1340553" y="905785"/>
                    <a:pt x="1265411" y="1243980"/>
                  </a:cubicBezTo>
                  <a:lnTo>
                    <a:pt x="252413" y="1345580"/>
                  </a:lnTo>
                  <a:lnTo>
                    <a:pt x="0" y="329407"/>
                  </a:lnTo>
                  <a:close/>
                </a:path>
              </a:pathLst>
            </a:custGeom>
            <a:gradFill flip="none" rotWithShape="1">
              <a:gsLst>
                <a:gs pos="50000">
                  <a:srgbClr val="92D050"/>
                </a:gs>
                <a:gs pos="65000">
                  <a:srgbClr val="AFDC7E"/>
                </a:gs>
                <a:gs pos="0">
                  <a:srgbClr val="7CBF33"/>
                </a:gs>
              </a:gsLst>
              <a:lin ang="66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群組 8"/>
          <p:cNvGrpSpPr/>
          <p:nvPr/>
        </p:nvGrpSpPr>
        <p:grpSpPr>
          <a:xfrm>
            <a:off x="6505393" y="2548840"/>
            <a:ext cx="2315079" cy="2392328"/>
            <a:chOff x="6505393" y="2564904"/>
            <a:chExt cx="2315079" cy="2392328"/>
          </a:xfrm>
        </p:grpSpPr>
        <p:sp>
          <p:nvSpPr>
            <p:cNvPr id="50" name="矩形 2"/>
            <p:cNvSpPr/>
            <p:nvPr/>
          </p:nvSpPr>
          <p:spPr>
            <a:xfrm>
              <a:off x="8414930" y="2564905"/>
              <a:ext cx="405542" cy="2211214"/>
            </a:xfrm>
            <a:custGeom>
              <a:avLst/>
              <a:gdLst/>
              <a:ahLst/>
              <a:cxnLst/>
              <a:rect l="l" t="t" r="r" b="b"/>
              <a:pathLst>
                <a:path w="371846" h="2027489">
                  <a:moveTo>
                    <a:pt x="5911" y="0"/>
                  </a:moveTo>
                  <a:lnTo>
                    <a:pt x="297952" y="188568"/>
                  </a:lnTo>
                  <a:cubicBezTo>
                    <a:pt x="352167" y="634733"/>
                    <a:pt x="419556" y="1592856"/>
                    <a:pt x="323110" y="2027487"/>
                  </a:cubicBezTo>
                  <a:lnTo>
                    <a:pt x="323099" y="2027489"/>
                  </a:lnTo>
                  <a:cubicBezTo>
                    <a:pt x="444970" y="1477912"/>
                    <a:pt x="45505" y="131076"/>
                    <a:pt x="0" y="1208"/>
                  </a:cubicBezTo>
                  <a:cubicBezTo>
                    <a:pt x="1948" y="688"/>
                    <a:pt x="3930" y="344"/>
                    <a:pt x="5911" y="0"/>
                  </a:cubicBezTo>
                  <a:close/>
                </a:path>
              </a:pathLst>
            </a:custGeom>
            <a:gradFill flip="none" rotWithShape="1">
              <a:gsLst>
                <a:gs pos="65000">
                  <a:srgbClr val="6CB1CA"/>
                </a:gs>
                <a:gs pos="15000">
                  <a:srgbClr val="4A94AF"/>
                </a:gs>
                <a:gs pos="0">
                  <a:srgbClr val="377F99"/>
                </a:gs>
              </a:gsLst>
              <a:lin ang="54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2"/>
            <p:cNvSpPr/>
            <p:nvPr/>
          </p:nvSpPr>
          <p:spPr>
            <a:xfrm>
              <a:off x="6505393" y="2564904"/>
              <a:ext cx="2274970" cy="2392328"/>
            </a:xfrm>
            <a:custGeom>
              <a:avLst/>
              <a:gdLst>
                <a:gd name="connsiteX0" fmla="*/ 0 w 1224136"/>
                <a:gd name="connsiteY0" fmla="*/ 0 h 1224136"/>
                <a:gd name="connsiteX1" fmla="*/ 1224136 w 1224136"/>
                <a:gd name="connsiteY1" fmla="*/ 0 h 1224136"/>
                <a:gd name="connsiteX2" fmla="*/ 1224136 w 1224136"/>
                <a:gd name="connsiteY2" fmla="*/ 1224136 h 1224136"/>
                <a:gd name="connsiteX3" fmla="*/ 0 w 1224136"/>
                <a:gd name="connsiteY3" fmla="*/ 1224136 h 1224136"/>
                <a:gd name="connsiteX4" fmla="*/ 0 w 1224136"/>
                <a:gd name="connsiteY4" fmla="*/ 0 h 1224136"/>
                <a:gd name="connsiteX0" fmla="*/ 0 w 1227311"/>
                <a:gd name="connsiteY0" fmla="*/ 0 h 1224136"/>
                <a:gd name="connsiteX1" fmla="*/ 1224136 w 1227311"/>
                <a:gd name="connsiteY1" fmla="*/ 0 h 1224136"/>
                <a:gd name="connsiteX2" fmla="*/ 1227311 w 1227311"/>
                <a:gd name="connsiteY2" fmla="*/ 928861 h 1224136"/>
                <a:gd name="connsiteX3" fmla="*/ 0 w 1227311"/>
                <a:gd name="connsiteY3" fmla="*/ 1224136 h 1224136"/>
                <a:gd name="connsiteX4" fmla="*/ 0 w 1227311"/>
                <a:gd name="connsiteY4" fmla="*/ 0 h 1224136"/>
                <a:gd name="connsiteX0" fmla="*/ 0 w 1260130"/>
                <a:gd name="connsiteY0" fmla="*/ 0 h 1224136"/>
                <a:gd name="connsiteX1" fmla="*/ 1224136 w 1260130"/>
                <a:gd name="connsiteY1" fmla="*/ 0 h 1224136"/>
                <a:gd name="connsiteX2" fmla="*/ 1227311 w 1260130"/>
                <a:gd name="connsiteY2" fmla="*/ 928861 h 1224136"/>
                <a:gd name="connsiteX3" fmla="*/ 0 w 1260130"/>
                <a:gd name="connsiteY3" fmla="*/ 1224136 h 1224136"/>
                <a:gd name="connsiteX4" fmla="*/ 0 w 1260130"/>
                <a:gd name="connsiteY4" fmla="*/ 0 h 1224136"/>
                <a:gd name="connsiteX0" fmla="*/ 0 w 1266322"/>
                <a:gd name="connsiteY0" fmla="*/ 0 h 1224136"/>
                <a:gd name="connsiteX1" fmla="*/ 1224136 w 1266322"/>
                <a:gd name="connsiteY1" fmla="*/ 0 h 1224136"/>
                <a:gd name="connsiteX2" fmla="*/ 1227311 w 1266322"/>
                <a:gd name="connsiteY2" fmla="*/ 928861 h 1224136"/>
                <a:gd name="connsiteX3" fmla="*/ 0 w 1266322"/>
                <a:gd name="connsiteY3" fmla="*/ 1224136 h 1224136"/>
                <a:gd name="connsiteX4" fmla="*/ 0 w 1266322"/>
                <a:gd name="connsiteY4" fmla="*/ 0 h 1224136"/>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6619"/>
                <a:gd name="connsiteY0" fmla="*/ 339725 h 1563861"/>
                <a:gd name="connsiteX1" fmla="*/ 1186036 w 1256619"/>
                <a:gd name="connsiteY1" fmla="*/ 0 h 1563861"/>
                <a:gd name="connsiteX2" fmla="*/ 1227311 w 1256619"/>
                <a:gd name="connsiteY2" fmla="*/ 1268586 h 1563861"/>
                <a:gd name="connsiteX3" fmla="*/ 0 w 1256619"/>
                <a:gd name="connsiteY3" fmla="*/ 1563861 h 1563861"/>
                <a:gd name="connsiteX4" fmla="*/ 0 w 1256619"/>
                <a:gd name="connsiteY4" fmla="*/ 339725 h 1563861"/>
                <a:gd name="connsiteX0" fmla="*/ 0 w 1257251"/>
                <a:gd name="connsiteY0" fmla="*/ 339725 h 1563861"/>
                <a:gd name="connsiteX1" fmla="*/ 1189211 w 1257251"/>
                <a:gd name="connsiteY1" fmla="*/ 0 h 1563861"/>
                <a:gd name="connsiteX2" fmla="*/ 1227311 w 1257251"/>
                <a:gd name="connsiteY2" fmla="*/ 1268586 h 1563861"/>
                <a:gd name="connsiteX3" fmla="*/ 0 w 1257251"/>
                <a:gd name="connsiteY3" fmla="*/ 1563861 h 1563861"/>
                <a:gd name="connsiteX4" fmla="*/ 0 w 1257251"/>
                <a:gd name="connsiteY4" fmla="*/ 339725 h 1563861"/>
                <a:gd name="connsiteX0" fmla="*/ 0 w 1241250"/>
                <a:gd name="connsiteY0" fmla="*/ 298450 h 1522586"/>
                <a:gd name="connsiteX1" fmla="*/ 1024111 w 1241250"/>
                <a:gd name="connsiteY1" fmla="*/ 0 h 1522586"/>
                <a:gd name="connsiteX2" fmla="*/ 1227311 w 1241250"/>
                <a:gd name="connsiteY2" fmla="*/ 1227311 h 1522586"/>
                <a:gd name="connsiteX3" fmla="*/ 0 w 1241250"/>
                <a:gd name="connsiteY3" fmla="*/ 1522586 h 1522586"/>
                <a:gd name="connsiteX4" fmla="*/ 0 w 1241250"/>
                <a:gd name="connsiteY4" fmla="*/ 298450 h 1522586"/>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360"/>
                <a:gd name="connsiteY0" fmla="*/ 310356 h 1534492"/>
                <a:gd name="connsiteX1" fmla="*/ 1026492 w 1241360"/>
                <a:gd name="connsiteY1" fmla="*/ 0 h 1534492"/>
                <a:gd name="connsiteX2" fmla="*/ 1227311 w 1241360"/>
                <a:gd name="connsiteY2" fmla="*/ 1239217 h 1534492"/>
                <a:gd name="connsiteX3" fmla="*/ 0 w 1241360"/>
                <a:gd name="connsiteY3" fmla="*/ 1534492 h 1534492"/>
                <a:gd name="connsiteX4" fmla="*/ 0 w 1241360"/>
                <a:gd name="connsiteY4" fmla="*/ 310356 h 1534492"/>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539255"/>
                <a:gd name="connsiteX1" fmla="*/ 1028873 w 1241471"/>
                <a:gd name="connsiteY1" fmla="*/ 0 h 1539255"/>
                <a:gd name="connsiteX2" fmla="*/ 1227311 w 1241471"/>
                <a:gd name="connsiteY2" fmla="*/ 1243980 h 1539255"/>
                <a:gd name="connsiteX3" fmla="*/ 0 w 1241471"/>
                <a:gd name="connsiteY3" fmla="*/ 1539255 h 1539255"/>
                <a:gd name="connsiteX4" fmla="*/ 0 w 1241471"/>
                <a:gd name="connsiteY4" fmla="*/ 315119 h 1539255"/>
                <a:gd name="connsiteX0" fmla="*/ 0 w 1241471"/>
                <a:gd name="connsiteY0" fmla="*/ 315119 h 1390030"/>
                <a:gd name="connsiteX1" fmla="*/ 1028873 w 1241471"/>
                <a:gd name="connsiteY1" fmla="*/ 0 h 1390030"/>
                <a:gd name="connsiteX2" fmla="*/ 1227311 w 1241471"/>
                <a:gd name="connsiteY2" fmla="*/ 1243980 h 1390030"/>
                <a:gd name="connsiteX3" fmla="*/ 158750 w 1241471"/>
                <a:gd name="connsiteY3" fmla="*/ 1390030 h 1390030"/>
                <a:gd name="connsiteX4" fmla="*/ 0 w 1241471"/>
                <a:gd name="connsiteY4" fmla="*/ 315119 h 1390030"/>
                <a:gd name="connsiteX0" fmla="*/ 0 w 1241471"/>
                <a:gd name="connsiteY0" fmla="*/ 315119 h 1345580"/>
                <a:gd name="connsiteX1" fmla="*/ 1028873 w 1241471"/>
                <a:gd name="connsiteY1" fmla="*/ 0 h 1345580"/>
                <a:gd name="connsiteX2" fmla="*/ 1227311 w 1241471"/>
                <a:gd name="connsiteY2" fmla="*/ 1243980 h 1345580"/>
                <a:gd name="connsiteX3" fmla="*/ 247650 w 1241471"/>
                <a:gd name="connsiteY3" fmla="*/ 1345580 h 1345580"/>
                <a:gd name="connsiteX4" fmla="*/ 0 w 1241471"/>
                <a:gd name="connsiteY4" fmla="*/ 315119 h 1345580"/>
                <a:gd name="connsiteX0" fmla="*/ 0 w 1279571"/>
                <a:gd name="connsiteY0" fmla="*/ 329407 h 1345580"/>
                <a:gd name="connsiteX1" fmla="*/ 1066973 w 1279571"/>
                <a:gd name="connsiteY1" fmla="*/ 0 h 1345580"/>
                <a:gd name="connsiteX2" fmla="*/ 1265411 w 1279571"/>
                <a:gd name="connsiteY2" fmla="*/ 1243980 h 1345580"/>
                <a:gd name="connsiteX3" fmla="*/ 285750 w 1279571"/>
                <a:gd name="connsiteY3" fmla="*/ 1345580 h 1345580"/>
                <a:gd name="connsiteX4" fmla="*/ 0 w 1279571"/>
                <a:gd name="connsiteY4" fmla="*/ 329407 h 1345580"/>
                <a:gd name="connsiteX0" fmla="*/ 0 w 1279571"/>
                <a:gd name="connsiteY0" fmla="*/ 329407 h 1345580"/>
                <a:gd name="connsiteX1" fmla="*/ 1066973 w 1279571"/>
                <a:gd name="connsiteY1" fmla="*/ 0 h 1345580"/>
                <a:gd name="connsiteX2" fmla="*/ 1265411 w 1279571"/>
                <a:gd name="connsiteY2" fmla="*/ 1243980 h 1345580"/>
                <a:gd name="connsiteX3" fmla="*/ 252413 w 1279571"/>
                <a:gd name="connsiteY3" fmla="*/ 1345580 h 1345580"/>
                <a:gd name="connsiteX4" fmla="*/ 0 w 1279571"/>
                <a:gd name="connsiteY4" fmla="*/ 329407 h 134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571" h="1345580">
                  <a:moveTo>
                    <a:pt x="0" y="329407"/>
                  </a:moveTo>
                  <a:cubicBezTo>
                    <a:pt x="391376" y="146315"/>
                    <a:pt x="624796" y="67204"/>
                    <a:pt x="1066973" y="0"/>
                  </a:cubicBezTo>
                  <a:cubicBezTo>
                    <a:pt x="1093431" y="74670"/>
                    <a:pt x="1340553" y="905785"/>
                    <a:pt x="1265411" y="1243980"/>
                  </a:cubicBezTo>
                  <a:lnTo>
                    <a:pt x="252413" y="1345580"/>
                  </a:lnTo>
                  <a:lnTo>
                    <a:pt x="0" y="329407"/>
                  </a:lnTo>
                  <a:close/>
                </a:path>
              </a:pathLst>
            </a:custGeom>
            <a:gradFill flip="none" rotWithShape="1">
              <a:gsLst>
                <a:gs pos="65000">
                  <a:srgbClr val="83CFCB"/>
                </a:gs>
                <a:gs pos="50000">
                  <a:srgbClr val="72BAC8"/>
                </a:gs>
                <a:gs pos="0">
                  <a:srgbClr val="62ACC6"/>
                </a:gs>
              </a:gsLst>
              <a:lin ang="6600000" scaled="0"/>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TextBox 43"/>
          <p:cNvSpPr txBox="1"/>
          <p:nvPr/>
        </p:nvSpPr>
        <p:spPr>
          <a:xfrm>
            <a:off x="3322821" y="3068960"/>
            <a:ext cx="1857787" cy="1497718"/>
          </a:xfrm>
          <a:prstGeom prst="rect">
            <a:avLst/>
          </a:prstGeom>
          <a:noFill/>
        </p:spPr>
        <p:txBody>
          <a:bodyPr wrap="square" rtlCol="0">
            <a:spAutoFit/>
          </a:bodyPr>
          <a:lstStyle/>
          <a:p>
            <a:pPr>
              <a:lnSpc>
                <a:spcPts val="2800"/>
              </a:lnSpc>
            </a:pPr>
            <a:r>
              <a:rPr lang="zh-TW" altLang="en-US" sz="2000" b="1" dirty="0">
                <a:latin typeface="微軟正黑體" pitchFamily="34" charset="-120"/>
                <a:ea typeface="微軟正黑體" pitchFamily="34" charset="-120"/>
              </a:rPr>
              <a:t>依法令規定，應簽名或蓋章者，得以電子簽章為</a:t>
            </a:r>
            <a:r>
              <a:rPr lang="zh-TW" altLang="en-US" sz="2000" b="1" dirty="0" smtClean="0">
                <a:latin typeface="微軟正黑體" pitchFamily="34" charset="-120"/>
                <a:ea typeface="微軟正黑體" pitchFamily="34" charset="-120"/>
              </a:rPr>
              <a:t>之。</a:t>
            </a:r>
            <a:endParaRPr lang="zh-TW" altLang="en-US" sz="2000" b="1" dirty="0">
              <a:latin typeface="微軟正黑體" pitchFamily="34" charset="-120"/>
              <a:ea typeface="微軟正黑體" pitchFamily="34" charset="-120"/>
            </a:endParaRPr>
          </a:p>
        </p:txBody>
      </p:sp>
      <p:grpSp>
        <p:nvGrpSpPr>
          <p:cNvPr id="43" name="组合 93"/>
          <p:cNvGrpSpPr/>
          <p:nvPr/>
        </p:nvGrpSpPr>
        <p:grpSpPr>
          <a:xfrm rot="10800000">
            <a:off x="4785855" y="2426077"/>
            <a:ext cx="303454" cy="303454"/>
            <a:chOff x="3491880" y="1646064"/>
            <a:chExt cx="303454" cy="303454"/>
          </a:xfrm>
        </p:grpSpPr>
        <p:sp>
          <p:nvSpPr>
            <p:cNvPr id="44" name="椭圆 94"/>
            <p:cNvSpPr/>
            <p:nvPr/>
          </p:nvSpPr>
          <p:spPr>
            <a:xfrm>
              <a:off x="3491880" y="1646064"/>
              <a:ext cx="303454" cy="30345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L 形 95"/>
            <p:cNvSpPr/>
            <p:nvPr/>
          </p:nvSpPr>
          <p:spPr>
            <a:xfrm rot="2464625">
              <a:off x="3565519" y="1711089"/>
              <a:ext cx="178185" cy="179478"/>
            </a:xfrm>
            <a:prstGeom prst="corner">
              <a:avLst>
                <a:gd name="adj1" fmla="val 27120"/>
                <a:gd name="adj2" fmla="val 26050"/>
              </a:avLst>
            </a:prstGeom>
            <a:solidFill>
              <a:srgbClr val="364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47"/>
          <p:cNvSpPr txBox="1"/>
          <p:nvPr/>
        </p:nvSpPr>
        <p:spPr>
          <a:xfrm>
            <a:off x="6876256" y="3068960"/>
            <a:ext cx="1762914" cy="1528624"/>
          </a:xfrm>
          <a:prstGeom prst="rect">
            <a:avLst/>
          </a:prstGeom>
          <a:noFill/>
        </p:spPr>
        <p:txBody>
          <a:bodyPr wrap="square" rtlCol="0">
            <a:spAutoFit/>
          </a:bodyPr>
          <a:lstStyle/>
          <a:p>
            <a:pPr>
              <a:lnSpc>
                <a:spcPts val="2800"/>
              </a:lnSpc>
            </a:pPr>
            <a:r>
              <a:rPr lang="zh-TW" altLang="en-US" sz="2000" b="1" dirty="0">
                <a:latin typeface="微軟正黑體" pitchFamily="34" charset="-120"/>
                <a:ea typeface="微軟正黑體" pitchFamily="34" charset="-120"/>
              </a:rPr>
              <a:t>以要、被保險人，用電子簽章</a:t>
            </a:r>
            <a:r>
              <a:rPr lang="zh-TW" altLang="en-US" sz="2000" b="1" dirty="0" smtClean="0">
                <a:latin typeface="微軟正黑體" pitchFamily="34" charset="-120"/>
                <a:ea typeface="微軟正黑體" pitchFamily="34" charset="-120"/>
              </a:rPr>
              <a:t>執行線上要</a:t>
            </a:r>
            <a:r>
              <a:rPr lang="zh-TW" altLang="en-US" sz="2000" b="1" dirty="0">
                <a:latin typeface="微軟正黑體" pitchFamily="34" charset="-120"/>
                <a:ea typeface="微軟正黑體" pitchFamily="34" charset="-120"/>
              </a:rPr>
              <a:t>保為限。</a:t>
            </a:r>
          </a:p>
        </p:txBody>
      </p:sp>
    </p:spTree>
    <p:extLst>
      <p:ext uri="{BB962C8B-B14F-4D97-AF65-F5344CB8AC3E}">
        <p14:creationId xmlns:p14="http://schemas.microsoft.com/office/powerpoint/2010/main" val="239946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par>
                                <p:cTn id="28" presetID="10"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4" grpId="0" animBg="1"/>
      <p:bldP spid="56" grpId="0" animBg="1"/>
      <p:bldP spid="58" grpId="0" animBg="1"/>
      <p:bldP spid="59" grpId="0" animBg="1"/>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等腰三角形 108"/>
          <p:cNvSpPr/>
          <p:nvPr/>
        </p:nvSpPr>
        <p:spPr>
          <a:xfrm rot="5400000" flipH="1">
            <a:off x="-1400205" y="3804647"/>
            <a:ext cx="4043595" cy="1276078"/>
          </a:xfrm>
          <a:prstGeom prst="triangle">
            <a:avLst/>
          </a:prstGeom>
          <a:pattFill prst="ltHorz">
            <a:fgClr>
              <a:srgbClr val="9DAEB1"/>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rot="10800000" flipH="1">
            <a:off x="167300" y="3925477"/>
            <a:ext cx="6089138" cy="13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五邊形 20"/>
          <p:cNvSpPr/>
          <p:nvPr/>
        </p:nvSpPr>
        <p:spPr bwMode="auto">
          <a:xfrm>
            <a:off x="5220072" y="1340767"/>
            <a:ext cx="3831679" cy="1152000"/>
          </a:xfrm>
          <a:prstGeom prst="homePlate">
            <a:avLst/>
          </a:prstGeom>
          <a:gradFill>
            <a:gsLst>
              <a:gs pos="0">
                <a:srgbClr val="125E7B">
                  <a:shade val="30000"/>
                  <a:satMod val="115000"/>
                </a:srgbClr>
              </a:gs>
              <a:gs pos="100000">
                <a:srgbClr val="67C5F1"/>
              </a:gs>
            </a:gsLst>
            <a:path path="circle">
              <a:fillToRect t="100000" r="100000"/>
            </a:path>
          </a:gradFill>
          <a:ln w="3175">
            <a:noFill/>
            <a:miter lim="800000"/>
            <a:headEnd/>
            <a:tailEnd/>
          </a:ln>
          <a:effectLst/>
          <a:extLst/>
        </p:spPr>
        <p:txBody>
          <a:bodyPr wrap="square" rtlCol="0" anchor="ctr"/>
          <a:lstStyle/>
          <a:p>
            <a:pPr marL="714375" defTabSz="1914525"/>
            <a:r>
              <a:rPr lang="zh-TW" altLang="en-US" sz="2500" b="1" dirty="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以保險產業</a:t>
            </a:r>
            <a:r>
              <a:rPr lang="zh-TW" altLang="en-US" sz="25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憑證</a:t>
            </a:r>
            <a:endParaRPr lang="en-US" altLang="zh-TW" sz="25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714375" defTabSz="1914525"/>
            <a:r>
              <a:rPr lang="zh-TW" altLang="en-US" sz="25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電子</a:t>
            </a:r>
            <a:r>
              <a:rPr lang="zh-TW" altLang="en-US" sz="2500" b="1" dirty="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簽章線上要保</a:t>
            </a:r>
          </a:p>
        </p:txBody>
      </p:sp>
      <p:sp>
        <p:nvSpPr>
          <p:cNvPr id="20" name="五邊形 19"/>
          <p:cNvSpPr/>
          <p:nvPr/>
        </p:nvSpPr>
        <p:spPr bwMode="auto">
          <a:xfrm>
            <a:off x="1979712" y="1340767"/>
            <a:ext cx="3869035" cy="1152000"/>
          </a:xfrm>
          <a:prstGeom prst="homePlate">
            <a:avLst/>
          </a:prstGeom>
          <a:gradFill>
            <a:gsLst>
              <a:gs pos="0">
                <a:srgbClr val="125E7B">
                  <a:shade val="30000"/>
                  <a:satMod val="115000"/>
                </a:srgbClr>
              </a:gs>
              <a:gs pos="100000">
                <a:srgbClr val="67C5F1"/>
              </a:gs>
            </a:gsLst>
            <a:path path="circle">
              <a:fillToRect t="100000" r="100000"/>
            </a:path>
          </a:gradFill>
          <a:ln w="3175">
            <a:noFill/>
            <a:miter lim="800000"/>
            <a:headEnd/>
            <a:tailEnd/>
          </a:ln>
          <a:effectLst/>
          <a:extLst/>
        </p:spPr>
        <p:txBody>
          <a:bodyPr wrap="square" rtlCol="0" anchor="ctr"/>
          <a:lstStyle/>
          <a:p>
            <a:pPr marL="628650"/>
            <a:r>
              <a:rPr lang="zh-TW" altLang="en-US" sz="2500" b="1" dirty="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親臨</a:t>
            </a:r>
            <a:r>
              <a:rPr lang="zh-TW" altLang="en-US" sz="25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保險公司</a:t>
            </a:r>
            <a:endParaRPr lang="en-US" altLang="zh-TW" sz="25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628650"/>
            <a:r>
              <a:rPr lang="zh-TW" altLang="en-US" sz="25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申請</a:t>
            </a:r>
            <a:r>
              <a:rPr lang="zh-TW" altLang="en-US" sz="2500" b="1" dirty="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保險產業憑證</a:t>
            </a:r>
          </a:p>
        </p:txBody>
      </p:sp>
      <p:sp>
        <p:nvSpPr>
          <p:cNvPr id="4" name="標題 1"/>
          <p:cNvSpPr>
            <a:spLocks noGrp="1"/>
          </p:cNvSpPr>
          <p:nvPr>
            <p:ph type="title"/>
          </p:nvPr>
        </p:nvSpPr>
        <p:spPr>
          <a:xfrm>
            <a:off x="457200" y="-27384"/>
            <a:ext cx="8686800" cy="936104"/>
          </a:xfrm>
        </p:spPr>
        <p:txBody>
          <a:bodyPr/>
          <a:lstStyle/>
          <a:p>
            <a:r>
              <a:rPr lang="zh-TW" altLang="en-US" b="1" dirty="0" smtClean="0">
                <a:latin typeface="微軟正黑體" pitchFamily="34" charset="-120"/>
                <a:ea typeface="微軟正黑體" pitchFamily="34" charset="-120"/>
              </a:rPr>
              <a:t>現行網路要保程序 </a:t>
            </a:r>
            <a:r>
              <a:rPr lang="en-US" altLang="zh-TW" sz="2500" b="1" dirty="0" smtClean="0">
                <a:latin typeface="微軟正黑體" pitchFamily="34" charset="-120"/>
                <a:ea typeface="微軟正黑體" pitchFamily="34" charset="-120"/>
              </a:rPr>
              <a:t>(2006</a:t>
            </a:r>
            <a:r>
              <a:rPr lang="zh-TW" altLang="en-US" sz="2500" b="1" dirty="0" smtClean="0">
                <a:latin typeface="微軟正黑體" pitchFamily="34" charset="-120"/>
                <a:ea typeface="微軟正黑體" pitchFamily="34" charset="-120"/>
              </a:rPr>
              <a:t>年～</a:t>
            </a:r>
            <a:r>
              <a:rPr lang="en-US" altLang="zh-TW" sz="2500" b="1" dirty="0" smtClean="0">
                <a:latin typeface="微軟正黑體" pitchFamily="34" charset="-120"/>
                <a:ea typeface="微軟正黑體" pitchFamily="34" charset="-120"/>
              </a:rPr>
              <a:t>)</a:t>
            </a:r>
            <a:endParaRPr lang="zh-TW" altLang="en-US" sz="2500" b="1" dirty="0"/>
          </a:p>
        </p:txBody>
      </p:sp>
      <p:sp>
        <p:nvSpPr>
          <p:cNvPr id="19" name="五邊形 18"/>
          <p:cNvSpPr/>
          <p:nvPr/>
        </p:nvSpPr>
        <p:spPr bwMode="auto">
          <a:xfrm>
            <a:off x="179512" y="1340767"/>
            <a:ext cx="2394113" cy="1152000"/>
          </a:xfrm>
          <a:prstGeom prst="homePlate">
            <a:avLst/>
          </a:prstGeom>
          <a:gradFill>
            <a:gsLst>
              <a:gs pos="0">
                <a:srgbClr val="125E7B">
                  <a:shade val="30000"/>
                  <a:satMod val="115000"/>
                </a:srgbClr>
              </a:gs>
              <a:gs pos="100000">
                <a:srgbClr val="67C5F1"/>
              </a:gs>
            </a:gsLst>
            <a:path path="circle">
              <a:fillToRect t="100000" r="100000"/>
            </a:path>
          </a:gradFill>
          <a:ln w="3175">
            <a:noFill/>
            <a:miter lim="800000"/>
            <a:headEnd/>
            <a:tailEnd/>
          </a:ln>
          <a:effectLst/>
          <a:extLst/>
        </p:spPr>
        <p:txBody>
          <a:bodyPr wrap="square" rtlCol="0" anchor="ctr"/>
          <a:lstStyle/>
          <a:p>
            <a:pPr algn="ctr">
              <a:lnSpc>
                <a:spcPct val="150000"/>
              </a:lnSpc>
            </a:pPr>
            <a:r>
              <a:rPr lang="zh-TW" altLang="en-US" sz="3600" b="1" dirty="0" smtClean="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rPr>
              <a:t>消費者</a:t>
            </a:r>
            <a:endParaRPr lang="zh-TW" altLang="en-US" sz="3600" b="1" dirty="0">
              <a:solidFill>
                <a:schemeClr val="bg1">
                  <a:lumMod val="9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43" name="標題 1"/>
          <p:cNvSpPr txBox="1">
            <a:spLocks/>
          </p:cNvSpPr>
          <p:nvPr/>
        </p:nvSpPr>
        <p:spPr bwMode="auto">
          <a:xfrm>
            <a:off x="1544798" y="3130195"/>
            <a:ext cx="3875684" cy="93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82500" lnSpcReduction="10000"/>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sz="4800" b="1" dirty="0" smtClean="0">
                <a:latin typeface="微軟正黑體" pitchFamily="34" charset="-120"/>
                <a:ea typeface="微軟正黑體" pitchFamily="34" charset="-120"/>
              </a:rPr>
              <a:t>保險購買頻率</a:t>
            </a:r>
            <a:r>
              <a:rPr lang="zh-TW" altLang="en-US" sz="4800" b="1" dirty="0">
                <a:latin typeface="微軟正黑體" pitchFamily="34" charset="-120"/>
                <a:ea typeface="微軟正黑體" pitchFamily="34" charset="-120"/>
              </a:rPr>
              <a:t>低 </a:t>
            </a:r>
          </a:p>
        </p:txBody>
      </p:sp>
      <p:sp>
        <p:nvSpPr>
          <p:cNvPr id="39" name="橢圓形圖說文字 38"/>
          <p:cNvSpPr/>
          <p:nvPr/>
        </p:nvSpPr>
        <p:spPr>
          <a:xfrm>
            <a:off x="5721262" y="3126745"/>
            <a:ext cx="3171218" cy="1731642"/>
          </a:xfrm>
          <a:prstGeom prst="wedgeEllipseCallout">
            <a:avLst>
              <a:gd name="adj1" fmla="val -42484"/>
              <a:gd name="adj2" fmla="val 52340"/>
            </a:avLst>
          </a:prstGeom>
          <a:gradFill>
            <a:gsLst>
              <a:gs pos="100000">
                <a:srgbClr val="3E003E"/>
              </a:gs>
              <a:gs pos="0">
                <a:srgbClr val="660066"/>
              </a:gs>
            </a:gsLst>
            <a:lin ang="10800000" scaled="0"/>
          </a:gradFill>
          <a:ln w="25400" cap="flat" cmpd="sng" algn="ctr">
            <a:solidFill>
              <a:schemeClr val="bg2">
                <a:lumMod val="75000"/>
              </a:schemeClr>
            </a:solidFill>
            <a:prstDash val="solid"/>
          </a:ln>
          <a:effectLst/>
        </p:spPr>
        <p:txBody>
          <a:bodyPr lIns="0" rIns="0" rtlCol="0" anchor="ctr"/>
          <a:lstStyle/>
          <a:p>
            <a:pPr algn="ctr"/>
            <a:r>
              <a:rPr lang="zh-TW" altLang="en-US" sz="3000" dirty="0">
                <a:solidFill>
                  <a:schemeClr val="bg1">
                    <a:lumMod val="95000"/>
                  </a:schemeClr>
                </a:solidFill>
                <a:latin typeface="微軟正黑體" pitchFamily="34" charset="-120"/>
                <a:ea typeface="微軟正黑體" pitchFamily="34" charset="-120"/>
              </a:rPr>
              <a:t>電子</a:t>
            </a:r>
            <a:r>
              <a:rPr lang="zh-TW" altLang="en-US" sz="3000" dirty="0" smtClean="0">
                <a:solidFill>
                  <a:schemeClr val="bg1">
                    <a:lumMod val="95000"/>
                  </a:schemeClr>
                </a:solidFill>
                <a:latin typeface="微軟正黑體" pitchFamily="34" charset="-120"/>
                <a:ea typeface="微軟正黑體" pitchFamily="34" charset="-120"/>
              </a:rPr>
              <a:t>簽章</a:t>
            </a:r>
            <a:endParaRPr lang="en-US" altLang="zh-TW" sz="3000" dirty="0" smtClean="0">
              <a:solidFill>
                <a:schemeClr val="bg1">
                  <a:lumMod val="95000"/>
                </a:schemeClr>
              </a:solidFill>
              <a:latin typeface="微軟正黑體" pitchFamily="34" charset="-120"/>
              <a:ea typeface="微軟正黑體" pitchFamily="34" charset="-120"/>
            </a:endParaRPr>
          </a:p>
          <a:p>
            <a:pPr algn="ctr"/>
            <a:r>
              <a:rPr lang="zh-TW" altLang="en-US" sz="3000" dirty="0" smtClean="0">
                <a:solidFill>
                  <a:schemeClr val="bg1">
                    <a:lumMod val="95000"/>
                  </a:schemeClr>
                </a:solidFill>
                <a:latin typeface="微軟正黑體" pitchFamily="34" charset="-120"/>
                <a:ea typeface="微軟正黑體" pitchFamily="34" charset="-120"/>
              </a:rPr>
              <a:t>網路投保便利性不高</a:t>
            </a:r>
            <a:endParaRPr lang="zh-TW" altLang="en-US" sz="3000" dirty="0">
              <a:solidFill>
                <a:schemeClr val="bg1">
                  <a:lumMod val="95000"/>
                </a:schemeClr>
              </a:solidFill>
              <a:latin typeface="微軟正黑體" pitchFamily="34" charset="-120"/>
              <a:ea typeface="微軟正黑體" pitchFamily="34" charset="-120"/>
            </a:endParaRPr>
          </a:p>
        </p:txBody>
      </p:sp>
      <p:sp>
        <p:nvSpPr>
          <p:cNvPr id="100" name="矩形 99"/>
          <p:cNvSpPr/>
          <p:nvPr/>
        </p:nvSpPr>
        <p:spPr>
          <a:xfrm>
            <a:off x="1619672" y="4150385"/>
            <a:ext cx="3970140" cy="1438855"/>
          </a:xfrm>
          <a:prstGeom prst="rect">
            <a:avLst/>
          </a:prstGeom>
        </p:spPr>
        <p:txBody>
          <a:bodyPr wrap="square">
            <a:spAutoFit/>
          </a:bodyPr>
          <a:lstStyle/>
          <a:p>
            <a:pPr>
              <a:lnSpc>
                <a:spcPts val="3500"/>
              </a:lnSpc>
            </a:pPr>
            <a:r>
              <a:rPr lang="zh-TW" altLang="en-US" sz="2500" dirty="0" smtClean="0">
                <a:latin typeface="微軟正黑體" pitchFamily="34" charset="-120"/>
                <a:ea typeface="微軟正黑體" pitchFamily="34" charset="-120"/>
              </a:rPr>
              <a:t>臨</a:t>
            </a:r>
            <a:r>
              <a:rPr lang="zh-TW" altLang="en-US" sz="2500" dirty="0">
                <a:latin typeface="微軟正黑體" pitchFamily="34" charset="-120"/>
                <a:ea typeface="微軟正黑體" pitchFamily="34" charset="-120"/>
              </a:rPr>
              <a:t>櫃申請憑證再</a:t>
            </a:r>
            <a:r>
              <a:rPr lang="zh-TW" altLang="en-US" sz="2500" dirty="0" smtClean="0">
                <a:latin typeface="微軟正黑體" pitchFamily="34" charset="-120"/>
                <a:ea typeface="微軟正黑體" pitchFamily="34" charset="-120"/>
              </a:rPr>
              <a:t>網路投保</a:t>
            </a:r>
            <a:endParaRPr lang="en-US" altLang="zh-TW" sz="2500" dirty="0" smtClean="0">
              <a:latin typeface="微軟正黑體" pitchFamily="34" charset="-120"/>
              <a:ea typeface="微軟正黑體" pitchFamily="34" charset="-120"/>
            </a:endParaRPr>
          </a:p>
          <a:p>
            <a:pPr algn="ctr">
              <a:lnSpc>
                <a:spcPts val="3500"/>
              </a:lnSpc>
            </a:pPr>
            <a:r>
              <a:rPr lang="en-US" altLang="zh-TW" sz="2500" dirty="0" smtClean="0">
                <a:latin typeface="微軟正黑體" pitchFamily="34" charset="-120"/>
                <a:ea typeface="微軟正黑體" pitchFamily="34" charset="-120"/>
              </a:rPr>
              <a:t>VS.</a:t>
            </a:r>
          </a:p>
          <a:p>
            <a:pPr>
              <a:lnSpc>
                <a:spcPts val="3500"/>
              </a:lnSpc>
            </a:pPr>
            <a:r>
              <a:rPr lang="zh-TW" altLang="en-US" sz="2500" dirty="0" smtClean="0">
                <a:latin typeface="微軟正黑體" pitchFamily="34" charset="-120"/>
                <a:ea typeface="微軟正黑體" pitchFamily="34" charset="-120"/>
              </a:rPr>
              <a:t>臨櫃逕填要保書直接投保</a:t>
            </a:r>
            <a:endParaRPr lang="zh-TW" altLang="en-US" sz="2500" dirty="0">
              <a:latin typeface="微軟正黑體" pitchFamily="34" charset="-120"/>
              <a:ea typeface="微軟正黑體" pitchFamily="34" charset="-120"/>
            </a:endParaRPr>
          </a:p>
        </p:txBody>
      </p:sp>
      <p:grpSp>
        <p:nvGrpSpPr>
          <p:cNvPr id="101" name="组合 122"/>
          <p:cNvGrpSpPr/>
          <p:nvPr/>
        </p:nvGrpSpPr>
        <p:grpSpPr>
          <a:xfrm rot="2871423">
            <a:off x="952455" y="3257932"/>
            <a:ext cx="619395" cy="619395"/>
            <a:chOff x="12402870" y="1378000"/>
            <a:chExt cx="900000" cy="900000"/>
          </a:xfrm>
          <a:effectLst>
            <a:reflection blurRad="6350" stA="52000" endA="300" endPos="35000" dir="5400000" sy="-100000" algn="bl" rotWithShape="0"/>
          </a:effectLst>
        </p:grpSpPr>
        <p:sp>
          <p:nvSpPr>
            <p:cNvPr id="102" name="椭圆 123"/>
            <p:cNvSpPr/>
            <p:nvPr/>
          </p:nvSpPr>
          <p:spPr>
            <a:xfrm>
              <a:off x="12762870" y="1738000"/>
              <a:ext cx="180000" cy="180000"/>
            </a:xfrm>
            <a:prstGeom prst="ellipse">
              <a:avLst/>
            </a:prstGeom>
            <a:solidFill>
              <a:schemeClr val="tx1">
                <a:lumMod val="65000"/>
                <a:lumOff val="3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弧形 102"/>
            <p:cNvSpPr/>
            <p:nvPr/>
          </p:nvSpPr>
          <p:spPr>
            <a:xfrm>
              <a:off x="12582870" y="1558000"/>
              <a:ext cx="540000" cy="540000"/>
            </a:xfrm>
            <a:prstGeom prst="arc">
              <a:avLst/>
            </a:prstGeom>
            <a:ln w="12700" cmpd="sng">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 name="弧形 103"/>
            <p:cNvSpPr/>
            <p:nvPr/>
          </p:nvSpPr>
          <p:spPr>
            <a:xfrm>
              <a:off x="12492870" y="1468000"/>
              <a:ext cx="720000" cy="720000"/>
            </a:xfrm>
            <a:prstGeom prst="arc">
              <a:avLst/>
            </a:prstGeom>
            <a:ln w="12700" cmpd="sng">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 name="弧形 104"/>
            <p:cNvSpPr/>
            <p:nvPr/>
          </p:nvSpPr>
          <p:spPr>
            <a:xfrm>
              <a:off x="12402870" y="1378000"/>
              <a:ext cx="900000" cy="900000"/>
            </a:xfrm>
            <a:prstGeom prst="arc">
              <a:avLst/>
            </a:prstGeom>
            <a:ln w="12700" cmpd="sng">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 name="弧形 105"/>
            <p:cNvSpPr/>
            <p:nvPr/>
          </p:nvSpPr>
          <p:spPr>
            <a:xfrm>
              <a:off x="12582870" y="1558000"/>
              <a:ext cx="540000" cy="540000"/>
            </a:xfrm>
            <a:prstGeom prst="arc">
              <a:avLst>
                <a:gd name="adj1" fmla="val 5326050"/>
                <a:gd name="adj2" fmla="val 10634375"/>
              </a:avLst>
            </a:prstGeom>
            <a:ln w="12700" cmpd="sng">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 name="弧形 106"/>
            <p:cNvSpPr/>
            <p:nvPr/>
          </p:nvSpPr>
          <p:spPr>
            <a:xfrm>
              <a:off x="12492870" y="1468000"/>
              <a:ext cx="720000" cy="720000"/>
            </a:xfrm>
            <a:prstGeom prst="arc">
              <a:avLst>
                <a:gd name="adj1" fmla="val 5299373"/>
                <a:gd name="adj2" fmla="val 10617012"/>
              </a:avLst>
            </a:prstGeom>
            <a:ln w="12700" cmpd="sng">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 name="弧形 107"/>
            <p:cNvSpPr/>
            <p:nvPr/>
          </p:nvSpPr>
          <p:spPr>
            <a:xfrm>
              <a:off x="12402870" y="1378000"/>
              <a:ext cx="900000" cy="900000"/>
            </a:xfrm>
            <a:prstGeom prst="arc">
              <a:avLst>
                <a:gd name="adj1" fmla="val 5198408"/>
                <a:gd name="adj2" fmla="val 10677568"/>
              </a:avLst>
            </a:prstGeom>
            <a:ln w="12700" cmpd="sng">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 name="投影片編號版面配置區 1"/>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6</a:t>
            </a:fld>
            <a:endParaRPr lang="en-US" altLang="zh-TW">
              <a:solidFill>
                <a:srgbClr val="000000"/>
              </a:solidFill>
            </a:endParaRPr>
          </a:p>
        </p:txBody>
      </p:sp>
    </p:spTree>
    <p:extLst>
      <p:ext uri="{BB962C8B-B14F-4D97-AF65-F5344CB8AC3E}">
        <p14:creationId xmlns:p14="http://schemas.microsoft.com/office/powerpoint/2010/main" val="159455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fade">
                                      <p:cBhvr>
                                        <p:cTn id="13" dur="500"/>
                                        <p:tgtEl>
                                          <p:spTgt spid="100"/>
                                        </p:tgtEl>
                                      </p:cBhvr>
                                    </p:animEffect>
                                  </p:childTnLst>
                                </p:cTn>
                              </p:par>
                              <p:par>
                                <p:cTn id="14" presetID="10" presetClass="entr" presetSubtype="0" fill="hold" nodeType="withEffect">
                                  <p:stCondLst>
                                    <p:cond delay="0"/>
                                  </p:stCondLst>
                                  <p:childTnLst>
                                    <p:set>
                                      <p:cBhvr>
                                        <p:cTn id="15" dur="1" fill="hold">
                                          <p:stCondLst>
                                            <p:cond delay="0"/>
                                          </p:stCondLst>
                                        </p:cTn>
                                        <p:tgtEl>
                                          <p:spTgt spid="101"/>
                                        </p:tgtEl>
                                        <p:attrNameLst>
                                          <p:attrName>style.visibility</p:attrName>
                                        </p:attrNameLst>
                                      </p:cBhvr>
                                      <p:to>
                                        <p:strVal val="visible"/>
                                      </p:to>
                                    </p:set>
                                    <p:animEffect transition="in" filter="fade">
                                      <p:cBhvr>
                                        <p:cTn id="16" dur="500"/>
                                        <p:tgtEl>
                                          <p:spTgt spid="10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9" grpId="0" animBg="1"/>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457200" y="-27384"/>
            <a:ext cx="8686800" cy="936104"/>
          </a:xfrm>
        </p:spPr>
        <p:txBody>
          <a:bodyPr/>
          <a:lstStyle/>
          <a:p>
            <a:r>
              <a:rPr lang="zh-TW" altLang="en-US" b="1" dirty="0" smtClean="0">
                <a:latin typeface="微軟正黑體" pitchFamily="34" charset="-120"/>
                <a:ea typeface="微軟正黑體" pitchFamily="34" charset="-120"/>
              </a:rPr>
              <a:t>產險業網路投保業務的發展</a:t>
            </a:r>
            <a:endParaRPr lang="zh-TW" altLang="en-US" sz="2500" b="1" dirty="0"/>
          </a:p>
        </p:txBody>
      </p:sp>
      <p:sp>
        <p:nvSpPr>
          <p:cNvPr id="2" name="矩形 1"/>
          <p:cNvSpPr/>
          <p:nvPr/>
        </p:nvSpPr>
        <p:spPr>
          <a:xfrm>
            <a:off x="467544" y="1021378"/>
            <a:ext cx="8208912" cy="523220"/>
          </a:xfrm>
          <a:prstGeom prst="rect">
            <a:avLst/>
          </a:prstGeom>
          <a:gradFill>
            <a:gsLst>
              <a:gs pos="0">
                <a:srgbClr val="71B8FF"/>
              </a:gs>
              <a:gs pos="100000">
                <a:srgbClr val="B3D9FF"/>
              </a:gs>
            </a:gsLst>
            <a:lin ang="5400000" scaled="0"/>
          </a:gradFill>
        </p:spPr>
        <p:txBody>
          <a:bodyPr wrap="square">
            <a:spAutoFit/>
          </a:bodyPr>
          <a:lstStyle/>
          <a:p>
            <a:r>
              <a:rPr lang="en-US" altLang="zh-TW" sz="2800" b="1" dirty="0" smtClean="0">
                <a:latin typeface="微軟正黑體" pitchFamily="34" charset="-120"/>
                <a:ea typeface="微軟正黑體" pitchFamily="34" charset="-120"/>
              </a:rPr>
              <a:t>2000</a:t>
            </a:r>
            <a:r>
              <a:rPr lang="zh-TW" altLang="en-US" sz="2800" b="1" dirty="0" smtClean="0">
                <a:latin typeface="微軟正黑體" pitchFamily="34" charset="-120"/>
                <a:ea typeface="微軟正黑體" pitchFamily="34" charset="-120"/>
              </a:rPr>
              <a:t>年～</a:t>
            </a:r>
            <a:endParaRPr lang="zh-TW" altLang="en-US" sz="2800" dirty="0"/>
          </a:p>
        </p:txBody>
      </p:sp>
      <p:sp>
        <p:nvSpPr>
          <p:cNvPr id="22" name="內容版面配置區 2"/>
          <p:cNvSpPr>
            <a:spLocks noGrp="1"/>
          </p:cNvSpPr>
          <p:nvPr>
            <p:ph idx="1"/>
          </p:nvPr>
        </p:nvSpPr>
        <p:spPr>
          <a:xfrm>
            <a:off x="639825" y="1628800"/>
            <a:ext cx="8252655" cy="2592288"/>
          </a:xfrm>
        </p:spPr>
        <p:txBody>
          <a:bodyPr/>
          <a:lstStyle/>
          <a:p>
            <a:pPr>
              <a:lnSpc>
                <a:spcPts val="4000"/>
              </a:lnSpc>
              <a:spcBef>
                <a:spcPts val="1800"/>
              </a:spcBef>
              <a:buFont typeface="Wingdings" pitchFamily="2" charset="2"/>
              <a:buChar char="Ø"/>
            </a:pPr>
            <a:r>
              <a:rPr lang="zh-TW" altLang="en-US" sz="2300" dirty="0">
                <a:latin typeface="微軟正黑體" pitchFamily="34" charset="-120"/>
                <a:ea typeface="微軟正黑體" pitchFamily="34" charset="-120"/>
              </a:rPr>
              <a:t>網頁</a:t>
            </a:r>
            <a:r>
              <a:rPr lang="zh-TW" altLang="en-US" sz="2300" dirty="0" smtClean="0">
                <a:latin typeface="微軟正黑體" pitchFamily="34" charset="-120"/>
                <a:ea typeface="微軟正黑體" pitchFamily="34" charset="-120"/>
              </a:rPr>
              <a:t>（接收</a:t>
            </a:r>
            <a:r>
              <a:rPr lang="zh-TW" altLang="en-US" sz="2300" dirty="0">
                <a:latin typeface="微軟正黑體" pitchFamily="34" charset="-120"/>
                <a:ea typeface="微軟正黑體" pitchFamily="34" charset="-120"/>
              </a:rPr>
              <a:t>投保需求的</a:t>
            </a:r>
            <a:r>
              <a:rPr lang="zh-TW" altLang="en-US" sz="2300" dirty="0" smtClean="0">
                <a:latin typeface="微軟正黑體" pitchFamily="34" charset="-120"/>
                <a:ea typeface="微軟正黑體" pitchFamily="34" charset="-120"/>
              </a:rPr>
              <a:t>通知）</a:t>
            </a:r>
            <a:r>
              <a:rPr lang="en-US" altLang="zh-TW" sz="2300" dirty="0" smtClean="0">
                <a:latin typeface="微軟正黑體" pitchFamily="34" charset="-120"/>
                <a:ea typeface="微軟正黑體" pitchFamily="34" charset="-120"/>
              </a:rPr>
              <a:t/>
            </a:r>
            <a:br>
              <a:rPr lang="en-US" altLang="zh-TW" sz="2300" dirty="0" smtClean="0">
                <a:latin typeface="微軟正黑體" pitchFamily="34" charset="-120"/>
                <a:ea typeface="微軟正黑體" pitchFamily="34" charset="-120"/>
              </a:rPr>
            </a:br>
            <a:r>
              <a:rPr lang="zh-TW" altLang="en-US" sz="2300" dirty="0" smtClean="0">
                <a:latin typeface="微軟正黑體" pitchFamily="34" charset="-120"/>
                <a:ea typeface="微軟正黑體" pitchFamily="34" charset="-120"/>
                <a:sym typeface="Wingdings 2"/>
              </a:rPr>
              <a:t>合格人員</a:t>
            </a:r>
            <a:r>
              <a:rPr lang="zh-TW" altLang="en-US" sz="2300" dirty="0" smtClean="0">
                <a:latin typeface="微軟正黑體" pitchFamily="34" charset="-120"/>
                <a:ea typeface="微軟正黑體" pitchFamily="34" charset="-120"/>
              </a:rPr>
              <a:t>（輔導填寫要保書）</a:t>
            </a:r>
            <a:endParaRPr lang="en-US" altLang="zh-TW" sz="2300" dirty="0">
              <a:latin typeface="微軟正黑體" pitchFamily="34" charset="-120"/>
              <a:ea typeface="微軟正黑體" pitchFamily="34" charset="-120"/>
            </a:endParaRPr>
          </a:p>
          <a:p>
            <a:pPr>
              <a:lnSpc>
                <a:spcPts val="4000"/>
              </a:lnSpc>
              <a:spcBef>
                <a:spcPts val="1800"/>
              </a:spcBef>
              <a:buFont typeface="Wingdings" pitchFamily="2" charset="2"/>
              <a:buChar char="Ø"/>
            </a:pPr>
            <a:r>
              <a:rPr lang="en-US" altLang="zh-TW" sz="2300" dirty="0" smtClean="0">
                <a:latin typeface="微軟正黑體" pitchFamily="34" charset="-120"/>
                <a:ea typeface="微軟正黑體" pitchFamily="34" charset="-120"/>
              </a:rPr>
              <a:t>B2C</a:t>
            </a:r>
            <a:r>
              <a:rPr lang="zh-TW" altLang="en-US" sz="2300" dirty="0" smtClean="0">
                <a:latin typeface="微軟正黑體" pitchFamily="34" charset="-120"/>
                <a:ea typeface="微軟正黑體" pitchFamily="34" charset="-120"/>
              </a:rPr>
              <a:t>（</a:t>
            </a:r>
            <a:r>
              <a:rPr lang="zh-TW" altLang="en-US" sz="2300" dirty="0">
                <a:latin typeface="微軟正黑體" pitchFamily="34" charset="-120"/>
                <a:ea typeface="微軟正黑體" pitchFamily="34" charset="-120"/>
              </a:rPr>
              <a:t>接收</a:t>
            </a:r>
            <a:r>
              <a:rPr lang="zh-TW" altLang="en-US" sz="2300" dirty="0" smtClean="0">
                <a:latin typeface="微軟正黑體" pitchFamily="34" charset="-120"/>
                <a:ea typeface="微軟正黑體" pitchFamily="34" charset="-120"/>
              </a:rPr>
              <a:t>投保資料）</a:t>
            </a:r>
            <a:r>
              <a:rPr lang="zh-TW" altLang="en-US" sz="2300" dirty="0" smtClean="0">
                <a:latin typeface="微軟正黑體" pitchFamily="34" charset="-120"/>
                <a:ea typeface="微軟正黑體" pitchFamily="34" charset="-120"/>
                <a:sym typeface="Wingdings 2"/>
              </a:rPr>
              <a:t>列印要保書</a:t>
            </a:r>
            <a:r>
              <a:rPr lang="zh-TW" altLang="en-US" sz="2300" dirty="0">
                <a:latin typeface="微軟正黑體" pitchFamily="34" charset="-120"/>
                <a:ea typeface="微軟正黑體" pitchFamily="34" charset="-120"/>
              </a:rPr>
              <a:t>（簽名擲回保險公司</a:t>
            </a:r>
            <a:r>
              <a:rPr lang="zh-TW" altLang="en-US" sz="2300" dirty="0" smtClean="0">
                <a:latin typeface="微軟正黑體" pitchFamily="34" charset="-120"/>
                <a:ea typeface="微軟正黑體" pitchFamily="34" charset="-120"/>
              </a:rPr>
              <a:t>）</a:t>
            </a:r>
            <a:r>
              <a:rPr lang="zh-TW" altLang="en-US" sz="2300" dirty="0">
                <a:latin typeface="微軟正黑體" pitchFamily="34" charset="-120"/>
                <a:ea typeface="微軟正黑體" pitchFamily="34" charset="-120"/>
                <a:sym typeface="Wingdings 2"/>
              </a:rPr>
              <a:t> </a:t>
            </a:r>
            <a:r>
              <a:rPr lang="zh-TW" altLang="en-US" sz="2300" dirty="0" smtClean="0">
                <a:latin typeface="微軟正黑體" pitchFamily="34" charset="-120"/>
                <a:ea typeface="微軟正黑體" pitchFamily="34" charset="-120"/>
                <a:sym typeface="Wingdings 2"/>
              </a:rPr>
              <a:t>合格人員</a:t>
            </a:r>
            <a:r>
              <a:rPr lang="zh-TW" altLang="en-US" sz="2300" dirty="0" smtClean="0">
                <a:latin typeface="微軟正黑體" pitchFamily="34" charset="-120"/>
                <a:ea typeface="微軟正黑體" pitchFamily="34" charset="-120"/>
              </a:rPr>
              <a:t>（服務</a:t>
            </a:r>
            <a:r>
              <a:rPr lang="en-US" altLang="zh-TW" sz="2300" dirty="0" smtClean="0">
                <a:latin typeface="微軟正黑體" pitchFamily="34" charset="-120"/>
                <a:ea typeface="微軟正黑體" pitchFamily="34" charset="-120"/>
              </a:rPr>
              <a:t>&amp;</a:t>
            </a:r>
            <a:r>
              <a:rPr lang="zh-TW" altLang="en-US" sz="2300" dirty="0" smtClean="0">
                <a:latin typeface="微軟正黑體" pitchFamily="34" charset="-120"/>
                <a:ea typeface="微軟正黑體" pitchFamily="34" charset="-120"/>
              </a:rPr>
              <a:t>追回要保書）</a:t>
            </a:r>
            <a:r>
              <a:rPr lang="zh-TW" altLang="en-US" sz="2300" dirty="0" smtClean="0">
                <a:latin typeface="微軟正黑體" pitchFamily="34" charset="-120"/>
                <a:ea typeface="微軟正黑體" pitchFamily="34" charset="-120"/>
                <a:sym typeface="Wingdings 2"/>
              </a:rPr>
              <a:t> </a:t>
            </a:r>
            <a:endParaRPr lang="en-US" altLang="zh-TW" sz="2300" dirty="0">
              <a:latin typeface="微軟正黑體" pitchFamily="34" charset="-120"/>
              <a:ea typeface="微軟正黑體" pitchFamily="34" charset="-120"/>
            </a:endParaRPr>
          </a:p>
        </p:txBody>
      </p:sp>
      <p:sp>
        <p:nvSpPr>
          <p:cNvPr id="23" name="內容版面配置區 2"/>
          <p:cNvSpPr txBox="1">
            <a:spLocks/>
          </p:cNvSpPr>
          <p:nvPr/>
        </p:nvSpPr>
        <p:spPr bwMode="auto">
          <a:xfrm>
            <a:off x="639825" y="4941168"/>
            <a:ext cx="8015389"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lnSpc>
                <a:spcPts val="4000"/>
              </a:lnSpc>
              <a:spcBef>
                <a:spcPts val="2400"/>
              </a:spcBef>
              <a:buFont typeface="Wingdings" pitchFamily="2" charset="2"/>
              <a:buChar char="Ø"/>
            </a:pPr>
            <a:r>
              <a:rPr lang="zh-TW" altLang="en-US" sz="2300" dirty="0" smtClean="0">
                <a:latin typeface="微軟正黑體" pitchFamily="34" charset="-120"/>
                <a:ea typeface="微軟正黑體" pitchFamily="34" charset="-120"/>
              </a:rPr>
              <a:t>設立網投單位（設法增加</a:t>
            </a:r>
            <a:r>
              <a:rPr lang="en-US" altLang="zh-TW" sz="2300" dirty="0" smtClean="0">
                <a:latin typeface="微軟正黑體" pitchFamily="34" charset="-120"/>
                <a:ea typeface="微軟正黑體" pitchFamily="34" charset="-120"/>
              </a:rPr>
              <a:t>B2C</a:t>
            </a:r>
            <a:r>
              <a:rPr lang="zh-TW" altLang="en-US" sz="2300" dirty="0" smtClean="0">
                <a:latin typeface="微軟正黑體" pitchFamily="34" charset="-120"/>
                <a:ea typeface="微軟正黑體" pitchFamily="34" charset="-120"/>
              </a:rPr>
              <a:t>流量）</a:t>
            </a:r>
            <a:r>
              <a:rPr lang="en-US" altLang="zh-TW" sz="2300" dirty="0" smtClean="0">
                <a:latin typeface="微軟正黑體" pitchFamily="34" charset="-120"/>
                <a:ea typeface="微軟正黑體" pitchFamily="34" charset="-120"/>
              </a:rPr>
              <a:t/>
            </a:r>
            <a:br>
              <a:rPr lang="en-US" altLang="zh-TW" sz="2300" dirty="0" smtClean="0">
                <a:latin typeface="微軟正黑體" pitchFamily="34" charset="-120"/>
                <a:ea typeface="微軟正黑體" pitchFamily="34" charset="-120"/>
              </a:rPr>
            </a:br>
            <a:r>
              <a:rPr lang="zh-TW" altLang="en-US" sz="2300" dirty="0" smtClean="0">
                <a:latin typeface="微軟正黑體" pitchFamily="34" charset="-120"/>
                <a:ea typeface="微軟正黑體" pitchFamily="34" charset="-120"/>
                <a:sym typeface="Wingdings 2"/>
              </a:rPr>
              <a:t> </a:t>
            </a:r>
            <a:r>
              <a:rPr lang="en-US" altLang="zh-TW" sz="2300" dirty="0" smtClean="0">
                <a:latin typeface="微軟正黑體" pitchFamily="34" charset="-120"/>
                <a:ea typeface="微軟正黑體" pitchFamily="34" charset="-120"/>
                <a:sym typeface="Wingdings 2"/>
              </a:rPr>
              <a:t>B2C</a:t>
            </a:r>
            <a:r>
              <a:rPr lang="zh-TW" altLang="en-US" sz="2300" dirty="0" smtClean="0">
                <a:latin typeface="微軟正黑體" pitchFamily="34" charset="-120"/>
                <a:ea typeface="微軟正黑體" pitchFamily="34" charset="-120"/>
                <a:sym typeface="Wingdings 2"/>
              </a:rPr>
              <a:t>列印要保書合格人員</a:t>
            </a:r>
            <a:endParaRPr lang="en-US" altLang="zh-TW" sz="2300" dirty="0" smtClean="0">
              <a:latin typeface="微軟正黑體" pitchFamily="34" charset="-120"/>
              <a:ea typeface="微軟正黑體" pitchFamily="34" charset="-120"/>
            </a:endParaRPr>
          </a:p>
        </p:txBody>
      </p:sp>
      <p:sp>
        <p:nvSpPr>
          <p:cNvPr id="24" name="矩形 23"/>
          <p:cNvSpPr/>
          <p:nvPr/>
        </p:nvSpPr>
        <p:spPr>
          <a:xfrm>
            <a:off x="467544" y="4345940"/>
            <a:ext cx="8208912" cy="523220"/>
          </a:xfrm>
          <a:prstGeom prst="rect">
            <a:avLst/>
          </a:prstGeom>
          <a:gradFill>
            <a:gsLst>
              <a:gs pos="0">
                <a:srgbClr val="71B8FF"/>
              </a:gs>
              <a:gs pos="100000">
                <a:srgbClr val="B3D9FF"/>
              </a:gs>
            </a:gsLst>
            <a:lin ang="5400000" scaled="0"/>
          </a:gradFill>
        </p:spPr>
        <p:txBody>
          <a:bodyPr wrap="square">
            <a:spAutoFit/>
          </a:bodyPr>
          <a:lstStyle/>
          <a:p>
            <a:r>
              <a:rPr lang="en-US" altLang="zh-TW" sz="2800" b="1" dirty="0" smtClean="0">
                <a:latin typeface="微軟正黑體" pitchFamily="34" charset="-120"/>
                <a:ea typeface="微軟正黑體" pitchFamily="34" charset="-120"/>
              </a:rPr>
              <a:t>2008</a:t>
            </a:r>
            <a:r>
              <a:rPr lang="zh-TW" altLang="en-US" sz="2800" b="1" dirty="0">
                <a:latin typeface="微軟正黑體" pitchFamily="34" charset="-120"/>
                <a:ea typeface="微軟正黑體" pitchFamily="34" charset="-120"/>
              </a:rPr>
              <a:t>年～</a:t>
            </a:r>
            <a:r>
              <a:rPr lang="zh-TW" altLang="en-US" sz="2800" b="1" dirty="0" smtClean="0">
                <a:latin typeface="微軟正黑體" pitchFamily="34" charset="-120"/>
                <a:ea typeface="微軟正黑體" pitchFamily="34" charset="-120"/>
              </a:rPr>
              <a:t>「變通網投」</a:t>
            </a:r>
            <a:endParaRPr lang="zh-TW" altLang="en-US" sz="2800" dirty="0"/>
          </a:p>
        </p:txBody>
      </p:sp>
      <p:sp>
        <p:nvSpPr>
          <p:cNvPr id="3" name="投影片編號版面配置區 2"/>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7</a:t>
            </a:fld>
            <a:endParaRPr lang="en-US" altLang="zh-TW">
              <a:solidFill>
                <a:srgbClr val="000000"/>
              </a:solidFill>
            </a:endParaRPr>
          </a:p>
        </p:txBody>
      </p:sp>
    </p:spTree>
    <p:extLst>
      <p:ext uri="{BB962C8B-B14F-4D97-AF65-F5344CB8AC3E}">
        <p14:creationId xmlns:p14="http://schemas.microsoft.com/office/powerpoint/2010/main" val="391482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3"/>
          <p:cNvPicPr>
            <a:picLocks noChangeAspect="1" noChangeArrowheads="1"/>
          </p:cNvPicPr>
          <p:nvPr/>
        </p:nvPicPr>
        <p:blipFill rotWithShape="1">
          <a:blip r:embed="rId2" cstate="email">
            <a:biLevel thresh="75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rot="16200000" flipH="1">
            <a:off x="923600" y="3101090"/>
            <a:ext cx="5143499" cy="120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4" name="＞形箭號 153"/>
          <p:cNvSpPr/>
          <p:nvPr/>
        </p:nvSpPr>
        <p:spPr bwMode="auto">
          <a:xfrm>
            <a:off x="4844041" y="1741884"/>
            <a:ext cx="2104223" cy="2530789"/>
          </a:xfrm>
          <a:prstGeom prst="chevron">
            <a:avLst>
              <a:gd name="adj" fmla="val 92247"/>
            </a:avLst>
          </a:prstGeom>
          <a:gradFill flip="none" rotWithShape="1">
            <a:gsLst>
              <a:gs pos="0">
                <a:schemeClr val="bg1">
                  <a:lumMod val="50000"/>
                </a:schemeClr>
              </a:gs>
              <a:gs pos="50000">
                <a:schemeClr val="bg1">
                  <a:lumMod val="65000"/>
                </a:schemeClr>
              </a:gs>
              <a:gs pos="100000">
                <a:schemeClr val="bg1">
                  <a:lumMod val="50000"/>
                  <a:tint val="23500"/>
                  <a:satMod val="160000"/>
                </a:schemeClr>
              </a:gs>
            </a:gsLst>
            <a:lin ang="10800000" scaled="1"/>
            <a:tileRect/>
          </a:gra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153" name="＞形箭號 152"/>
          <p:cNvSpPr/>
          <p:nvPr/>
        </p:nvSpPr>
        <p:spPr bwMode="auto">
          <a:xfrm>
            <a:off x="4886506" y="1481683"/>
            <a:ext cx="1896383" cy="1577588"/>
          </a:xfrm>
          <a:prstGeom prst="chevron">
            <a:avLst>
              <a:gd name="adj" fmla="val 105044"/>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10800000" scaled="1"/>
            <a:tileRect/>
          </a:gradFill>
          <a:ln w="3175">
            <a:noFill/>
            <a:miter lim="800000"/>
            <a:headEnd/>
            <a:tailEnd/>
          </a:ln>
          <a:effectLst>
            <a:outerShdw blurRad="50800" dist="38100" dir="13500000" algn="br" rotWithShape="0">
              <a:prstClr val="black">
                <a:alpha val="40000"/>
              </a:prstClr>
            </a:outerShdw>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115" name="圓角矩形 114"/>
          <p:cNvSpPr/>
          <p:nvPr/>
        </p:nvSpPr>
        <p:spPr bwMode="auto">
          <a:xfrm>
            <a:off x="3635896" y="3690527"/>
            <a:ext cx="1492040" cy="792000"/>
          </a:xfrm>
          <a:prstGeom prst="roundRect">
            <a:avLst/>
          </a:prstGeom>
          <a:solidFill>
            <a:schemeClr val="bg1"/>
          </a:solidFill>
          <a:ln w="3175">
            <a:solidFill>
              <a:schemeClr val="accent2">
                <a:lumMod val="20000"/>
                <a:lumOff val="80000"/>
              </a:schemeClr>
            </a:solidFill>
            <a:miter lim="800000"/>
            <a:headEnd/>
            <a:tailEnd/>
          </a:ln>
          <a:effectLst>
            <a:innerShdw blurRad="114300">
              <a:prstClr val="black"/>
            </a:innerShdw>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114" name="圓角矩形 113"/>
          <p:cNvSpPr/>
          <p:nvPr/>
        </p:nvSpPr>
        <p:spPr bwMode="auto">
          <a:xfrm>
            <a:off x="3635896" y="2446775"/>
            <a:ext cx="1492040" cy="792000"/>
          </a:xfrm>
          <a:prstGeom prst="roundRect">
            <a:avLst/>
          </a:prstGeom>
          <a:solidFill>
            <a:schemeClr val="bg1"/>
          </a:solidFill>
          <a:ln w="3175">
            <a:solidFill>
              <a:schemeClr val="accent2">
                <a:lumMod val="20000"/>
                <a:lumOff val="80000"/>
              </a:schemeClr>
            </a:solidFill>
            <a:miter lim="800000"/>
            <a:headEnd/>
            <a:tailEnd/>
          </a:ln>
          <a:effectLst>
            <a:innerShdw blurRad="114300">
              <a:prstClr val="black"/>
            </a:innerShdw>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113" name="圓角矩形 112"/>
          <p:cNvSpPr/>
          <p:nvPr/>
        </p:nvSpPr>
        <p:spPr bwMode="auto">
          <a:xfrm>
            <a:off x="3635896" y="1309836"/>
            <a:ext cx="1492040" cy="773431"/>
          </a:xfrm>
          <a:prstGeom prst="roundRect">
            <a:avLst/>
          </a:prstGeom>
          <a:solidFill>
            <a:schemeClr val="bg1"/>
          </a:solidFill>
          <a:ln w="3175">
            <a:solidFill>
              <a:schemeClr val="accent2">
                <a:lumMod val="20000"/>
                <a:lumOff val="80000"/>
              </a:schemeClr>
            </a:solidFill>
            <a:miter lim="800000"/>
            <a:headEnd/>
            <a:tailEnd/>
          </a:ln>
          <a:effectLst>
            <a:innerShdw blurRad="114300">
              <a:prstClr val="black"/>
            </a:innerShdw>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8</a:t>
            </a:fld>
            <a:endParaRPr lang="en-US" altLang="zh-TW">
              <a:solidFill>
                <a:srgbClr val="000000"/>
              </a:solidFill>
            </a:endParaRPr>
          </a:p>
        </p:txBody>
      </p:sp>
      <p:sp>
        <p:nvSpPr>
          <p:cNvPr id="5" name="標題 1"/>
          <p:cNvSpPr>
            <a:spLocks noGrp="1"/>
          </p:cNvSpPr>
          <p:nvPr>
            <p:ph type="title"/>
          </p:nvPr>
        </p:nvSpPr>
        <p:spPr>
          <a:xfrm>
            <a:off x="0" y="-27384"/>
            <a:ext cx="9144000" cy="936104"/>
          </a:xfrm>
        </p:spPr>
        <p:txBody>
          <a:bodyPr/>
          <a:lstStyle/>
          <a:p>
            <a:r>
              <a:rPr lang="zh-TW" altLang="en-US" b="1" dirty="0" smtClean="0">
                <a:latin typeface="微軟正黑體" pitchFamily="34" charset="-120"/>
                <a:ea typeface="微軟正黑體" pitchFamily="34" charset="-120"/>
              </a:rPr>
              <a:t>產險業網路投保業務的規模</a:t>
            </a:r>
            <a:r>
              <a:rPr lang="en-US" altLang="zh-TW" sz="2500" b="1" dirty="0">
                <a:latin typeface="微軟正黑體" pitchFamily="34" charset="-120"/>
                <a:ea typeface="微軟正黑體" pitchFamily="34" charset="-120"/>
              </a:rPr>
              <a:t>(</a:t>
            </a:r>
            <a:r>
              <a:rPr lang="en-US" altLang="zh-TW" sz="2500" b="1" dirty="0" smtClean="0">
                <a:latin typeface="微軟正黑體" pitchFamily="34" charset="-120"/>
                <a:ea typeface="微軟正黑體" pitchFamily="34" charset="-120"/>
              </a:rPr>
              <a:t>2012</a:t>
            </a:r>
            <a:r>
              <a:rPr lang="zh-TW" altLang="en-US" sz="2500" b="1" dirty="0" smtClean="0">
                <a:latin typeface="微軟正黑體" pitchFamily="34" charset="-120"/>
                <a:ea typeface="微軟正黑體" pitchFamily="34" charset="-120"/>
              </a:rPr>
              <a:t>年</a:t>
            </a:r>
            <a:r>
              <a:rPr lang="en-US" altLang="zh-TW" sz="2500" b="1" dirty="0" smtClean="0">
                <a:latin typeface="微軟正黑體" pitchFamily="34" charset="-120"/>
                <a:ea typeface="微軟正黑體" pitchFamily="34" charset="-120"/>
              </a:rPr>
              <a:t>)</a:t>
            </a:r>
            <a:endParaRPr lang="zh-TW" altLang="en-US" sz="2500" b="1" dirty="0"/>
          </a:p>
        </p:txBody>
      </p:sp>
      <p:cxnSp>
        <p:nvCxnSpPr>
          <p:cNvPr id="43" name="直接连接符 10"/>
          <p:cNvCxnSpPr/>
          <p:nvPr/>
        </p:nvCxnSpPr>
        <p:spPr>
          <a:xfrm>
            <a:off x="7020272" y="3398152"/>
            <a:ext cx="1800000" cy="0"/>
          </a:xfrm>
          <a:prstGeom prst="line">
            <a:avLst/>
          </a:prstGeom>
          <a:noFill/>
          <a:ln w="3175" cap="flat" cmpd="sng" algn="ctr">
            <a:solidFill>
              <a:sysClr val="windowText" lastClr="000000">
                <a:lumMod val="75000"/>
                <a:lumOff val="25000"/>
              </a:sysClr>
            </a:solidFill>
            <a:prstDash val="sysDot"/>
            <a:headEnd type="oval" w="sm" len="sm"/>
            <a:tailEnd type="oval" w="sm" len="sm"/>
          </a:ln>
          <a:effectLst/>
        </p:spPr>
      </p:cxnSp>
      <p:sp>
        <p:nvSpPr>
          <p:cNvPr id="45" name="TextBox 12"/>
          <p:cNvSpPr txBox="1"/>
          <p:nvPr/>
        </p:nvSpPr>
        <p:spPr>
          <a:xfrm>
            <a:off x="3872048" y="1462271"/>
            <a:ext cx="1204008" cy="492443"/>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zh-TW" altLang="en-US" sz="1300" b="0" i="0" u="none" strike="noStrike" kern="0" cap="none" spc="0" normalizeH="0" baseline="0" noProof="0" dirty="0" smtClean="0">
                <a:ln>
                  <a:noFill/>
                </a:ln>
                <a:solidFill>
                  <a:sysClr val="windowText" lastClr="000000">
                    <a:lumMod val="75000"/>
                    <a:lumOff val="25000"/>
                  </a:sysClr>
                </a:solidFill>
                <a:effectLst/>
                <a:uLnTx/>
                <a:uFillTx/>
                <a:latin typeface="微軟正黑體" pitchFamily="34" charset="-120"/>
                <a:ea typeface="微軟正黑體" pitchFamily="34" charset="-120"/>
              </a:rPr>
              <a:t>產險公會調查統計</a:t>
            </a:r>
            <a:endParaRPr kumimoji="0" lang="zh-CN" altLang="en-US" sz="1300" b="0" i="0" u="none" strike="noStrike" kern="0" cap="none" spc="0" normalizeH="0" baseline="0" noProof="0" dirty="0">
              <a:ln>
                <a:noFill/>
              </a:ln>
              <a:solidFill>
                <a:sysClr val="windowText" lastClr="000000">
                  <a:lumMod val="75000"/>
                  <a:lumOff val="25000"/>
                </a:sysClr>
              </a:solidFill>
              <a:effectLst/>
              <a:uLnTx/>
              <a:uFillTx/>
              <a:latin typeface="微軟正黑體" pitchFamily="34" charset="-120"/>
              <a:ea typeface="微軟正黑體" pitchFamily="34" charset="-120"/>
            </a:endParaRPr>
          </a:p>
        </p:txBody>
      </p:sp>
      <p:sp>
        <p:nvSpPr>
          <p:cNvPr id="55" name="TextBox 30"/>
          <p:cNvSpPr txBox="1"/>
          <p:nvPr/>
        </p:nvSpPr>
        <p:spPr>
          <a:xfrm>
            <a:off x="3872048" y="2489547"/>
            <a:ext cx="1204008" cy="692497"/>
          </a:xfrm>
          <a:prstGeom prst="rect">
            <a:avLst/>
          </a:prstGeom>
          <a:noFill/>
        </p:spPr>
        <p:txBody>
          <a:bodyPr wrap="square" rtlCol="0">
            <a:spAutoFit/>
          </a:bodyPr>
          <a:lstStyle/>
          <a:p>
            <a:pPr lvl="0" algn="dist">
              <a:defRPr/>
            </a:pPr>
            <a:r>
              <a:rPr lang="zh-TW" altLang="en-US" sz="1300" kern="0" dirty="0" smtClean="0">
                <a:solidFill>
                  <a:sysClr val="windowText" lastClr="000000">
                    <a:lumMod val="75000"/>
                    <a:lumOff val="25000"/>
                  </a:sysClr>
                </a:solidFill>
                <a:latin typeface="微軟正黑體" pitchFamily="34" charset="-120"/>
                <a:ea typeface="微軟正黑體" pitchFamily="34" charset="-120"/>
              </a:rPr>
              <a:t>財團法人保險事業發展中心統計</a:t>
            </a:r>
            <a:endParaRPr lang="zh-CN" altLang="en-US" sz="1300" kern="0" dirty="0">
              <a:solidFill>
                <a:sysClr val="windowText" lastClr="000000">
                  <a:lumMod val="75000"/>
                  <a:lumOff val="25000"/>
                </a:sysClr>
              </a:solidFill>
              <a:latin typeface="微軟正黑體" pitchFamily="34" charset="-120"/>
              <a:ea typeface="微軟正黑體" pitchFamily="34" charset="-120"/>
            </a:endParaRPr>
          </a:p>
        </p:txBody>
      </p:sp>
      <p:sp>
        <p:nvSpPr>
          <p:cNvPr id="65" name="TextBox 41"/>
          <p:cNvSpPr txBox="1"/>
          <p:nvPr/>
        </p:nvSpPr>
        <p:spPr>
          <a:xfrm>
            <a:off x="3872048" y="3758108"/>
            <a:ext cx="1204008" cy="692497"/>
          </a:xfrm>
          <a:prstGeom prst="rect">
            <a:avLst/>
          </a:prstGeom>
          <a:noFill/>
        </p:spPr>
        <p:txBody>
          <a:bodyPr wrap="square" rtlCol="0">
            <a:spAutoFit/>
          </a:bodyPr>
          <a:lstStyle/>
          <a:p>
            <a:pPr lvl="0" algn="dist">
              <a:defRPr/>
            </a:pPr>
            <a:r>
              <a:rPr lang="zh-TW" altLang="en-US" sz="1300" kern="0" dirty="0">
                <a:solidFill>
                  <a:sysClr val="windowText" lastClr="000000">
                    <a:lumMod val="75000"/>
                    <a:lumOff val="25000"/>
                  </a:sysClr>
                </a:solidFill>
                <a:latin typeface="微軟正黑體" pitchFamily="34" charset="-120"/>
                <a:ea typeface="微軟正黑體" pitchFamily="34" charset="-120"/>
              </a:rPr>
              <a:t>財團法人保險事業發展中心統計</a:t>
            </a:r>
            <a:endParaRPr lang="zh-CN" altLang="en-US" sz="1300" kern="0" dirty="0">
              <a:solidFill>
                <a:sysClr val="windowText" lastClr="000000">
                  <a:lumMod val="75000"/>
                  <a:lumOff val="25000"/>
                </a:sysClr>
              </a:solidFill>
              <a:latin typeface="微軟正黑體" pitchFamily="34" charset="-120"/>
              <a:ea typeface="微軟正黑體" pitchFamily="34" charset="-120"/>
            </a:endParaRPr>
          </a:p>
        </p:txBody>
      </p:sp>
      <p:sp>
        <p:nvSpPr>
          <p:cNvPr id="67" name="弧形 66"/>
          <p:cNvSpPr/>
          <p:nvPr/>
        </p:nvSpPr>
        <p:spPr>
          <a:xfrm flipH="1">
            <a:off x="3167242" y="3192165"/>
            <a:ext cx="695279" cy="695279"/>
          </a:xfrm>
          <a:prstGeom prst="arc">
            <a:avLst>
              <a:gd name="adj1" fmla="val 5258951"/>
              <a:gd name="adj2" fmla="val 16255764"/>
            </a:avLst>
          </a:prstGeom>
          <a:solidFill>
            <a:srgbClr val="7D1E0A"/>
          </a:solidFill>
          <a:ln w="25400" cap="flat" cmpd="sng" algn="ctr">
            <a:noFill/>
            <a:prstDash val="solid"/>
          </a:ln>
          <a:effectLst>
            <a:innerShdw blurRad="63500" dist="50800" dir="10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8" name="弧形 67"/>
          <p:cNvSpPr/>
          <p:nvPr/>
        </p:nvSpPr>
        <p:spPr>
          <a:xfrm flipH="1">
            <a:off x="3176768" y="4360647"/>
            <a:ext cx="695279" cy="695279"/>
          </a:xfrm>
          <a:prstGeom prst="arc">
            <a:avLst>
              <a:gd name="adj1" fmla="val 5376329"/>
              <a:gd name="adj2" fmla="val 16208600"/>
            </a:avLst>
          </a:prstGeom>
          <a:solidFill>
            <a:srgbClr val="4DACC6"/>
          </a:solidFill>
          <a:ln w="25400" cap="flat" cmpd="sng" algn="ctr">
            <a:noFill/>
            <a:prstDash val="solid"/>
          </a:ln>
          <a:effectLst>
            <a:innerShdw blurRad="63500" dist="508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9" name="弧形 68"/>
          <p:cNvSpPr/>
          <p:nvPr/>
        </p:nvSpPr>
        <p:spPr>
          <a:xfrm flipH="1">
            <a:off x="3167242" y="2028723"/>
            <a:ext cx="695279" cy="695279"/>
          </a:xfrm>
          <a:prstGeom prst="arc">
            <a:avLst>
              <a:gd name="adj1" fmla="val 5258951"/>
              <a:gd name="adj2" fmla="val 16255764"/>
            </a:avLst>
          </a:prstGeom>
          <a:gradFill flip="none" rotWithShape="1">
            <a:gsLst>
              <a:gs pos="52000">
                <a:srgbClr val="B46300"/>
              </a:gs>
              <a:gs pos="0">
                <a:srgbClr val="F08200"/>
              </a:gs>
            </a:gsLst>
            <a:lin ang="5400000" scaled="1"/>
            <a:tileRect/>
          </a:gradFill>
          <a:ln w="25400" cap="flat" cmpd="sng" algn="ctr">
            <a:noFill/>
            <a:prstDash val="solid"/>
          </a:ln>
          <a:effectLst>
            <a:innerShdw blurRad="63500" dist="50800" dir="54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0" name="矩形 9"/>
          <p:cNvSpPr/>
          <p:nvPr/>
        </p:nvSpPr>
        <p:spPr>
          <a:xfrm rot="16200000" flipH="1" flipV="1">
            <a:off x="1680186" y="267781"/>
            <a:ext cx="1411266" cy="2972457"/>
          </a:xfrm>
          <a:custGeom>
            <a:avLst/>
            <a:gdLst/>
            <a:ahLst/>
            <a:cxnLst/>
            <a:rect l="l" t="t" r="r" b="b"/>
            <a:pathLst>
              <a:path w="1411266" h="2916614">
                <a:moveTo>
                  <a:pt x="1387505" y="9814"/>
                </a:moveTo>
                <a:lnTo>
                  <a:pt x="1396996" y="11194"/>
                </a:lnTo>
                <a:cubicBezTo>
                  <a:pt x="1401683" y="9973"/>
                  <a:pt x="1406445" y="9964"/>
                  <a:pt x="1411266" y="10018"/>
                </a:cubicBezTo>
                <a:close/>
                <a:moveTo>
                  <a:pt x="0" y="312207"/>
                </a:moveTo>
                <a:lnTo>
                  <a:pt x="501" y="1008112"/>
                </a:lnTo>
                <a:lnTo>
                  <a:pt x="1" y="1008112"/>
                </a:lnTo>
                <a:lnTo>
                  <a:pt x="1" y="2016224"/>
                </a:lnTo>
                <a:cubicBezTo>
                  <a:pt x="86" y="2134875"/>
                  <a:pt x="172" y="2253527"/>
                  <a:pt x="257" y="2372178"/>
                </a:cubicBezTo>
                <a:cubicBezTo>
                  <a:pt x="3098" y="2555513"/>
                  <a:pt x="75654" y="2726511"/>
                  <a:pt x="229348" y="2828880"/>
                </a:cubicBezTo>
                <a:cubicBezTo>
                  <a:pt x="400137" y="2942634"/>
                  <a:pt x="622453" y="2946031"/>
                  <a:pt x="796695" y="2837550"/>
                </a:cubicBezTo>
                <a:cubicBezTo>
                  <a:pt x="970401" y="2729403"/>
                  <a:pt x="1033707" y="2533768"/>
                  <a:pt x="1035082" y="2329608"/>
                </a:cubicBezTo>
                <a:cubicBezTo>
                  <a:pt x="1035730" y="2238127"/>
                  <a:pt x="1035859" y="2129995"/>
                  <a:pt x="1035579" y="2016224"/>
                </a:cubicBezTo>
                <a:lnTo>
                  <a:pt x="1035719" y="2016224"/>
                </a:lnTo>
                <a:lnTo>
                  <a:pt x="1035719" y="1108487"/>
                </a:lnTo>
                <a:lnTo>
                  <a:pt x="1036151" y="1108487"/>
                </a:lnTo>
                <a:cubicBezTo>
                  <a:pt x="1035627" y="835720"/>
                  <a:pt x="1032958" y="530544"/>
                  <a:pt x="1030299" y="344740"/>
                </a:cubicBezTo>
                <a:cubicBezTo>
                  <a:pt x="1033304" y="326873"/>
                  <a:pt x="1037285" y="308116"/>
                  <a:pt x="1042543" y="289000"/>
                </a:cubicBezTo>
                <a:cubicBezTo>
                  <a:pt x="1056353" y="210076"/>
                  <a:pt x="1098912" y="139111"/>
                  <a:pt x="1163037" y="90469"/>
                </a:cubicBezTo>
                <a:cubicBezTo>
                  <a:pt x="1170235" y="82470"/>
                  <a:pt x="1178850" y="75928"/>
                  <a:pt x="1188650" y="70791"/>
                </a:cubicBezTo>
                <a:lnTo>
                  <a:pt x="1208422" y="55602"/>
                </a:lnTo>
                <a:cubicBezTo>
                  <a:pt x="1215505" y="51540"/>
                  <a:pt x="1222695" y="47746"/>
                  <a:pt x="1231033" y="46403"/>
                </a:cubicBezTo>
                <a:cubicBezTo>
                  <a:pt x="1238208" y="41893"/>
                  <a:pt x="1246089" y="38537"/>
                  <a:pt x="1254754" y="36752"/>
                </a:cubicBezTo>
                <a:cubicBezTo>
                  <a:pt x="1295403" y="17323"/>
                  <a:pt x="1339619" y="9228"/>
                  <a:pt x="1383765" y="9782"/>
                </a:cubicBezTo>
                <a:lnTo>
                  <a:pt x="246732" y="0"/>
                </a:lnTo>
                <a:cubicBezTo>
                  <a:pt x="130077" y="1655"/>
                  <a:pt x="1853" y="207096"/>
                  <a:pt x="266" y="308250"/>
                </a:cubicBezTo>
                <a:cubicBezTo>
                  <a:pt x="178" y="309569"/>
                  <a:pt x="88" y="310888"/>
                  <a:pt x="0" y="312207"/>
                </a:cubicBezTo>
                <a:close/>
              </a:path>
            </a:pathLst>
          </a:custGeom>
          <a:gradFill flip="none" rotWithShape="1">
            <a:gsLst>
              <a:gs pos="100000">
                <a:srgbClr val="F88F11"/>
              </a:gs>
              <a:gs pos="50000">
                <a:srgbClr val="FF9B21">
                  <a:alpha val="66000"/>
                </a:srgbClr>
              </a:gs>
              <a:gs pos="0">
                <a:srgbClr val="F08200"/>
              </a:gs>
            </a:gsLst>
            <a:lin ang="5400000" scaled="1"/>
            <a:tileRect/>
          </a:gradFill>
          <a:ln w="25400" cap="flat" cmpd="sng" algn="ctr">
            <a:noFill/>
            <a:prstDash val="solid"/>
          </a:ln>
          <a:effectLst>
            <a:outerShdw blurRad="50800" dist="381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1" name="矩形 9"/>
          <p:cNvSpPr/>
          <p:nvPr/>
        </p:nvSpPr>
        <p:spPr>
          <a:xfrm rot="16200000" flipH="1" flipV="1">
            <a:off x="1572173" y="1344706"/>
            <a:ext cx="1411266" cy="3188479"/>
          </a:xfrm>
          <a:custGeom>
            <a:avLst/>
            <a:gdLst/>
            <a:ahLst/>
            <a:cxnLst/>
            <a:rect l="l" t="t" r="r" b="b"/>
            <a:pathLst>
              <a:path w="1411266" h="4267201">
                <a:moveTo>
                  <a:pt x="1387505" y="9814"/>
                </a:moveTo>
                <a:lnTo>
                  <a:pt x="1396996" y="11194"/>
                </a:lnTo>
                <a:cubicBezTo>
                  <a:pt x="1401683" y="9973"/>
                  <a:pt x="1406445" y="9964"/>
                  <a:pt x="1411266" y="10018"/>
                </a:cubicBezTo>
                <a:close/>
                <a:moveTo>
                  <a:pt x="1" y="3366811"/>
                </a:moveTo>
                <a:cubicBezTo>
                  <a:pt x="86" y="3485462"/>
                  <a:pt x="172" y="3604114"/>
                  <a:pt x="257" y="3722765"/>
                </a:cubicBezTo>
                <a:cubicBezTo>
                  <a:pt x="3098" y="3906100"/>
                  <a:pt x="75654" y="4077098"/>
                  <a:pt x="229348" y="4179467"/>
                </a:cubicBezTo>
                <a:cubicBezTo>
                  <a:pt x="400137" y="4293221"/>
                  <a:pt x="622453" y="4296618"/>
                  <a:pt x="796695" y="4188137"/>
                </a:cubicBezTo>
                <a:cubicBezTo>
                  <a:pt x="970401" y="4079990"/>
                  <a:pt x="1033707" y="3884355"/>
                  <a:pt x="1035082" y="3680195"/>
                </a:cubicBezTo>
                <a:cubicBezTo>
                  <a:pt x="1035730" y="3588714"/>
                  <a:pt x="1035859" y="3480582"/>
                  <a:pt x="1035579" y="3366811"/>
                </a:cubicBezTo>
                <a:close/>
                <a:moveTo>
                  <a:pt x="0" y="312207"/>
                </a:moveTo>
                <a:lnTo>
                  <a:pt x="501" y="1008112"/>
                </a:lnTo>
                <a:lnTo>
                  <a:pt x="1" y="1008112"/>
                </a:lnTo>
                <a:lnTo>
                  <a:pt x="1" y="1376354"/>
                </a:lnTo>
                <a:lnTo>
                  <a:pt x="0" y="1376354"/>
                </a:lnTo>
                <a:lnTo>
                  <a:pt x="0" y="3366810"/>
                </a:lnTo>
                <a:lnTo>
                  <a:pt x="1035718" y="3366810"/>
                </a:lnTo>
                <a:lnTo>
                  <a:pt x="1035718" y="2016224"/>
                </a:lnTo>
                <a:lnTo>
                  <a:pt x="1035719" y="2016224"/>
                </a:lnTo>
                <a:lnTo>
                  <a:pt x="1035719" y="1108487"/>
                </a:lnTo>
                <a:lnTo>
                  <a:pt x="1036151" y="1108487"/>
                </a:lnTo>
                <a:cubicBezTo>
                  <a:pt x="1035627" y="835720"/>
                  <a:pt x="1032958" y="530544"/>
                  <a:pt x="1030299" y="344740"/>
                </a:cubicBezTo>
                <a:cubicBezTo>
                  <a:pt x="1033304" y="326873"/>
                  <a:pt x="1037285" y="308116"/>
                  <a:pt x="1042543" y="289000"/>
                </a:cubicBezTo>
                <a:cubicBezTo>
                  <a:pt x="1056353" y="210076"/>
                  <a:pt x="1098912" y="139111"/>
                  <a:pt x="1163037" y="90469"/>
                </a:cubicBezTo>
                <a:cubicBezTo>
                  <a:pt x="1170235" y="82470"/>
                  <a:pt x="1178850" y="75928"/>
                  <a:pt x="1188650" y="70791"/>
                </a:cubicBezTo>
                <a:lnTo>
                  <a:pt x="1208422" y="55602"/>
                </a:lnTo>
                <a:cubicBezTo>
                  <a:pt x="1215505" y="51540"/>
                  <a:pt x="1222695" y="47746"/>
                  <a:pt x="1231033" y="46403"/>
                </a:cubicBezTo>
                <a:cubicBezTo>
                  <a:pt x="1238208" y="41893"/>
                  <a:pt x="1246089" y="38537"/>
                  <a:pt x="1254754" y="36752"/>
                </a:cubicBezTo>
                <a:cubicBezTo>
                  <a:pt x="1295403" y="17323"/>
                  <a:pt x="1339619" y="9228"/>
                  <a:pt x="1383765" y="9782"/>
                </a:cubicBezTo>
                <a:lnTo>
                  <a:pt x="246732" y="0"/>
                </a:lnTo>
                <a:cubicBezTo>
                  <a:pt x="130077" y="1655"/>
                  <a:pt x="1853" y="207096"/>
                  <a:pt x="266" y="308250"/>
                </a:cubicBezTo>
                <a:cubicBezTo>
                  <a:pt x="178" y="309569"/>
                  <a:pt x="88" y="310888"/>
                  <a:pt x="0" y="312207"/>
                </a:cubicBezTo>
                <a:close/>
              </a:path>
            </a:pathLst>
          </a:custGeom>
          <a:gradFill flip="none" rotWithShape="1">
            <a:gsLst>
              <a:gs pos="32000">
                <a:srgbClr val="E3B689">
                  <a:alpha val="89804"/>
                </a:srgbClr>
              </a:gs>
              <a:gs pos="100000">
                <a:srgbClr val="C58A75"/>
              </a:gs>
              <a:gs pos="0">
                <a:srgbClr val="AE4402"/>
              </a:gs>
            </a:gsLst>
            <a:lin ang="5400000" scaled="1"/>
            <a:tileRect/>
          </a:gradFill>
          <a:ln w="25400" cap="flat" cmpd="sng" algn="ctr">
            <a:noFill/>
            <a:prstDash val="solid"/>
          </a:ln>
          <a:effectLst>
            <a:outerShdw blurRad="50800" dist="381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2" name="矩形 9"/>
          <p:cNvSpPr/>
          <p:nvPr/>
        </p:nvSpPr>
        <p:spPr>
          <a:xfrm rot="16200000" flipH="1" flipV="1">
            <a:off x="1463625" y="2421583"/>
            <a:ext cx="1411747" cy="3405091"/>
          </a:xfrm>
          <a:custGeom>
            <a:avLst/>
            <a:gdLst/>
            <a:ahLst/>
            <a:cxnLst/>
            <a:rect l="l" t="t" r="r" b="b"/>
            <a:pathLst>
              <a:path w="1411747" h="5473562">
                <a:moveTo>
                  <a:pt x="1387986" y="9814"/>
                </a:moveTo>
                <a:lnTo>
                  <a:pt x="1397477" y="11194"/>
                </a:lnTo>
                <a:cubicBezTo>
                  <a:pt x="1402164" y="9973"/>
                  <a:pt x="1406926" y="9964"/>
                  <a:pt x="1411747" y="10018"/>
                </a:cubicBezTo>
                <a:close/>
                <a:moveTo>
                  <a:pt x="0" y="4573172"/>
                </a:moveTo>
                <a:cubicBezTo>
                  <a:pt x="85" y="4691823"/>
                  <a:pt x="171" y="4810475"/>
                  <a:pt x="256" y="4929126"/>
                </a:cubicBezTo>
                <a:cubicBezTo>
                  <a:pt x="3097" y="5112461"/>
                  <a:pt x="75653" y="5283459"/>
                  <a:pt x="229347" y="5385828"/>
                </a:cubicBezTo>
                <a:cubicBezTo>
                  <a:pt x="400136" y="5499582"/>
                  <a:pt x="622452" y="5502979"/>
                  <a:pt x="796694" y="5394498"/>
                </a:cubicBezTo>
                <a:cubicBezTo>
                  <a:pt x="970400" y="5286351"/>
                  <a:pt x="1033706" y="5090716"/>
                  <a:pt x="1035081" y="4886556"/>
                </a:cubicBezTo>
                <a:cubicBezTo>
                  <a:pt x="1035729" y="4795075"/>
                  <a:pt x="1035858" y="4686943"/>
                  <a:pt x="1035578" y="4573172"/>
                </a:cubicBezTo>
                <a:lnTo>
                  <a:pt x="1035719" y="4573172"/>
                </a:lnTo>
                <a:lnTo>
                  <a:pt x="1035719" y="3641524"/>
                </a:lnTo>
                <a:cubicBezTo>
                  <a:pt x="1036239" y="3558857"/>
                  <a:pt x="1036302" y="3464932"/>
                  <a:pt x="1036060" y="3366812"/>
                </a:cubicBezTo>
                <a:lnTo>
                  <a:pt x="1035719" y="3366812"/>
                </a:lnTo>
                <a:lnTo>
                  <a:pt x="1035719" y="3366811"/>
                </a:lnTo>
                <a:lnTo>
                  <a:pt x="1036199" y="3366811"/>
                </a:lnTo>
                <a:lnTo>
                  <a:pt x="1036199" y="2016225"/>
                </a:lnTo>
                <a:lnTo>
                  <a:pt x="1036200" y="2016225"/>
                </a:lnTo>
                <a:lnTo>
                  <a:pt x="1036200" y="1108487"/>
                </a:lnTo>
                <a:lnTo>
                  <a:pt x="1036632" y="1108487"/>
                </a:lnTo>
                <a:cubicBezTo>
                  <a:pt x="1036108" y="835720"/>
                  <a:pt x="1033439" y="530544"/>
                  <a:pt x="1030780" y="344740"/>
                </a:cubicBezTo>
                <a:cubicBezTo>
                  <a:pt x="1033785" y="326873"/>
                  <a:pt x="1037766" y="308116"/>
                  <a:pt x="1043024" y="289000"/>
                </a:cubicBezTo>
                <a:cubicBezTo>
                  <a:pt x="1056834" y="210076"/>
                  <a:pt x="1099393" y="139111"/>
                  <a:pt x="1163518" y="90469"/>
                </a:cubicBezTo>
                <a:cubicBezTo>
                  <a:pt x="1170716" y="82470"/>
                  <a:pt x="1179331" y="75928"/>
                  <a:pt x="1189131" y="70791"/>
                </a:cubicBezTo>
                <a:lnTo>
                  <a:pt x="1208903" y="55602"/>
                </a:lnTo>
                <a:cubicBezTo>
                  <a:pt x="1215986" y="51540"/>
                  <a:pt x="1223176" y="47746"/>
                  <a:pt x="1231514" y="46403"/>
                </a:cubicBezTo>
                <a:cubicBezTo>
                  <a:pt x="1238689" y="41893"/>
                  <a:pt x="1246570" y="38537"/>
                  <a:pt x="1255235" y="36752"/>
                </a:cubicBezTo>
                <a:cubicBezTo>
                  <a:pt x="1295884" y="17323"/>
                  <a:pt x="1340100" y="9228"/>
                  <a:pt x="1384246" y="9782"/>
                </a:cubicBezTo>
                <a:lnTo>
                  <a:pt x="247213" y="0"/>
                </a:lnTo>
                <a:cubicBezTo>
                  <a:pt x="130558" y="1655"/>
                  <a:pt x="2334" y="207096"/>
                  <a:pt x="747" y="308250"/>
                </a:cubicBezTo>
                <a:cubicBezTo>
                  <a:pt x="659" y="309569"/>
                  <a:pt x="569" y="310888"/>
                  <a:pt x="481" y="312207"/>
                </a:cubicBezTo>
                <a:lnTo>
                  <a:pt x="982" y="1008112"/>
                </a:lnTo>
                <a:lnTo>
                  <a:pt x="482" y="1008112"/>
                </a:lnTo>
                <a:lnTo>
                  <a:pt x="482" y="1376354"/>
                </a:lnTo>
                <a:lnTo>
                  <a:pt x="481" y="1376354"/>
                </a:lnTo>
                <a:lnTo>
                  <a:pt x="481" y="2582716"/>
                </a:lnTo>
                <a:lnTo>
                  <a:pt x="0" y="2582716"/>
                </a:lnTo>
                <a:lnTo>
                  <a:pt x="0" y="4573172"/>
                </a:lnTo>
                <a:close/>
              </a:path>
            </a:pathLst>
          </a:custGeom>
          <a:gradFill flip="none" rotWithShape="1">
            <a:gsLst>
              <a:gs pos="100000">
                <a:srgbClr val="3CAFCD"/>
              </a:gs>
              <a:gs pos="12000">
                <a:srgbClr val="63BED2">
                  <a:alpha val="90000"/>
                </a:srgbClr>
              </a:gs>
              <a:gs pos="0">
                <a:srgbClr val="14A0C8"/>
              </a:gs>
            </a:gsLst>
            <a:lin ang="5400000" scaled="1"/>
            <a:tileRect/>
          </a:gradFill>
          <a:ln w="25400" cap="flat" cmpd="sng" algn="ctr">
            <a:noFill/>
            <a:prstDash val="solid"/>
          </a:ln>
          <a:effectLst>
            <a:outerShdw blurRad="50800" dist="381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4" name="TextBox 57"/>
          <p:cNvSpPr txBox="1"/>
          <p:nvPr/>
        </p:nvSpPr>
        <p:spPr>
          <a:xfrm>
            <a:off x="1043609" y="1093812"/>
            <a:ext cx="2448272" cy="892552"/>
          </a:xfrm>
          <a:prstGeom prst="rect">
            <a:avLst/>
          </a:prstGeom>
          <a:noFill/>
          <a:effectLst/>
          <a:scene3d>
            <a:camera prst="orthographicFront"/>
            <a:lightRig rig="threePt" dir="t"/>
          </a:scene3d>
          <a:sp3d prstMaterial="matte"/>
        </p:spPr>
        <p:txBody>
          <a:bodyPr wrap="square" rtlCol="0">
            <a:spAutoFit/>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600" b="1" i="0" u="none" strike="noStrike" kern="0" cap="none" spc="0" normalizeH="0" baseline="0" noProof="0" dirty="0" smtClean="0">
                <a:ln>
                  <a:noFill/>
                </a:ln>
                <a:effectLst/>
                <a:uLnTx/>
                <a:uFillTx/>
                <a:latin typeface="微軟正黑體" pitchFamily="34" charset="-120"/>
                <a:ea typeface="微軟正黑體" pitchFamily="34" charset="-120"/>
              </a:rPr>
              <a:t>網路投保業務簽單保費</a:t>
            </a:r>
            <a:endParaRPr kumimoji="0" lang="zh-CN" altLang="en-US" sz="2600" b="1" i="0" u="none" strike="noStrike" kern="0" cap="none" spc="0" normalizeH="0" baseline="0" noProof="0" dirty="0">
              <a:ln>
                <a:noFill/>
              </a:ln>
              <a:effectLst/>
              <a:uLnTx/>
              <a:uFillTx/>
              <a:latin typeface="微軟正黑體" pitchFamily="34" charset="-120"/>
              <a:ea typeface="微軟正黑體" pitchFamily="34" charset="-120"/>
            </a:endParaRPr>
          </a:p>
        </p:txBody>
      </p:sp>
      <p:sp>
        <p:nvSpPr>
          <p:cNvPr id="82" name="TextBox 57"/>
          <p:cNvSpPr txBox="1"/>
          <p:nvPr/>
        </p:nvSpPr>
        <p:spPr>
          <a:xfrm>
            <a:off x="971599" y="2317948"/>
            <a:ext cx="2016225" cy="892552"/>
          </a:xfrm>
          <a:prstGeom prst="rect">
            <a:avLst/>
          </a:prstGeom>
          <a:noFill/>
          <a:effectLst/>
          <a:scene3d>
            <a:camera prst="orthographicFront"/>
            <a:lightRig rig="threePt" dir="t"/>
          </a:scene3d>
          <a:sp3d prstMaterial="matte"/>
        </p:spPr>
        <p:txBody>
          <a:bodyPr wrap="square" rtlCol="0">
            <a:spAutoFit/>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600" b="1" i="0" u="none" strike="noStrike" kern="0" cap="none" spc="0" normalizeH="0" baseline="0" noProof="0" dirty="0" smtClean="0">
                <a:ln>
                  <a:noFill/>
                </a:ln>
                <a:effectLst/>
                <a:uLnTx/>
                <a:uFillTx/>
                <a:latin typeface="微軟正黑體" pitchFamily="34" charset="-120"/>
                <a:ea typeface="微軟正黑體" pitchFamily="34" charset="-120"/>
              </a:rPr>
              <a:t>產險業簽單保費</a:t>
            </a:r>
            <a:endParaRPr kumimoji="0" lang="zh-CN" altLang="en-US" sz="2600" b="1" i="0" u="none" strike="noStrike" kern="0" cap="none" spc="0" normalizeH="0" baseline="0" noProof="0" dirty="0">
              <a:ln>
                <a:noFill/>
              </a:ln>
              <a:effectLst/>
              <a:uLnTx/>
              <a:uFillTx/>
              <a:latin typeface="微軟正黑體" pitchFamily="34" charset="-120"/>
              <a:ea typeface="微軟正黑體" pitchFamily="34" charset="-120"/>
            </a:endParaRPr>
          </a:p>
        </p:txBody>
      </p:sp>
      <p:sp>
        <p:nvSpPr>
          <p:cNvPr id="83" name="TextBox 57"/>
          <p:cNvSpPr txBox="1"/>
          <p:nvPr/>
        </p:nvSpPr>
        <p:spPr>
          <a:xfrm>
            <a:off x="720173" y="3513628"/>
            <a:ext cx="2627691" cy="892552"/>
          </a:xfrm>
          <a:prstGeom prst="rect">
            <a:avLst/>
          </a:prstGeom>
          <a:noFill/>
          <a:effectLst/>
          <a:scene3d>
            <a:camera prst="orthographicFront"/>
            <a:lightRig rig="threePt" dir="t"/>
          </a:scene3d>
          <a:sp3d prstMaterial="matte"/>
        </p:spPr>
        <p:txBody>
          <a:bodyPr wrap="square" rtlCol="0">
            <a:spAutoFit/>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600" b="1" i="0" u="none" strike="noStrike" kern="0" cap="none" spc="0" normalizeH="0" baseline="0" noProof="0" dirty="0" smtClean="0">
                <a:ln>
                  <a:noFill/>
                </a:ln>
                <a:effectLst/>
                <a:uLnTx/>
                <a:uFillTx/>
                <a:latin typeface="微軟正黑體" pitchFamily="34" charset="-120"/>
                <a:ea typeface="微軟正黑體" pitchFamily="34" charset="-120"/>
              </a:rPr>
              <a:t>車險及住宅火險簽單保費</a:t>
            </a:r>
            <a:endParaRPr kumimoji="0" lang="zh-CN" altLang="en-US" sz="2600" b="1" i="0" u="none" strike="noStrike" kern="0" cap="none" spc="0" normalizeH="0" baseline="0" noProof="0" dirty="0">
              <a:ln>
                <a:noFill/>
              </a:ln>
              <a:effectLst/>
              <a:uLnTx/>
              <a:uFillTx/>
              <a:latin typeface="微軟正黑體" pitchFamily="34" charset="-120"/>
              <a:ea typeface="微軟正黑體" pitchFamily="34" charset="-120"/>
            </a:endParaRPr>
          </a:p>
        </p:txBody>
      </p:sp>
      <p:sp>
        <p:nvSpPr>
          <p:cNvPr id="95" name="文字方塊 94"/>
          <p:cNvSpPr txBox="1"/>
          <p:nvPr/>
        </p:nvSpPr>
        <p:spPr>
          <a:xfrm>
            <a:off x="2453566" y="1664939"/>
            <a:ext cx="1220206" cy="400110"/>
          </a:xfrm>
          <a:prstGeom prst="rect">
            <a:avLst/>
          </a:prstGeom>
          <a:noFill/>
        </p:spPr>
        <p:txBody>
          <a:bodyPr wrap="none" rtlCol="0">
            <a:spAutoFit/>
          </a:bodyPr>
          <a:lstStyle/>
          <a:p>
            <a:r>
              <a:rPr lang="en-US" altLang="zh-TW" sz="2000" b="1" u="sng" dirty="0" smtClean="0">
                <a:latin typeface="微軟正黑體" pitchFamily="34" charset="-120"/>
                <a:ea typeface="微軟正黑體" pitchFamily="34" charset="-120"/>
              </a:rPr>
              <a:t>4.49</a:t>
            </a:r>
            <a:r>
              <a:rPr lang="zh-TW" altLang="en-US" sz="2000" b="1" u="sng" dirty="0" smtClean="0">
                <a:latin typeface="微軟正黑體" pitchFamily="34" charset="-120"/>
                <a:ea typeface="微軟正黑體" pitchFamily="34" charset="-120"/>
              </a:rPr>
              <a:t>億元</a:t>
            </a:r>
            <a:endParaRPr lang="zh-TW" altLang="en-US" sz="2000" b="1" u="sng" dirty="0">
              <a:latin typeface="微軟正黑體" pitchFamily="34" charset="-120"/>
              <a:ea typeface="微軟正黑體" pitchFamily="34" charset="-120"/>
            </a:endParaRPr>
          </a:p>
        </p:txBody>
      </p:sp>
      <p:sp>
        <p:nvSpPr>
          <p:cNvPr id="96" name="文字方塊 95"/>
          <p:cNvSpPr txBox="1"/>
          <p:nvPr/>
        </p:nvSpPr>
        <p:spPr>
          <a:xfrm>
            <a:off x="2339752" y="2853942"/>
            <a:ext cx="1372492" cy="400110"/>
          </a:xfrm>
          <a:prstGeom prst="rect">
            <a:avLst/>
          </a:prstGeom>
          <a:noFill/>
        </p:spPr>
        <p:txBody>
          <a:bodyPr wrap="none" rtlCol="0">
            <a:spAutoFit/>
          </a:bodyPr>
          <a:lstStyle/>
          <a:p>
            <a:r>
              <a:rPr lang="en-US" altLang="zh-TW" sz="2000" b="1" u="sng" dirty="0" smtClean="0">
                <a:latin typeface="微軟正黑體" pitchFamily="34" charset="-120"/>
                <a:ea typeface="微軟正黑體" pitchFamily="34" charset="-120"/>
              </a:rPr>
              <a:t>1,205</a:t>
            </a:r>
            <a:r>
              <a:rPr lang="zh-TW" altLang="en-US" sz="2000" b="1" u="sng" dirty="0" smtClean="0">
                <a:latin typeface="微軟正黑體" pitchFamily="34" charset="-120"/>
                <a:ea typeface="微軟正黑體" pitchFamily="34" charset="-120"/>
              </a:rPr>
              <a:t>億元</a:t>
            </a:r>
            <a:endParaRPr lang="zh-TW" altLang="en-US" sz="2000" b="1" u="sng" dirty="0">
              <a:latin typeface="微軟正黑體" pitchFamily="34" charset="-120"/>
              <a:ea typeface="微軟正黑體" pitchFamily="34" charset="-120"/>
            </a:endParaRPr>
          </a:p>
        </p:txBody>
      </p:sp>
      <p:sp>
        <p:nvSpPr>
          <p:cNvPr id="97" name="文字方塊 96"/>
          <p:cNvSpPr txBox="1"/>
          <p:nvPr/>
        </p:nvSpPr>
        <p:spPr>
          <a:xfrm>
            <a:off x="2503258" y="4006070"/>
            <a:ext cx="1154483" cy="400110"/>
          </a:xfrm>
          <a:prstGeom prst="rect">
            <a:avLst/>
          </a:prstGeom>
          <a:noFill/>
        </p:spPr>
        <p:txBody>
          <a:bodyPr wrap="none" rtlCol="0">
            <a:spAutoFit/>
          </a:bodyPr>
          <a:lstStyle/>
          <a:p>
            <a:r>
              <a:rPr lang="en-US" altLang="zh-TW" sz="2000" b="1" u="sng" dirty="0" smtClean="0">
                <a:latin typeface="微軟正黑體" pitchFamily="34" charset="-120"/>
                <a:ea typeface="微軟正黑體" pitchFamily="34" charset="-120"/>
              </a:rPr>
              <a:t>650</a:t>
            </a:r>
            <a:r>
              <a:rPr lang="zh-TW" altLang="en-US" sz="2000" b="1" u="sng" dirty="0" smtClean="0">
                <a:latin typeface="微軟正黑體" pitchFamily="34" charset="-120"/>
                <a:ea typeface="微軟正黑體" pitchFamily="34" charset="-120"/>
              </a:rPr>
              <a:t>億元</a:t>
            </a:r>
            <a:endParaRPr lang="zh-TW" altLang="en-US" sz="2000" b="1" u="sng" dirty="0">
              <a:latin typeface="微軟正黑體" pitchFamily="34" charset="-120"/>
              <a:ea typeface="微軟正黑體" pitchFamily="34" charset="-120"/>
            </a:endParaRPr>
          </a:p>
        </p:txBody>
      </p:sp>
      <p:sp>
        <p:nvSpPr>
          <p:cNvPr id="149" name="文字方塊 148"/>
          <p:cNvSpPr txBox="1"/>
          <p:nvPr/>
        </p:nvSpPr>
        <p:spPr>
          <a:xfrm>
            <a:off x="7180079" y="2749996"/>
            <a:ext cx="1640193" cy="707886"/>
          </a:xfrm>
          <a:prstGeom prst="rect">
            <a:avLst/>
          </a:prstGeom>
          <a:noFill/>
        </p:spPr>
        <p:txBody>
          <a:bodyPr wrap="none" rtlCol="0">
            <a:spAutoFit/>
          </a:bodyPr>
          <a:lstStyle/>
          <a:p>
            <a:r>
              <a:rPr lang="en-US" altLang="zh-TW" sz="4000" b="1" dirty="0" smtClean="0">
                <a:solidFill>
                  <a:srgbClr val="660066"/>
                </a:solidFill>
              </a:rPr>
              <a:t>0.69%</a:t>
            </a:r>
            <a:endParaRPr lang="zh-TW" altLang="en-US" sz="4000" b="1" dirty="0">
              <a:solidFill>
                <a:srgbClr val="660066"/>
              </a:solidFill>
            </a:endParaRPr>
          </a:p>
        </p:txBody>
      </p:sp>
      <p:cxnSp>
        <p:nvCxnSpPr>
          <p:cNvPr id="151" name="直接连接符 10"/>
          <p:cNvCxnSpPr/>
          <p:nvPr/>
        </p:nvCxnSpPr>
        <p:spPr>
          <a:xfrm>
            <a:off x="6812632" y="2114202"/>
            <a:ext cx="1800000" cy="0"/>
          </a:xfrm>
          <a:prstGeom prst="line">
            <a:avLst/>
          </a:prstGeom>
          <a:noFill/>
          <a:ln w="3175" cap="flat" cmpd="sng" algn="ctr">
            <a:solidFill>
              <a:sysClr val="windowText" lastClr="000000">
                <a:lumMod val="75000"/>
                <a:lumOff val="25000"/>
              </a:sysClr>
            </a:solidFill>
            <a:prstDash val="sysDot"/>
            <a:headEnd type="oval" w="sm" len="sm"/>
            <a:tailEnd type="oval" w="sm" len="sm"/>
          </a:ln>
          <a:effectLst/>
        </p:spPr>
      </p:cxnSp>
      <p:sp>
        <p:nvSpPr>
          <p:cNvPr id="152" name="文字方塊 151"/>
          <p:cNvSpPr txBox="1"/>
          <p:nvPr/>
        </p:nvSpPr>
        <p:spPr>
          <a:xfrm>
            <a:off x="6972439" y="1466046"/>
            <a:ext cx="1640193" cy="707886"/>
          </a:xfrm>
          <a:prstGeom prst="rect">
            <a:avLst/>
          </a:prstGeom>
          <a:noFill/>
        </p:spPr>
        <p:txBody>
          <a:bodyPr wrap="none" rtlCol="0">
            <a:spAutoFit/>
          </a:bodyPr>
          <a:lstStyle/>
          <a:p>
            <a:r>
              <a:rPr lang="en-US" altLang="zh-TW" sz="4000" b="1" dirty="0" smtClean="0">
                <a:solidFill>
                  <a:srgbClr val="660066"/>
                </a:solidFill>
              </a:rPr>
              <a:t>0.37%</a:t>
            </a:r>
            <a:endParaRPr lang="zh-TW" altLang="en-US" sz="4000" b="1" dirty="0">
              <a:solidFill>
                <a:srgbClr val="660066"/>
              </a:solidFill>
            </a:endParaRPr>
          </a:p>
        </p:txBody>
      </p:sp>
      <p:pic>
        <p:nvPicPr>
          <p:cNvPr id="171" name="Picture 3"/>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a:ext>
            </a:extLst>
          </a:blip>
          <a:srcRect/>
          <a:stretch/>
        </p:blipFill>
        <p:spPr bwMode="auto">
          <a:xfrm rot="10800000" flipV="1">
            <a:off x="63217" y="5301208"/>
            <a:ext cx="6775252" cy="92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2" name="矩形 171"/>
          <p:cNvSpPr/>
          <p:nvPr/>
        </p:nvSpPr>
        <p:spPr>
          <a:xfrm>
            <a:off x="2511488" y="5445224"/>
            <a:ext cx="5300872" cy="1169551"/>
          </a:xfrm>
          <a:prstGeom prst="rect">
            <a:avLst/>
          </a:prstGeom>
          <a:noFill/>
        </p:spPr>
        <p:txBody>
          <a:bodyPr wrap="square">
            <a:spAutoFit/>
          </a:bodyPr>
          <a:lstStyle/>
          <a:p>
            <a:r>
              <a:rPr lang="zh-TW" altLang="en-US" sz="2600" b="1" dirty="0">
                <a:latin typeface="微軟正黑體" pitchFamily="34" charset="-120"/>
                <a:ea typeface="微軟正黑體" pitchFamily="34" charset="-120"/>
              </a:rPr>
              <a:t>業者期望</a:t>
            </a:r>
            <a:r>
              <a:rPr lang="zh-TW" altLang="en-US" sz="2600" b="1" dirty="0" smtClean="0">
                <a:latin typeface="微軟正黑體" pitchFamily="34" charset="-120"/>
                <a:ea typeface="微軟正黑體" pitchFamily="34" charset="-120"/>
              </a:rPr>
              <a:t>：網</a:t>
            </a:r>
            <a:r>
              <a:rPr lang="zh-TW" altLang="en-US" sz="2600" b="1" dirty="0">
                <a:latin typeface="微軟正黑體" pitchFamily="34" charset="-120"/>
                <a:ea typeface="微軟正黑體" pitchFamily="34" charset="-120"/>
              </a:rPr>
              <a:t>投更</a:t>
            </a:r>
            <a:r>
              <a:rPr lang="zh-TW" altLang="en-US" sz="2600" b="1" dirty="0" smtClean="0">
                <a:latin typeface="微軟正黑體" pitchFamily="34" charset="-120"/>
                <a:ea typeface="微軟正黑體" pitchFamily="34" charset="-120"/>
              </a:rPr>
              <a:t>方便</a:t>
            </a:r>
            <a:endParaRPr lang="en-US" altLang="zh-TW" sz="2600" b="1" dirty="0" smtClean="0">
              <a:latin typeface="微軟正黑體" pitchFamily="34" charset="-120"/>
              <a:ea typeface="微軟正黑體" pitchFamily="34" charset="-120"/>
              <a:sym typeface="Wingdings"/>
            </a:endParaRPr>
          </a:p>
          <a:p>
            <a:r>
              <a:rPr lang="zh-TW" altLang="en-US" sz="4400" b="1" dirty="0">
                <a:latin typeface="微軟正黑體" pitchFamily="34" charset="-120"/>
                <a:ea typeface="微軟正黑體" pitchFamily="34" charset="-120"/>
                <a:sym typeface="Wingdings"/>
              </a:rPr>
              <a:t></a:t>
            </a:r>
            <a:r>
              <a:rPr lang="zh-TW" altLang="en-US" sz="4400" b="1" dirty="0" smtClean="0">
                <a:latin typeface="微軟正黑體" pitchFamily="34" charset="-120"/>
                <a:ea typeface="微軟正黑體" pitchFamily="34" charset="-120"/>
              </a:rPr>
              <a:t>網</a:t>
            </a:r>
            <a:r>
              <a:rPr lang="zh-TW" altLang="en-US" sz="4400" b="1" dirty="0">
                <a:latin typeface="微軟正黑體" pitchFamily="34" charset="-120"/>
                <a:ea typeface="微軟正黑體" pitchFamily="34" charset="-120"/>
              </a:rPr>
              <a:t>投業務占比提高</a:t>
            </a:r>
          </a:p>
        </p:txBody>
      </p:sp>
      <p:sp>
        <p:nvSpPr>
          <p:cNvPr id="173" name="任意多边形 75"/>
          <p:cNvSpPr/>
          <p:nvPr/>
        </p:nvSpPr>
        <p:spPr>
          <a:xfrm>
            <a:off x="1503376" y="5240813"/>
            <a:ext cx="1048265" cy="545090"/>
          </a:xfrm>
          <a:custGeom>
            <a:avLst/>
            <a:gdLst>
              <a:gd name="connsiteX0" fmla="*/ 1298575 w 2089150"/>
              <a:gd name="connsiteY0" fmla="*/ 1069975 h 1254125"/>
              <a:gd name="connsiteX1" fmla="*/ 1196975 w 2089150"/>
              <a:gd name="connsiteY1" fmla="*/ 1171575 h 1254125"/>
              <a:gd name="connsiteX2" fmla="*/ 1266825 w 2089150"/>
              <a:gd name="connsiteY2" fmla="*/ 1254125 h 1254125"/>
              <a:gd name="connsiteX3" fmla="*/ 1990725 w 2089150"/>
              <a:gd name="connsiteY3" fmla="*/ 1247775 h 1254125"/>
              <a:gd name="connsiteX4" fmla="*/ 2089150 w 2089150"/>
              <a:gd name="connsiteY4" fmla="*/ 1152525 h 1254125"/>
              <a:gd name="connsiteX5" fmla="*/ 2085975 w 2089150"/>
              <a:gd name="connsiteY5" fmla="*/ 415925 h 1254125"/>
              <a:gd name="connsiteX6" fmla="*/ 2003425 w 2089150"/>
              <a:gd name="connsiteY6" fmla="*/ 371475 h 1254125"/>
              <a:gd name="connsiteX7" fmla="*/ 1898650 w 2089150"/>
              <a:gd name="connsiteY7" fmla="*/ 469900 h 1254125"/>
              <a:gd name="connsiteX8" fmla="*/ 1466850 w 2089150"/>
              <a:gd name="connsiteY8" fmla="*/ 50800 h 1254125"/>
              <a:gd name="connsiteX9" fmla="*/ 1387475 w 2089150"/>
              <a:gd name="connsiteY9" fmla="*/ 6350 h 1254125"/>
              <a:gd name="connsiteX10" fmla="*/ 222250 w 2089150"/>
              <a:gd name="connsiteY10" fmla="*/ 0 h 1254125"/>
              <a:gd name="connsiteX11" fmla="*/ 95250 w 2089150"/>
              <a:gd name="connsiteY11" fmla="*/ 22225 h 1254125"/>
              <a:gd name="connsiteX12" fmla="*/ 0 w 2089150"/>
              <a:gd name="connsiteY12" fmla="*/ 98425 h 1254125"/>
              <a:gd name="connsiteX0" fmla="*/ 1323975 w 2114550"/>
              <a:gd name="connsiteY0" fmla="*/ 1069975 h 1254125"/>
              <a:gd name="connsiteX1" fmla="*/ 1222375 w 2114550"/>
              <a:gd name="connsiteY1" fmla="*/ 1171575 h 1254125"/>
              <a:gd name="connsiteX2" fmla="*/ 1292225 w 2114550"/>
              <a:gd name="connsiteY2" fmla="*/ 1254125 h 1254125"/>
              <a:gd name="connsiteX3" fmla="*/ 2016125 w 2114550"/>
              <a:gd name="connsiteY3" fmla="*/ 1247775 h 1254125"/>
              <a:gd name="connsiteX4" fmla="*/ 2114550 w 2114550"/>
              <a:gd name="connsiteY4" fmla="*/ 1152525 h 1254125"/>
              <a:gd name="connsiteX5" fmla="*/ 2111375 w 2114550"/>
              <a:gd name="connsiteY5" fmla="*/ 415925 h 1254125"/>
              <a:gd name="connsiteX6" fmla="*/ 2028825 w 2114550"/>
              <a:gd name="connsiteY6" fmla="*/ 371475 h 1254125"/>
              <a:gd name="connsiteX7" fmla="*/ 1924050 w 2114550"/>
              <a:gd name="connsiteY7" fmla="*/ 469900 h 1254125"/>
              <a:gd name="connsiteX8" fmla="*/ 1492250 w 2114550"/>
              <a:gd name="connsiteY8" fmla="*/ 50800 h 1254125"/>
              <a:gd name="connsiteX9" fmla="*/ 1412875 w 2114550"/>
              <a:gd name="connsiteY9" fmla="*/ 6350 h 1254125"/>
              <a:gd name="connsiteX10" fmla="*/ 247650 w 2114550"/>
              <a:gd name="connsiteY10" fmla="*/ 0 h 1254125"/>
              <a:gd name="connsiteX11" fmla="*/ 120650 w 2114550"/>
              <a:gd name="connsiteY11" fmla="*/ 22225 h 1254125"/>
              <a:gd name="connsiteX12" fmla="*/ 0 w 2114550"/>
              <a:gd name="connsiteY12" fmla="*/ 117475 h 1254125"/>
              <a:gd name="connsiteX0" fmla="*/ 1333879 w 2124454"/>
              <a:gd name="connsiteY0" fmla="*/ 1069975 h 1254125"/>
              <a:gd name="connsiteX1" fmla="*/ 1232279 w 2124454"/>
              <a:gd name="connsiteY1" fmla="*/ 1171575 h 1254125"/>
              <a:gd name="connsiteX2" fmla="*/ 1302129 w 2124454"/>
              <a:gd name="connsiteY2" fmla="*/ 1254125 h 1254125"/>
              <a:gd name="connsiteX3" fmla="*/ 2026029 w 2124454"/>
              <a:gd name="connsiteY3" fmla="*/ 1247775 h 1254125"/>
              <a:gd name="connsiteX4" fmla="*/ 2124454 w 2124454"/>
              <a:gd name="connsiteY4" fmla="*/ 1152525 h 1254125"/>
              <a:gd name="connsiteX5" fmla="*/ 2121279 w 2124454"/>
              <a:gd name="connsiteY5" fmla="*/ 415925 h 1254125"/>
              <a:gd name="connsiteX6" fmla="*/ 2038729 w 2124454"/>
              <a:gd name="connsiteY6" fmla="*/ 371475 h 1254125"/>
              <a:gd name="connsiteX7" fmla="*/ 1933954 w 2124454"/>
              <a:gd name="connsiteY7" fmla="*/ 469900 h 1254125"/>
              <a:gd name="connsiteX8" fmla="*/ 1502154 w 2124454"/>
              <a:gd name="connsiteY8" fmla="*/ 50800 h 1254125"/>
              <a:gd name="connsiteX9" fmla="*/ 1422779 w 2124454"/>
              <a:gd name="connsiteY9" fmla="*/ 6350 h 1254125"/>
              <a:gd name="connsiteX10" fmla="*/ 257554 w 2124454"/>
              <a:gd name="connsiteY10" fmla="*/ 0 h 1254125"/>
              <a:gd name="connsiteX11" fmla="*/ 130554 w 2124454"/>
              <a:gd name="connsiteY11" fmla="*/ 22225 h 1254125"/>
              <a:gd name="connsiteX12" fmla="*/ 9904 w 2124454"/>
              <a:gd name="connsiteY12" fmla="*/ 117475 h 1254125"/>
              <a:gd name="connsiteX13" fmla="*/ 6729 w 2124454"/>
              <a:gd name="connsiteY13" fmla="*/ 117475 h 1254125"/>
              <a:gd name="connsiteX0" fmla="*/ 1409700 w 2200275"/>
              <a:gd name="connsiteY0" fmla="*/ 1069975 h 1254125"/>
              <a:gd name="connsiteX1" fmla="*/ 1308100 w 2200275"/>
              <a:gd name="connsiteY1" fmla="*/ 1171575 h 1254125"/>
              <a:gd name="connsiteX2" fmla="*/ 1377950 w 2200275"/>
              <a:gd name="connsiteY2" fmla="*/ 1254125 h 1254125"/>
              <a:gd name="connsiteX3" fmla="*/ 2101850 w 2200275"/>
              <a:gd name="connsiteY3" fmla="*/ 1247775 h 1254125"/>
              <a:gd name="connsiteX4" fmla="*/ 2200275 w 2200275"/>
              <a:gd name="connsiteY4" fmla="*/ 1152525 h 1254125"/>
              <a:gd name="connsiteX5" fmla="*/ 2197100 w 2200275"/>
              <a:gd name="connsiteY5" fmla="*/ 415925 h 1254125"/>
              <a:gd name="connsiteX6" fmla="*/ 2114550 w 2200275"/>
              <a:gd name="connsiteY6" fmla="*/ 371475 h 1254125"/>
              <a:gd name="connsiteX7" fmla="*/ 2009775 w 2200275"/>
              <a:gd name="connsiteY7" fmla="*/ 469900 h 1254125"/>
              <a:gd name="connsiteX8" fmla="*/ 1577975 w 2200275"/>
              <a:gd name="connsiteY8" fmla="*/ 50800 h 1254125"/>
              <a:gd name="connsiteX9" fmla="*/ 1498600 w 2200275"/>
              <a:gd name="connsiteY9" fmla="*/ 6350 h 1254125"/>
              <a:gd name="connsiteX10" fmla="*/ 333375 w 2200275"/>
              <a:gd name="connsiteY10" fmla="*/ 0 h 1254125"/>
              <a:gd name="connsiteX11" fmla="*/ 206375 w 2200275"/>
              <a:gd name="connsiteY11" fmla="*/ 22225 h 1254125"/>
              <a:gd name="connsiteX12" fmla="*/ 85725 w 2200275"/>
              <a:gd name="connsiteY12" fmla="*/ 117475 h 1254125"/>
              <a:gd name="connsiteX13" fmla="*/ 0 w 2200275"/>
              <a:gd name="connsiteY13" fmla="*/ 307975 h 1254125"/>
              <a:gd name="connsiteX0" fmla="*/ 1417041 w 2207616"/>
              <a:gd name="connsiteY0" fmla="*/ 1069975 h 1254125"/>
              <a:gd name="connsiteX1" fmla="*/ 1315441 w 2207616"/>
              <a:gd name="connsiteY1" fmla="*/ 1171575 h 1254125"/>
              <a:gd name="connsiteX2" fmla="*/ 1385291 w 2207616"/>
              <a:gd name="connsiteY2" fmla="*/ 1254125 h 1254125"/>
              <a:gd name="connsiteX3" fmla="*/ 2109191 w 2207616"/>
              <a:gd name="connsiteY3" fmla="*/ 1247775 h 1254125"/>
              <a:gd name="connsiteX4" fmla="*/ 2207616 w 2207616"/>
              <a:gd name="connsiteY4" fmla="*/ 1152525 h 1254125"/>
              <a:gd name="connsiteX5" fmla="*/ 2204441 w 2207616"/>
              <a:gd name="connsiteY5" fmla="*/ 415925 h 1254125"/>
              <a:gd name="connsiteX6" fmla="*/ 2121891 w 2207616"/>
              <a:gd name="connsiteY6" fmla="*/ 371475 h 1254125"/>
              <a:gd name="connsiteX7" fmla="*/ 2017116 w 2207616"/>
              <a:gd name="connsiteY7" fmla="*/ 469900 h 1254125"/>
              <a:gd name="connsiteX8" fmla="*/ 1585316 w 2207616"/>
              <a:gd name="connsiteY8" fmla="*/ 50800 h 1254125"/>
              <a:gd name="connsiteX9" fmla="*/ 1505941 w 2207616"/>
              <a:gd name="connsiteY9" fmla="*/ 6350 h 1254125"/>
              <a:gd name="connsiteX10" fmla="*/ 340716 w 2207616"/>
              <a:gd name="connsiteY10" fmla="*/ 0 h 1254125"/>
              <a:gd name="connsiteX11" fmla="*/ 213716 w 2207616"/>
              <a:gd name="connsiteY11" fmla="*/ 22225 h 1254125"/>
              <a:gd name="connsiteX12" fmla="*/ 93066 w 2207616"/>
              <a:gd name="connsiteY12" fmla="*/ 117475 h 1254125"/>
              <a:gd name="connsiteX13" fmla="*/ 7341 w 2207616"/>
              <a:gd name="connsiteY13" fmla="*/ 307975 h 1254125"/>
              <a:gd name="connsiteX14" fmla="*/ 4167 w 2207616"/>
              <a:gd name="connsiteY14" fmla="*/ 3048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22750 w 2203974"/>
              <a:gd name="connsiteY15" fmla="*/ 307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108475 w 2203974"/>
              <a:gd name="connsiteY16" fmla="*/ 1301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213250 w 2203974"/>
              <a:gd name="connsiteY17" fmla="*/ 444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333900 w 2203974"/>
              <a:gd name="connsiteY18"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448200 w 2203974"/>
              <a:gd name="connsiteY19"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07050 w 2203974"/>
              <a:gd name="connsiteY19" fmla="*/ 1069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20" fmla="*/ 1413399 w 2203974"/>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106767 w 2205441"/>
              <a:gd name="connsiteY15" fmla="*/ 13335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90892 w 2205441"/>
              <a:gd name="connsiteY15" fmla="*/ 15240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338541 w 2205441"/>
              <a:gd name="connsiteY10" fmla="*/ 56276 h 1310401"/>
              <a:gd name="connsiteX11" fmla="*/ 211541 w 2205441"/>
              <a:gd name="connsiteY11" fmla="*/ 78501 h 1310401"/>
              <a:gd name="connsiteX12" fmla="*/ 90891 w 2205441"/>
              <a:gd name="connsiteY12" fmla="*/ 173751 h 1310401"/>
              <a:gd name="connsiteX13" fmla="*/ 5166 w 2205441"/>
              <a:gd name="connsiteY13" fmla="*/ 364251 h 1310401"/>
              <a:gd name="connsiteX14" fmla="*/ 11517 w 2205441"/>
              <a:gd name="connsiteY14" fmla="*/ 370601 h 1310401"/>
              <a:gd name="connsiteX15" fmla="*/ 90892 w 2205441"/>
              <a:gd name="connsiteY15" fmla="*/ 208676 h 1310401"/>
              <a:gd name="connsiteX16" fmla="*/ 217892 w 2205441"/>
              <a:gd name="connsiteY16" fmla="*/ 103901 h 1310401"/>
              <a:gd name="connsiteX17" fmla="*/ 335367 w 2205441"/>
              <a:gd name="connsiteY17" fmla="*/ 110251 h 1310401"/>
              <a:gd name="connsiteX18" fmla="*/ 449667 w 2205441"/>
              <a:gd name="connsiteY18" fmla="*/ 157876 h 1310401"/>
              <a:gd name="connsiteX19" fmla="*/ 1418042 w 2205441"/>
              <a:gd name="connsiteY19" fmla="*/ 1132601 h 1310401"/>
              <a:gd name="connsiteX20" fmla="*/ 1414866 w 2205441"/>
              <a:gd name="connsiteY20" fmla="*/ 1126251 h 1310401"/>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211541 w 2205441"/>
              <a:gd name="connsiteY10" fmla="*/ 78501 h 1310401"/>
              <a:gd name="connsiteX11" fmla="*/ 90891 w 2205441"/>
              <a:gd name="connsiteY11" fmla="*/ 173751 h 1310401"/>
              <a:gd name="connsiteX12" fmla="*/ 5166 w 2205441"/>
              <a:gd name="connsiteY12" fmla="*/ 364251 h 1310401"/>
              <a:gd name="connsiteX13" fmla="*/ 11517 w 2205441"/>
              <a:gd name="connsiteY13" fmla="*/ 370601 h 1310401"/>
              <a:gd name="connsiteX14" fmla="*/ 90892 w 2205441"/>
              <a:gd name="connsiteY14" fmla="*/ 208676 h 1310401"/>
              <a:gd name="connsiteX15" fmla="*/ 217892 w 2205441"/>
              <a:gd name="connsiteY15" fmla="*/ 103901 h 1310401"/>
              <a:gd name="connsiteX16" fmla="*/ 335367 w 2205441"/>
              <a:gd name="connsiteY16" fmla="*/ 110251 h 1310401"/>
              <a:gd name="connsiteX17" fmla="*/ 449667 w 2205441"/>
              <a:gd name="connsiteY17" fmla="*/ 157876 h 1310401"/>
              <a:gd name="connsiteX18" fmla="*/ 1418042 w 2205441"/>
              <a:gd name="connsiteY18" fmla="*/ 1132601 h 1310401"/>
              <a:gd name="connsiteX19" fmla="*/ 1414866 w 2205441"/>
              <a:gd name="connsiteY19" fmla="*/ 1126251 h 1310401"/>
              <a:gd name="connsiteX0" fmla="*/ 1414866 w 2205441"/>
              <a:gd name="connsiteY0" fmla="*/ 1064271 h 1248421"/>
              <a:gd name="connsiteX1" fmla="*/ 1313266 w 2205441"/>
              <a:gd name="connsiteY1" fmla="*/ 1165871 h 1248421"/>
              <a:gd name="connsiteX2" fmla="*/ 1383116 w 2205441"/>
              <a:gd name="connsiteY2" fmla="*/ 1248421 h 1248421"/>
              <a:gd name="connsiteX3" fmla="*/ 2107016 w 2205441"/>
              <a:gd name="connsiteY3" fmla="*/ 1242071 h 1248421"/>
              <a:gd name="connsiteX4" fmla="*/ 2205441 w 2205441"/>
              <a:gd name="connsiteY4" fmla="*/ 1146821 h 1248421"/>
              <a:gd name="connsiteX5" fmla="*/ 2202266 w 2205441"/>
              <a:gd name="connsiteY5" fmla="*/ 410221 h 1248421"/>
              <a:gd name="connsiteX6" fmla="*/ 2119716 w 2205441"/>
              <a:gd name="connsiteY6" fmla="*/ 365771 h 1248421"/>
              <a:gd name="connsiteX7" fmla="*/ 2014941 w 2205441"/>
              <a:gd name="connsiteY7" fmla="*/ 464196 h 1248421"/>
              <a:gd name="connsiteX8" fmla="*/ 1583141 w 2205441"/>
              <a:gd name="connsiteY8" fmla="*/ 45096 h 1248421"/>
              <a:gd name="connsiteX9" fmla="*/ 1503766 w 2205441"/>
              <a:gd name="connsiteY9" fmla="*/ 646 h 1248421"/>
              <a:gd name="connsiteX10" fmla="*/ 211541 w 2205441"/>
              <a:gd name="connsiteY10" fmla="*/ 16521 h 1248421"/>
              <a:gd name="connsiteX11" fmla="*/ 90891 w 2205441"/>
              <a:gd name="connsiteY11" fmla="*/ 111771 h 1248421"/>
              <a:gd name="connsiteX12" fmla="*/ 5166 w 2205441"/>
              <a:gd name="connsiteY12" fmla="*/ 302271 h 1248421"/>
              <a:gd name="connsiteX13" fmla="*/ 11517 w 2205441"/>
              <a:gd name="connsiteY13" fmla="*/ 308621 h 1248421"/>
              <a:gd name="connsiteX14" fmla="*/ 90892 w 2205441"/>
              <a:gd name="connsiteY14" fmla="*/ 146696 h 1248421"/>
              <a:gd name="connsiteX15" fmla="*/ 217892 w 2205441"/>
              <a:gd name="connsiteY15" fmla="*/ 41921 h 1248421"/>
              <a:gd name="connsiteX16" fmla="*/ 449667 w 2205441"/>
              <a:gd name="connsiteY16" fmla="*/ 95896 h 1248421"/>
              <a:gd name="connsiteX17" fmla="*/ 1418042 w 2205441"/>
              <a:gd name="connsiteY17" fmla="*/ 1070621 h 1248421"/>
              <a:gd name="connsiteX18" fmla="*/ 1414866 w 2205441"/>
              <a:gd name="connsiteY18" fmla="*/ 1064271 h 1248421"/>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217892 w 2205441"/>
              <a:gd name="connsiteY15" fmla="*/ 41275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189317 w 2205441"/>
              <a:gd name="connsiteY15" fmla="*/ 63500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3153 w 2203728"/>
              <a:gd name="connsiteY0" fmla="*/ 1063625 h 1247775"/>
              <a:gd name="connsiteX1" fmla="*/ 1311553 w 2203728"/>
              <a:gd name="connsiteY1" fmla="*/ 1165225 h 1247775"/>
              <a:gd name="connsiteX2" fmla="*/ 1381403 w 2203728"/>
              <a:gd name="connsiteY2" fmla="*/ 1247775 h 1247775"/>
              <a:gd name="connsiteX3" fmla="*/ 2105303 w 2203728"/>
              <a:gd name="connsiteY3" fmla="*/ 1241425 h 1247775"/>
              <a:gd name="connsiteX4" fmla="*/ 2203728 w 2203728"/>
              <a:gd name="connsiteY4" fmla="*/ 1146175 h 1247775"/>
              <a:gd name="connsiteX5" fmla="*/ 2200553 w 2203728"/>
              <a:gd name="connsiteY5" fmla="*/ 409575 h 1247775"/>
              <a:gd name="connsiteX6" fmla="*/ 2118003 w 2203728"/>
              <a:gd name="connsiteY6" fmla="*/ 365125 h 1247775"/>
              <a:gd name="connsiteX7" fmla="*/ 2013228 w 2203728"/>
              <a:gd name="connsiteY7" fmla="*/ 463550 h 1247775"/>
              <a:gd name="connsiteX8" fmla="*/ 1581428 w 2203728"/>
              <a:gd name="connsiteY8" fmla="*/ 44450 h 1247775"/>
              <a:gd name="connsiteX9" fmla="*/ 1502053 w 2203728"/>
              <a:gd name="connsiteY9" fmla="*/ 0 h 1247775"/>
              <a:gd name="connsiteX10" fmla="*/ 209828 w 2203728"/>
              <a:gd name="connsiteY10" fmla="*/ 15875 h 1247775"/>
              <a:gd name="connsiteX11" fmla="*/ 89178 w 2203728"/>
              <a:gd name="connsiteY11" fmla="*/ 111125 h 1247775"/>
              <a:gd name="connsiteX12" fmla="*/ 3453 w 2203728"/>
              <a:gd name="connsiteY12" fmla="*/ 301625 h 1247775"/>
              <a:gd name="connsiteX13" fmla="*/ 25679 w 2203728"/>
              <a:gd name="connsiteY13" fmla="*/ 320675 h 1247775"/>
              <a:gd name="connsiteX14" fmla="*/ 89179 w 2203728"/>
              <a:gd name="connsiteY14" fmla="*/ 146050 h 1247775"/>
              <a:gd name="connsiteX15" fmla="*/ 447954 w 2203728"/>
              <a:gd name="connsiteY15" fmla="*/ 95250 h 1247775"/>
              <a:gd name="connsiteX16" fmla="*/ 1416329 w 2203728"/>
              <a:gd name="connsiteY16" fmla="*/ 1069975 h 1247775"/>
              <a:gd name="connsiteX17" fmla="*/ 1413153 w 2203728"/>
              <a:gd name="connsiteY17" fmla="*/ 1063625 h 1247775"/>
              <a:gd name="connsiteX0" fmla="*/ 1440435 w 2231010"/>
              <a:gd name="connsiteY0" fmla="*/ 1063625 h 1247775"/>
              <a:gd name="connsiteX1" fmla="*/ 1338835 w 2231010"/>
              <a:gd name="connsiteY1" fmla="*/ 1165225 h 1247775"/>
              <a:gd name="connsiteX2" fmla="*/ 1408685 w 2231010"/>
              <a:gd name="connsiteY2" fmla="*/ 1247775 h 1247775"/>
              <a:gd name="connsiteX3" fmla="*/ 2132585 w 2231010"/>
              <a:gd name="connsiteY3" fmla="*/ 1241425 h 1247775"/>
              <a:gd name="connsiteX4" fmla="*/ 2231010 w 2231010"/>
              <a:gd name="connsiteY4" fmla="*/ 1146175 h 1247775"/>
              <a:gd name="connsiteX5" fmla="*/ 2227835 w 2231010"/>
              <a:gd name="connsiteY5" fmla="*/ 409575 h 1247775"/>
              <a:gd name="connsiteX6" fmla="*/ 2145285 w 2231010"/>
              <a:gd name="connsiteY6" fmla="*/ 365125 h 1247775"/>
              <a:gd name="connsiteX7" fmla="*/ 2040510 w 2231010"/>
              <a:gd name="connsiteY7" fmla="*/ 463550 h 1247775"/>
              <a:gd name="connsiteX8" fmla="*/ 1608710 w 2231010"/>
              <a:gd name="connsiteY8" fmla="*/ 44450 h 1247775"/>
              <a:gd name="connsiteX9" fmla="*/ 1529335 w 2231010"/>
              <a:gd name="connsiteY9" fmla="*/ 0 h 1247775"/>
              <a:gd name="connsiteX10" fmla="*/ 237110 w 2231010"/>
              <a:gd name="connsiteY10" fmla="*/ 15875 h 1247775"/>
              <a:gd name="connsiteX11" fmla="*/ 116460 w 2231010"/>
              <a:gd name="connsiteY11" fmla="*/ 111125 h 1247775"/>
              <a:gd name="connsiteX12" fmla="*/ 2160 w 2231010"/>
              <a:gd name="connsiteY12" fmla="*/ 292100 h 1247775"/>
              <a:gd name="connsiteX13" fmla="*/ 52961 w 2231010"/>
              <a:gd name="connsiteY13" fmla="*/ 320675 h 1247775"/>
              <a:gd name="connsiteX14" fmla="*/ 116461 w 2231010"/>
              <a:gd name="connsiteY14" fmla="*/ 146050 h 1247775"/>
              <a:gd name="connsiteX15" fmla="*/ 475236 w 2231010"/>
              <a:gd name="connsiteY15" fmla="*/ 95250 h 1247775"/>
              <a:gd name="connsiteX16" fmla="*/ 1443611 w 2231010"/>
              <a:gd name="connsiteY16" fmla="*/ 1069975 h 1247775"/>
              <a:gd name="connsiteX17" fmla="*/ 1440435 w 2231010"/>
              <a:gd name="connsiteY17"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393828 w 2184403"/>
              <a:gd name="connsiteY0" fmla="*/ 1063625 h 1247775"/>
              <a:gd name="connsiteX1" fmla="*/ 1292228 w 2184403"/>
              <a:gd name="connsiteY1" fmla="*/ 1165225 h 1247775"/>
              <a:gd name="connsiteX2" fmla="*/ 1362078 w 2184403"/>
              <a:gd name="connsiteY2" fmla="*/ 1247775 h 1247775"/>
              <a:gd name="connsiteX3" fmla="*/ 2085978 w 2184403"/>
              <a:gd name="connsiteY3" fmla="*/ 1241425 h 1247775"/>
              <a:gd name="connsiteX4" fmla="*/ 2184403 w 2184403"/>
              <a:gd name="connsiteY4" fmla="*/ 1146175 h 1247775"/>
              <a:gd name="connsiteX5" fmla="*/ 2181228 w 2184403"/>
              <a:gd name="connsiteY5" fmla="*/ 409575 h 1247775"/>
              <a:gd name="connsiteX6" fmla="*/ 2098678 w 2184403"/>
              <a:gd name="connsiteY6" fmla="*/ 365125 h 1247775"/>
              <a:gd name="connsiteX7" fmla="*/ 1993903 w 2184403"/>
              <a:gd name="connsiteY7" fmla="*/ 463550 h 1247775"/>
              <a:gd name="connsiteX8" fmla="*/ 1562103 w 2184403"/>
              <a:gd name="connsiteY8" fmla="*/ 44450 h 1247775"/>
              <a:gd name="connsiteX9" fmla="*/ 1482728 w 2184403"/>
              <a:gd name="connsiteY9" fmla="*/ 0 h 1247775"/>
              <a:gd name="connsiteX10" fmla="*/ 190503 w 2184403"/>
              <a:gd name="connsiteY10" fmla="*/ 15875 h 1247775"/>
              <a:gd name="connsiteX11" fmla="*/ 69853 w 2184403"/>
              <a:gd name="connsiteY11" fmla="*/ 111125 h 1247775"/>
              <a:gd name="connsiteX12" fmla="*/ 3 w 2184403"/>
              <a:gd name="connsiteY12" fmla="*/ 330200 h 1247775"/>
              <a:gd name="connsiteX13" fmla="*/ 69854 w 2184403"/>
              <a:gd name="connsiteY13" fmla="*/ 146050 h 1247775"/>
              <a:gd name="connsiteX14" fmla="*/ 428629 w 2184403"/>
              <a:gd name="connsiteY14" fmla="*/ 95250 h 1247775"/>
              <a:gd name="connsiteX15" fmla="*/ 1397004 w 2184403"/>
              <a:gd name="connsiteY15" fmla="*/ 1069975 h 1247775"/>
              <a:gd name="connsiteX16" fmla="*/ 1393828 w 2184403"/>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54613 w 2245188"/>
              <a:gd name="connsiteY0" fmla="*/ 1063625 h 1247775"/>
              <a:gd name="connsiteX1" fmla="*/ 1353013 w 2245188"/>
              <a:gd name="connsiteY1" fmla="*/ 1165225 h 1247775"/>
              <a:gd name="connsiteX2" fmla="*/ 1422863 w 2245188"/>
              <a:gd name="connsiteY2" fmla="*/ 1247775 h 1247775"/>
              <a:gd name="connsiteX3" fmla="*/ 2146763 w 2245188"/>
              <a:gd name="connsiteY3" fmla="*/ 1241425 h 1247775"/>
              <a:gd name="connsiteX4" fmla="*/ 2245188 w 2245188"/>
              <a:gd name="connsiteY4" fmla="*/ 1146175 h 1247775"/>
              <a:gd name="connsiteX5" fmla="*/ 2242013 w 2245188"/>
              <a:gd name="connsiteY5" fmla="*/ 409575 h 1247775"/>
              <a:gd name="connsiteX6" fmla="*/ 2159463 w 2245188"/>
              <a:gd name="connsiteY6" fmla="*/ 365125 h 1247775"/>
              <a:gd name="connsiteX7" fmla="*/ 2054688 w 2245188"/>
              <a:gd name="connsiteY7" fmla="*/ 463550 h 1247775"/>
              <a:gd name="connsiteX8" fmla="*/ 1622888 w 2245188"/>
              <a:gd name="connsiteY8" fmla="*/ 44450 h 1247775"/>
              <a:gd name="connsiteX9" fmla="*/ 1543513 w 2245188"/>
              <a:gd name="connsiteY9" fmla="*/ 0 h 1247775"/>
              <a:gd name="connsiteX10" fmla="*/ 251288 w 2245188"/>
              <a:gd name="connsiteY10" fmla="*/ 15875 h 1247775"/>
              <a:gd name="connsiteX11" fmla="*/ 3638 w 2245188"/>
              <a:gd name="connsiteY11" fmla="*/ 352425 h 1247775"/>
              <a:gd name="connsiteX12" fmla="*/ 130639 w 2245188"/>
              <a:gd name="connsiteY12" fmla="*/ 146050 h 1247775"/>
              <a:gd name="connsiteX13" fmla="*/ 489414 w 2245188"/>
              <a:gd name="connsiteY13" fmla="*/ 95250 h 1247775"/>
              <a:gd name="connsiteX14" fmla="*/ 1457789 w 2245188"/>
              <a:gd name="connsiteY14" fmla="*/ 1069975 h 1247775"/>
              <a:gd name="connsiteX15" fmla="*/ 1454613 w 2245188"/>
              <a:gd name="connsiteY15"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44625 w 2235200"/>
              <a:gd name="connsiteY0" fmla="*/ 1063625 h 1247775"/>
              <a:gd name="connsiteX1" fmla="*/ 1343025 w 2235200"/>
              <a:gd name="connsiteY1" fmla="*/ 1165225 h 1247775"/>
              <a:gd name="connsiteX2" fmla="*/ 1412875 w 2235200"/>
              <a:gd name="connsiteY2" fmla="*/ 1247775 h 1247775"/>
              <a:gd name="connsiteX3" fmla="*/ 2136775 w 2235200"/>
              <a:gd name="connsiteY3" fmla="*/ 1241425 h 1247775"/>
              <a:gd name="connsiteX4" fmla="*/ 2235200 w 2235200"/>
              <a:gd name="connsiteY4" fmla="*/ 1146175 h 1247775"/>
              <a:gd name="connsiteX5" fmla="*/ 2232025 w 2235200"/>
              <a:gd name="connsiteY5" fmla="*/ 409575 h 1247775"/>
              <a:gd name="connsiteX6" fmla="*/ 2149475 w 2235200"/>
              <a:gd name="connsiteY6" fmla="*/ 365125 h 1247775"/>
              <a:gd name="connsiteX7" fmla="*/ 2044700 w 2235200"/>
              <a:gd name="connsiteY7" fmla="*/ 463550 h 1247775"/>
              <a:gd name="connsiteX8" fmla="*/ 1612900 w 2235200"/>
              <a:gd name="connsiteY8" fmla="*/ 44450 h 1247775"/>
              <a:gd name="connsiteX9" fmla="*/ 1533525 w 2235200"/>
              <a:gd name="connsiteY9" fmla="*/ 0 h 1247775"/>
              <a:gd name="connsiteX10" fmla="*/ 241300 w 2235200"/>
              <a:gd name="connsiteY10" fmla="*/ 15875 h 1247775"/>
              <a:gd name="connsiteX11" fmla="*/ 0 w 2235200"/>
              <a:gd name="connsiteY11" fmla="*/ 269875 h 1247775"/>
              <a:gd name="connsiteX12" fmla="*/ 479426 w 2235200"/>
              <a:gd name="connsiteY12" fmla="*/ 95250 h 1247775"/>
              <a:gd name="connsiteX13" fmla="*/ 1447801 w 2235200"/>
              <a:gd name="connsiteY13" fmla="*/ 1069975 h 1247775"/>
              <a:gd name="connsiteX14" fmla="*/ 1444625 w 2235200"/>
              <a:gd name="connsiteY14" fmla="*/ 1063625 h 1247775"/>
              <a:gd name="connsiteX0" fmla="*/ 1492250 w 2282825"/>
              <a:gd name="connsiteY0" fmla="*/ 1063625 h 1247775"/>
              <a:gd name="connsiteX1" fmla="*/ 1390650 w 2282825"/>
              <a:gd name="connsiteY1" fmla="*/ 1165225 h 1247775"/>
              <a:gd name="connsiteX2" fmla="*/ 1460500 w 2282825"/>
              <a:gd name="connsiteY2" fmla="*/ 1247775 h 1247775"/>
              <a:gd name="connsiteX3" fmla="*/ 2184400 w 2282825"/>
              <a:gd name="connsiteY3" fmla="*/ 1241425 h 1247775"/>
              <a:gd name="connsiteX4" fmla="*/ 2282825 w 2282825"/>
              <a:gd name="connsiteY4" fmla="*/ 1146175 h 1247775"/>
              <a:gd name="connsiteX5" fmla="*/ 2279650 w 2282825"/>
              <a:gd name="connsiteY5" fmla="*/ 409575 h 1247775"/>
              <a:gd name="connsiteX6" fmla="*/ 2197100 w 2282825"/>
              <a:gd name="connsiteY6" fmla="*/ 365125 h 1247775"/>
              <a:gd name="connsiteX7" fmla="*/ 2092325 w 2282825"/>
              <a:gd name="connsiteY7" fmla="*/ 463550 h 1247775"/>
              <a:gd name="connsiteX8" fmla="*/ 1660525 w 2282825"/>
              <a:gd name="connsiteY8" fmla="*/ 44450 h 1247775"/>
              <a:gd name="connsiteX9" fmla="*/ 1581150 w 2282825"/>
              <a:gd name="connsiteY9" fmla="*/ 0 h 1247775"/>
              <a:gd name="connsiteX10" fmla="*/ 288925 w 2282825"/>
              <a:gd name="connsiteY10" fmla="*/ 15875 h 1247775"/>
              <a:gd name="connsiteX11" fmla="*/ 0 w 2282825"/>
              <a:gd name="connsiteY11" fmla="*/ 304800 h 1247775"/>
              <a:gd name="connsiteX12" fmla="*/ 527051 w 2282825"/>
              <a:gd name="connsiteY12" fmla="*/ 95250 h 1247775"/>
              <a:gd name="connsiteX13" fmla="*/ 1495426 w 2282825"/>
              <a:gd name="connsiteY13" fmla="*/ 1069975 h 1247775"/>
              <a:gd name="connsiteX14" fmla="*/ 1492250 w 2282825"/>
              <a:gd name="connsiteY14" fmla="*/ 1063625 h 1247775"/>
              <a:gd name="connsiteX0" fmla="*/ 1514475 w 2305050"/>
              <a:gd name="connsiteY0" fmla="*/ 1063625 h 1247775"/>
              <a:gd name="connsiteX1" fmla="*/ 1412875 w 2305050"/>
              <a:gd name="connsiteY1" fmla="*/ 1165225 h 1247775"/>
              <a:gd name="connsiteX2" fmla="*/ 1482725 w 2305050"/>
              <a:gd name="connsiteY2" fmla="*/ 1247775 h 1247775"/>
              <a:gd name="connsiteX3" fmla="*/ 2206625 w 2305050"/>
              <a:gd name="connsiteY3" fmla="*/ 1241425 h 1247775"/>
              <a:gd name="connsiteX4" fmla="*/ 2305050 w 2305050"/>
              <a:gd name="connsiteY4" fmla="*/ 1146175 h 1247775"/>
              <a:gd name="connsiteX5" fmla="*/ 2301875 w 2305050"/>
              <a:gd name="connsiteY5" fmla="*/ 409575 h 1247775"/>
              <a:gd name="connsiteX6" fmla="*/ 2219325 w 2305050"/>
              <a:gd name="connsiteY6" fmla="*/ 365125 h 1247775"/>
              <a:gd name="connsiteX7" fmla="*/ 2114550 w 2305050"/>
              <a:gd name="connsiteY7" fmla="*/ 463550 h 1247775"/>
              <a:gd name="connsiteX8" fmla="*/ 1682750 w 2305050"/>
              <a:gd name="connsiteY8" fmla="*/ 44450 h 1247775"/>
              <a:gd name="connsiteX9" fmla="*/ 1603375 w 2305050"/>
              <a:gd name="connsiteY9" fmla="*/ 0 h 1247775"/>
              <a:gd name="connsiteX10" fmla="*/ 311150 w 2305050"/>
              <a:gd name="connsiteY10" fmla="*/ 15875 h 1247775"/>
              <a:gd name="connsiteX11" fmla="*/ 0 w 2305050"/>
              <a:gd name="connsiteY11" fmla="*/ 323850 h 1247775"/>
              <a:gd name="connsiteX12" fmla="*/ 549276 w 2305050"/>
              <a:gd name="connsiteY12" fmla="*/ 95250 h 1247775"/>
              <a:gd name="connsiteX13" fmla="*/ 1517651 w 2305050"/>
              <a:gd name="connsiteY13" fmla="*/ 1069975 h 1247775"/>
              <a:gd name="connsiteX14" fmla="*/ 1514475 w 230505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3"/>
              <a:gd name="connsiteY0" fmla="*/ 1063625 h 1247775"/>
              <a:gd name="connsiteX1" fmla="*/ 1457325 w 2349503"/>
              <a:gd name="connsiteY1" fmla="*/ 1165225 h 1247775"/>
              <a:gd name="connsiteX2" fmla="*/ 1527175 w 2349503"/>
              <a:gd name="connsiteY2" fmla="*/ 1247775 h 1247775"/>
              <a:gd name="connsiteX3" fmla="*/ 2251075 w 2349503"/>
              <a:gd name="connsiteY3" fmla="*/ 1241425 h 1247775"/>
              <a:gd name="connsiteX4" fmla="*/ 2349500 w 2349503"/>
              <a:gd name="connsiteY4" fmla="*/ 1146175 h 1247775"/>
              <a:gd name="connsiteX5" fmla="*/ 2346325 w 2349503"/>
              <a:gd name="connsiteY5" fmla="*/ 409575 h 1247775"/>
              <a:gd name="connsiteX6" fmla="*/ 2263775 w 2349503"/>
              <a:gd name="connsiteY6" fmla="*/ 365125 h 1247775"/>
              <a:gd name="connsiteX7" fmla="*/ 2159000 w 2349503"/>
              <a:gd name="connsiteY7" fmla="*/ 463550 h 1247775"/>
              <a:gd name="connsiteX8" fmla="*/ 1727200 w 2349503"/>
              <a:gd name="connsiteY8" fmla="*/ 44450 h 1247775"/>
              <a:gd name="connsiteX9" fmla="*/ 1647825 w 2349503"/>
              <a:gd name="connsiteY9" fmla="*/ 0 h 1247775"/>
              <a:gd name="connsiteX10" fmla="*/ 355600 w 2349503"/>
              <a:gd name="connsiteY10" fmla="*/ 15875 h 1247775"/>
              <a:gd name="connsiteX11" fmla="*/ 0 w 2349503"/>
              <a:gd name="connsiteY11" fmla="*/ 342900 h 1247775"/>
              <a:gd name="connsiteX12" fmla="*/ 593726 w 2349503"/>
              <a:gd name="connsiteY12" fmla="*/ 95250 h 1247775"/>
              <a:gd name="connsiteX13" fmla="*/ 1562101 w 2349503"/>
              <a:gd name="connsiteY13" fmla="*/ 1069975 h 1247775"/>
              <a:gd name="connsiteX14" fmla="*/ 1558925 w 2349503"/>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89"/>
              <a:gd name="connsiteX1" fmla="*/ 1457325 w 2349504"/>
              <a:gd name="connsiteY1" fmla="*/ 1165225 h 1247789"/>
              <a:gd name="connsiteX2" fmla="*/ 1527175 w 2349504"/>
              <a:gd name="connsiteY2" fmla="*/ 1247775 h 1247789"/>
              <a:gd name="connsiteX3" fmla="*/ 2251075 w 2349504"/>
              <a:gd name="connsiteY3" fmla="*/ 1241425 h 1247789"/>
              <a:gd name="connsiteX4" fmla="*/ 2349500 w 2349504"/>
              <a:gd name="connsiteY4" fmla="*/ 1146175 h 1247789"/>
              <a:gd name="connsiteX5" fmla="*/ 2346325 w 2349504"/>
              <a:gd name="connsiteY5" fmla="*/ 409575 h 1247789"/>
              <a:gd name="connsiteX6" fmla="*/ 2263775 w 2349504"/>
              <a:gd name="connsiteY6" fmla="*/ 365125 h 1247789"/>
              <a:gd name="connsiteX7" fmla="*/ 2159000 w 2349504"/>
              <a:gd name="connsiteY7" fmla="*/ 463550 h 1247789"/>
              <a:gd name="connsiteX8" fmla="*/ 1727200 w 2349504"/>
              <a:gd name="connsiteY8" fmla="*/ 44450 h 1247789"/>
              <a:gd name="connsiteX9" fmla="*/ 1647825 w 2349504"/>
              <a:gd name="connsiteY9" fmla="*/ 0 h 1247789"/>
              <a:gd name="connsiteX10" fmla="*/ 355600 w 2349504"/>
              <a:gd name="connsiteY10" fmla="*/ 15875 h 1247789"/>
              <a:gd name="connsiteX11" fmla="*/ 0 w 2349504"/>
              <a:gd name="connsiteY11" fmla="*/ 342900 h 1247789"/>
              <a:gd name="connsiteX12" fmla="*/ 593726 w 2349504"/>
              <a:gd name="connsiteY12" fmla="*/ 95250 h 1247789"/>
              <a:gd name="connsiteX13" fmla="*/ 1562101 w 2349504"/>
              <a:gd name="connsiteY13" fmla="*/ 1069975 h 1247789"/>
              <a:gd name="connsiteX14" fmla="*/ 1558925 w 2349504"/>
              <a:gd name="connsiteY14" fmla="*/ 1063625 h 1247789"/>
              <a:gd name="connsiteX0" fmla="*/ 1558925 w 2349504"/>
              <a:gd name="connsiteY0" fmla="*/ 1063625 h 1247791"/>
              <a:gd name="connsiteX1" fmla="*/ 1457325 w 2349504"/>
              <a:gd name="connsiteY1" fmla="*/ 1165225 h 1247791"/>
              <a:gd name="connsiteX2" fmla="*/ 1527175 w 2349504"/>
              <a:gd name="connsiteY2" fmla="*/ 1247775 h 1247791"/>
              <a:gd name="connsiteX3" fmla="*/ 2251075 w 2349504"/>
              <a:gd name="connsiteY3" fmla="*/ 1241425 h 1247791"/>
              <a:gd name="connsiteX4" fmla="*/ 2349500 w 2349504"/>
              <a:gd name="connsiteY4" fmla="*/ 1146175 h 1247791"/>
              <a:gd name="connsiteX5" fmla="*/ 2346325 w 2349504"/>
              <a:gd name="connsiteY5" fmla="*/ 409575 h 1247791"/>
              <a:gd name="connsiteX6" fmla="*/ 2263775 w 2349504"/>
              <a:gd name="connsiteY6" fmla="*/ 365125 h 1247791"/>
              <a:gd name="connsiteX7" fmla="*/ 2159000 w 2349504"/>
              <a:gd name="connsiteY7" fmla="*/ 463550 h 1247791"/>
              <a:gd name="connsiteX8" fmla="*/ 1727200 w 2349504"/>
              <a:gd name="connsiteY8" fmla="*/ 44450 h 1247791"/>
              <a:gd name="connsiteX9" fmla="*/ 1647825 w 2349504"/>
              <a:gd name="connsiteY9" fmla="*/ 0 h 1247791"/>
              <a:gd name="connsiteX10" fmla="*/ 355600 w 2349504"/>
              <a:gd name="connsiteY10" fmla="*/ 15875 h 1247791"/>
              <a:gd name="connsiteX11" fmla="*/ 0 w 2349504"/>
              <a:gd name="connsiteY11" fmla="*/ 342900 h 1247791"/>
              <a:gd name="connsiteX12" fmla="*/ 593726 w 2349504"/>
              <a:gd name="connsiteY12" fmla="*/ 95250 h 1247791"/>
              <a:gd name="connsiteX13" fmla="*/ 1562101 w 2349504"/>
              <a:gd name="connsiteY13" fmla="*/ 1069975 h 1247791"/>
              <a:gd name="connsiteX14" fmla="*/ 1558925 w 2349504"/>
              <a:gd name="connsiteY14" fmla="*/ 1063625 h 1247791"/>
              <a:gd name="connsiteX0" fmla="*/ 1558925 w 2349504"/>
              <a:gd name="connsiteY0" fmla="*/ 106362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14" fmla="*/ 1558925 w 2349504"/>
              <a:gd name="connsiteY14" fmla="*/ 106362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04" h="1247802">
                <a:moveTo>
                  <a:pt x="1562101" y="1069975"/>
                </a:moveTo>
                <a:lnTo>
                  <a:pt x="1457325" y="1165225"/>
                </a:lnTo>
                <a:cubicBezTo>
                  <a:pt x="1413934" y="1218936"/>
                  <a:pt x="1465792" y="1248833"/>
                  <a:pt x="1527175" y="1247775"/>
                </a:cubicBezTo>
                <a:lnTo>
                  <a:pt x="2251075" y="1241425"/>
                </a:lnTo>
                <a:cubicBezTo>
                  <a:pt x="2302933" y="1245393"/>
                  <a:pt x="2350030" y="1201738"/>
                  <a:pt x="2349500" y="1146175"/>
                </a:cubicBezTo>
                <a:cubicBezTo>
                  <a:pt x="2348442" y="900642"/>
                  <a:pt x="2347383" y="655108"/>
                  <a:pt x="2346325" y="409575"/>
                </a:cubicBezTo>
                <a:cubicBezTo>
                  <a:pt x="2345003" y="342369"/>
                  <a:pt x="2296054" y="334698"/>
                  <a:pt x="2263775" y="365125"/>
                </a:cubicBezTo>
                <a:lnTo>
                  <a:pt x="2159000" y="463550"/>
                </a:lnTo>
                <a:lnTo>
                  <a:pt x="1727200" y="44450"/>
                </a:lnTo>
                <a:cubicBezTo>
                  <a:pt x="1703917" y="16933"/>
                  <a:pt x="1681427" y="10054"/>
                  <a:pt x="1647825" y="0"/>
                </a:cubicBezTo>
                <a:lnTo>
                  <a:pt x="355600" y="15875"/>
                </a:lnTo>
                <a:cubicBezTo>
                  <a:pt x="97896" y="65617"/>
                  <a:pt x="38100" y="198437"/>
                  <a:pt x="0" y="342900"/>
                </a:cubicBezTo>
                <a:cubicBezTo>
                  <a:pt x="61913" y="95779"/>
                  <a:pt x="309564" y="-40216"/>
                  <a:pt x="546101" y="90488"/>
                </a:cubicBezTo>
                <a:cubicBezTo>
                  <a:pt x="782638" y="221192"/>
                  <a:pt x="1239309" y="745067"/>
                  <a:pt x="1562101" y="1069975"/>
                </a:cubicBezTo>
                <a:close/>
              </a:path>
            </a:pathLst>
          </a:custGeom>
          <a:gradFill flip="none" rotWithShape="1">
            <a:gsLst>
              <a:gs pos="0">
                <a:srgbClr val="294B69"/>
              </a:gs>
              <a:gs pos="29000">
                <a:srgbClr val="457EB1"/>
              </a:gs>
              <a:gs pos="100000">
                <a:srgbClr val="6596C3"/>
              </a:gs>
            </a:gsLst>
            <a:lin ang="54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3059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
                                        <p:tgtEl>
                                          <p:spTgt spid="153"/>
                                        </p:tgtEl>
                                      </p:cBhvr>
                                    </p:animEffect>
                                  </p:childTnLst>
                                </p:cTn>
                              </p:par>
                              <p:par>
                                <p:cTn id="8" presetID="10" presetClass="entr" presetSubtype="0" fill="hold" nodeType="withEffect">
                                  <p:stCondLst>
                                    <p:cond delay="0"/>
                                  </p:stCondLst>
                                  <p:childTnLst>
                                    <p:set>
                                      <p:cBhvr>
                                        <p:cTn id="9" dur="1" fill="hold">
                                          <p:stCondLst>
                                            <p:cond delay="0"/>
                                          </p:stCondLst>
                                        </p:cTn>
                                        <p:tgtEl>
                                          <p:spTgt spid="151"/>
                                        </p:tgtEl>
                                        <p:attrNameLst>
                                          <p:attrName>style.visibility</p:attrName>
                                        </p:attrNameLst>
                                      </p:cBhvr>
                                      <p:to>
                                        <p:strVal val="visible"/>
                                      </p:to>
                                    </p:set>
                                    <p:animEffect transition="in" filter="fade">
                                      <p:cBhvr>
                                        <p:cTn id="10" dur="500"/>
                                        <p:tgtEl>
                                          <p:spTgt spid="1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2"/>
                                        </p:tgtEl>
                                        <p:attrNameLst>
                                          <p:attrName>style.visibility</p:attrName>
                                        </p:attrNameLst>
                                      </p:cBhvr>
                                      <p:to>
                                        <p:strVal val="visible"/>
                                      </p:to>
                                    </p:set>
                                    <p:animEffect transition="in" filter="fade">
                                      <p:cBhvr>
                                        <p:cTn id="13" dur="500"/>
                                        <p:tgtEl>
                                          <p:spTgt spid="15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4"/>
                                        </p:tgtEl>
                                        <p:attrNameLst>
                                          <p:attrName>style.visibility</p:attrName>
                                        </p:attrNameLst>
                                      </p:cBhvr>
                                      <p:to>
                                        <p:strVal val="visible"/>
                                      </p:to>
                                    </p:set>
                                    <p:animEffect transition="in" filter="fade">
                                      <p:cBhvr>
                                        <p:cTn id="18" dur="500"/>
                                        <p:tgtEl>
                                          <p:spTgt spid="154"/>
                                        </p:tgtEl>
                                      </p:cBhvr>
                                    </p:animEffect>
                                  </p:childTnLst>
                                </p:cTn>
                              </p:par>
                              <p:par>
                                <p:cTn id="19" presetID="10"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9"/>
                                        </p:tgtEl>
                                        <p:attrNameLst>
                                          <p:attrName>style.visibility</p:attrName>
                                        </p:attrNameLst>
                                      </p:cBhvr>
                                      <p:to>
                                        <p:strVal val="visible"/>
                                      </p:to>
                                    </p:set>
                                    <p:animEffect transition="in" filter="fade">
                                      <p:cBhvr>
                                        <p:cTn id="24" dur="500"/>
                                        <p:tgtEl>
                                          <p:spTgt spid="14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1"/>
                                        </p:tgtEl>
                                        <p:attrNameLst>
                                          <p:attrName>style.visibility</p:attrName>
                                        </p:attrNameLst>
                                      </p:cBhvr>
                                      <p:to>
                                        <p:strVal val="visible"/>
                                      </p:to>
                                    </p:set>
                                    <p:animEffect transition="in" filter="fade">
                                      <p:cBhvr>
                                        <p:cTn id="29" dur="500"/>
                                        <p:tgtEl>
                                          <p:spTgt spid="17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2"/>
                                        </p:tgtEl>
                                        <p:attrNameLst>
                                          <p:attrName>style.visibility</p:attrName>
                                        </p:attrNameLst>
                                      </p:cBhvr>
                                      <p:to>
                                        <p:strVal val="visible"/>
                                      </p:to>
                                    </p:set>
                                    <p:animEffect transition="in" filter="fade">
                                      <p:cBhvr>
                                        <p:cTn id="32" dur="500"/>
                                        <p:tgtEl>
                                          <p:spTgt spid="1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3"/>
                                        </p:tgtEl>
                                        <p:attrNameLst>
                                          <p:attrName>style.visibility</p:attrName>
                                        </p:attrNameLst>
                                      </p:cBhvr>
                                      <p:to>
                                        <p:strVal val="visible"/>
                                      </p:to>
                                    </p:set>
                                    <p:animEffect transition="in" filter="fade">
                                      <p:cBhvr>
                                        <p:cTn id="35"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53" grpId="0" animBg="1"/>
      <p:bldP spid="149" grpId="0"/>
      <p:bldP spid="152" grpId="0"/>
      <p:bldP spid="172" grpId="0"/>
      <p:bldP spid="1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9</a:t>
            </a:fld>
            <a:endParaRPr lang="en-US" altLang="zh-TW">
              <a:solidFill>
                <a:srgbClr val="000000"/>
              </a:solidFill>
            </a:endParaRPr>
          </a:p>
        </p:txBody>
      </p:sp>
      <p:sp>
        <p:nvSpPr>
          <p:cNvPr id="6"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latin typeface="微軟正黑體" pitchFamily="34" charset="-120"/>
                <a:ea typeface="微軟正黑體" pitchFamily="34" charset="-120"/>
              </a:rPr>
              <a:t>開放財產保險網投業務</a:t>
            </a:r>
            <a:endParaRPr lang="zh-TW" altLang="en-US" sz="2500" b="1" dirty="0"/>
          </a:p>
        </p:txBody>
      </p:sp>
      <p:sp>
        <p:nvSpPr>
          <p:cNvPr id="7" name="內容版面配置區 2"/>
          <p:cNvSpPr txBox="1">
            <a:spLocks/>
          </p:cNvSpPr>
          <p:nvPr/>
        </p:nvSpPr>
        <p:spPr bwMode="auto">
          <a:xfrm>
            <a:off x="251520" y="980728"/>
            <a:ext cx="8748464"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nSpc>
                <a:spcPts val="2400"/>
              </a:lnSpc>
              <a:buFontTx/>
              <a:buNone/>
            </a:pPr>
            <a:r>
              <a:rPr lang="en-US" altLang="zh-TW" sz="2100" b="1" dirty="0" smtClean="0">
                <a:latin typeface="微軟正黑體" pitchFamily="34" charset="-120"/>
                <a:ea typeface="微軟正黑體" pitchFamily="34" charset="-120"/>
              </a:rPr>
              <a:t>2014/9/1</a:t>
            </a:r>
            <a:r>
              <a:rPr lang="zh-TW" altLang="en-US" sz="1400" b="1" dirty="0">
                <a:solidFill>
                  <a:schemeClr val="bg1">
                    <a:lumMod val="50000"/>
                  </a:schemeClr>
                </a:solidFill>
                <a:latin typeface="微軟正黑體" pitchFamily="34" charset="-120"/>
                <a:ea typeface="微軟正黑體" pitchFamily="34" charset="-120"/>
              </a:rPr>
              <a:t> </a:t>
            </a:r>
            <a:r>
              <a:rPr lang="zh-TW" altLang="en-US" sz="2100" b="1" dirty="0">
                <a:latin typeface="微軟正黑體" pitchFamily="34" charset="-120"/>
                <a:ea typeface="微軟正黑體" pitchFamily="34" charset="-120"/>
              </a:rPr>
              <a:t> </a:t>
            </a:r>
            <a:r>
              <a:rPr lang="zh-TW" altLang="en-US" sz="2100" b="1" dirty="0" smtClean="0">
                <a:latin typeface="微軟正黑體" pitchFamily="34" charset="-120"/>
                <a:ea typeface="微軟正黑體" pitchFamily="34" charset="-120"/>
              </a:rPr>
              <a:t>頒訂「保險業網路</a:t>
            </a:r>
            <a:r>
              <a:rPr lang="zh-TW" altLang="en-US" sz="2100" b="1" dirty="0">
                <a:latin typeface="微軟正黑體" pitchFamily="34" charset="-120"/>
                <a:ea typeface="微軟正黑體" pitchFamily="34" charset="-120"/>
              </a:rPr>
              <a:t>投務應注意事項</a:t>
            </a:r>
            <a:r>
              <a:rPr lang="zh-TW" altLang="en-US" sz="2100" b="1" dirty="0" smtClean="0">
                <a:latin typeface="微軟正黑體" pitchFamily="34" charset="-120"/>
                <a:ea typeface="微軟正黑體" pitchFamily="34" charset="-120"/>
              </a:rPr>
              <a:t>」第四點：</a:t>
            </a:r>
            <a:endParaRPr lang="en-US" altLang="zh-TW" sz="2100" b="1" dirty="0" smtClean="0">
              <a:latin typeface="微軟正黑體" pitchFamily="34" charset="-120"/>
              <a:ea typeface="微軟正黑體" pitchFamily="34" charset="-120"/>
            </a:endParaRPr>
          </a:p>
          <a:p>
            <a:pPr marL="0" indent="0">
              <a:lnSpc>
                <a:spcPts val="2400"/>
              </a:lnSpc>
              <a:buFontTx/>
              <a:buNone/>
            </a:pPr>
            <a:endParaRPr lang="en-US" altLang="zh-TW" sz="100" dirty="0" smtClean="0">
              <a:latin typeface="微軟正黑體" pitchFamily="34" charset="-120"/>
              <a:ea typeface="微軟正黑體" pitchFamily="34" charset="-120"/>
            </a:endParaRPr>
          </a:p>
          <a:p>
            <a:pPr marL="0" indent="0">
              <a:lnSpc>
                <a:spcPts val="2400"/>
              </a:lnSpc>
              <a:buFontTx/>
              <a:buNone/>
            </a:pPr>
            <a:r>
              <a:rPr lang="zh-TW" altLang="en-US" sz="1900" dirty="0" smtClean="0">
                <a:latin typeface="微軟正黑體" pitchFamily="34" charset="-120"/>
                <a:ea typeface="微軟正黑體" pitchFamily="34" charset="-120"/>
              </a:rPr>
              <a:t>本注意事項所稱網路投保業務，係指要保人經由網路與保險公司電腦連線，完成首次註冊及身分</a:t>
            </a:r>
            <a:r>
              <a:rPr lang="zh-TW" altLang="en-US" sz="1900" dirty="0">
                <a:latin typeface="微軟正黑體" pitchFamily="34" charset="-120"/>
                <a:ea typeface="微軟正黑體" pitchFamily="34" charset="-120"/>
              </a:rPr>
              <a:t>驗證</a:t>
            </a:r>
            <a:r>
              <a:rPr lang="zh-TW" altLang="en-US" sz="1900" dirty="0" smtClean="0">
                <a:latin typeface="微軟正黑體" pitchFamily="34" charset="-120"/>
                <a:ea typeface="微軟正黑體" pitchFamily="34" charset="-120"/>
              </a:rPr>
              <a:t>程序後，輸入要保資料並完成投保及身分驗證程序，直接與保險公司締結保險契約者。</a:t>
            </a:r>
            <a:endParaRPr lang="zh-TW" altLang="en-US" sz="1900" dirty="0">
              <a:latin typeface="微軟正黑體" pitchFamily="34" charset="-120"/>
              <a:ea typeface="微軟正黑體" pitchFamily="34" charset="-120"/>
            </a:endParaRPr>
          </a:p>
        </p:txBody>
      </p:sp>
      <p:sp>
        <p:nvSpPr>
          <p:cNvPr id="9" name="矩形 8"/>
          <p:cNvSpPr/>
          <p:nvPr/>
        </p:nvSpPr>
        <p:spPr>
          <a:xfrm>
            <a:off x="1154899" y="4509120"/>
            <a:ext cx="7525779" cy="1569660"/>
          </a:xfrm>
          <a:prstGeom prst="rect">
            <a:avLst/>
          </a:prstGeom>
        </p:spPr>
        <p:txBody>
          <a:bodyPr wrap="square">
            <a:spAutoFit/>
          </a:bodyPr>
          <a:lstStyle/>
          <a:p>
            <a:pPr marL="0" lvl="1">
              <a:lnSpc>
                <a:spcPct val="150000"/>
              </a:lnSpc>
            </a:pPr>
            <a:r>
              <a:rPr lang="zh-TW" altLang="en-US" sz="1600" b="1" dirty="0">
                <a:solidFill>
                  <a:srgbClr val="000000"/>
                </a:solidFill>
                <a:latin typeface="微軟正黑體" pitchFamily="34" charset="-120"/>
                <a:ea typeface="微軟正黑體" pitchFamily="34" charset="-120"/>
                <a:sym typeface="Wingdings"/>
              </a:rPr>
              <a:t>網投</a:t>
            </a:r>
            <a:r>
              <a:rPr lang="zh-TW" altLang="en-US" sz="1600" b="1" dirty="0" smtClean="0">
                <a:solidFill>
                  <a:srgbClr val="000000"/>
                </a:solidFill>
                <a:latin typeface="微軟正黑體" pitchFamily="34" charset="-120"/>
                <a:ea typeface="微軟正黑體" pitchFamily="34" charset="-120"/>
                <a:sym typeface="Wingdings"/>
              </a:rPr>
              <a:t>業務依</a:t>
            </a:r>
            <a:r>
              <a:rPr lang="zh-TW" altLang="en-US" sz="1600" b="1" dirty="0">
                <a:solidFill>
                  <a:srgbClr val="000000"/>
                </a:solidFill>
                <a:latin typeface="微軟正黑體" pitchFamily="34" charset="-120"/>
                <a:ea typeface="微軟正黑體" pitchFamily="34" charset="-120"/>
                <a:sym typeface="Wingdings"/>
              </a:rPr>
              <a:t>「保險業招攬及核保理賠辦法」的</a:t>
            </a:r>
            <a:r>
              <a:rPr lang="zh-TW" altLang="en-US" sz="1600" b="1" dirty="0" smtClean="0">
                <a:solidFill>
                  <a:srgbClr val="000000"/>
                </a:solidFill>
                <a:latin typeface="微軟正黑體" pitchFamily="34" charset="-120"/>
                <a:ea typeface="微軟正黑體" pitchFamily="34" charset="-120"/>
                <a:sym typeface="Wingdings"/>
              </a:rPr>
              <a:t>規定不須再以審閱</a:t>
            </a:r>
            <a:r>
              <a:rPr lang="zh-TW" altLang="en-US" sz="1600" b="1" dirty="0">
                <a:solidFill>
                  <a:srgbClr val="000000"/>
                </a:solidFill>
                <a:latin typeface="微軟正黑體" pitchFamily="34" charset="-120"/>
                <a:ea typeface="微軟正黑體" pitchFamily="34" charset="-120"/>
                <a:sym typeface="Wingdings"/>
              </a:rPr>
              <a:t>要、被保險人的</a:t>
            </a:r>
            <a:r>
              <a:rPr lang="zh-TW" altLang="en-US" sz="1600" b="1" dirty="0" smtClean="0">
                <a:solidFill>
                  <a:srgbClr val="000000"/>
                </a:solidFill>
                <a:latin typeface="微軟正黑體" pitchFamily="34" charset="-120"/>
                <a:ea typeface="微軟正黑體" pitchFamily="34" charset="-120"/>
                <a:sym typeface="Wingdings"/>
              </a:rPr>
              <a:t>簽章為限</a:t>
            </a:r>
            <a:r>
              <a:rPr lang="zh-TW" altLang="en-US" sz="1600" b="1" dirty="0" smtClean="0">
                <a:solidFill>
                  <a:srgbClr val="000000"/>
                </a:solidFill>
                <a:latin typeface="微軟正黑體" pitchFamily="34" charset="-120"/>
                <a:ea typeface="微軟正黑體" pitchFamily="34" charset="-120"/>
              </a:rPr>
              <a:t>。</a:t>
            </a:r>
            <a:endParaRPr lang="en-US" altLang="zh-TW" sz="1600" b="1" dirty="0" smtClean="0">
              <a:solidFill>
                <a:srgbClr val="000000"/>
              </a:solidFill>
              <a:latin typeface="微軟正黑體" pitchFamily="34" charset="-120"/>
              <a:ea typeface="微軟正黑體" pitchFamily="34" charset="-120"/>
            </a:endParaRPr>
          </a:p>
          <a:p>
            <a:pPr marL="0" lvl="1">
              <a:lnSpc>
                <a:spcPct val="150000"/>
              </a:lnSpc>
            </a:pPr>
            <a:r>
              <a:rPr lang="zh-TW" altLang="en-US" sz="1600" b="1" dirty="0">
                <a:solidFill>
                  <a:srgbClr val="000000"/>
                </a:solidFill>
                <a:latin typeface="微軟正黑體" pitchFamily="34" charset="-120"/>
                <a:ea typeface="微軟正黑體" pitchFamily="34" charset="-120"/>
              </a:rPr>
              <a:t>也不一定僅依</a:t>
            </a:r>
            <a:r>
              <a:rPr lang="zh-TW" altLang="en-US" sz="1600" b="1" dirty="0" smtClean="0">
                <a:solidFill>
                  <a:srgbClr val="000000"/>
                </a:solidFill>
                <a:latin typeface="微軟正黑體" pitchFamily="34" charset="-120"/>
                <a:ea typeface="微軟正黑體" pitchFamily="34" charset="-120"/>
              </a:rPr>
              <a:t>「電子簽章法」第</a:t>
            </a:r>
            <a:r>
              <a:rPr lang="en-US" altLang="zh-TW" sz="1600" b="1" dirty="0" smtClean="0">
                <a:solidFill>
                  <a:srgbClr val="000000"/>
                </a:solidFill>
                <a:latin typeface="微軟正黑體" pitchFamily="34" charset="-120"/>
                <a:ea typeface="微軟正黑體" pitchFamily="34" charset="-120"/>
              </a:rPr>
              <a:t>9</a:t>
            </a:r>
            <a:r>
              <a:rPr lang="zh-TW" altLang="en-US" sz="1600" b="1" dirty="0">
                <a:solidFill>
                  <a:srgbClr val="000000"/>
                </a:solidFill>
                <a:latin typeface="微軟正黑體" pitchFamily="34" charset="-120"/>
                <a:ea typeface="微軟正黑體" pitchFamily="34" charset="-120"/>
              </a:rPr>
              <a:t>條的規定僅限以</a:t>
            </a:r>
            <a:r>
              <a:rPr lang="zh-TW" altLang="en-US" sz="1600" b="1" dirty="0" smtClean="0">
                <a:solidFill>
                  <a:srgbClr val="000000"/>
                </a:solidFill>
                <a:latin typeface="微軟正黑體" pitchFamily="34" charset="-120"/>
                <a:ea typeface="微軟正黑體" pitchFamily="34" charset="-120"/>
              </a:rPr>
              <a:t>「電子簽章」為之。</a:t>
            </a:r>
            <a:endParaRPr lang="en-US" altLang="zh-TW" sz="1600" b="1" dirty="0" smtClean="0">
              <a:solidFill>
                <a:srgbClr val="000000"/>
              </a:solidFill>
              <a:latin typeface="微軟正黑體" pitchFamily="34" charset="-120"/>
              <a:ea typeface="微軟正黑體" pitchFamily="34" charset="-120"/>
            </a:endParaRPr>
          </a:p>
          <a:p>
            <a:pPr marL="0" lvl="1">
              <a:lnSpc>
                <a:spcPct val="150000"/>
              </a:lnSpc>
            </a:pPr>
            <a:r>
              <a:rPr lang="zh-TW" altLang="en-US" sz="1600" b="1" dirty="0">
                <a:solidFill>
                  <a:srgbClr val="000000"/>
                </a:solidFill>
                <a:latin typeface="微軟正黑體" pitchFamily="34" charset="-120"/>
                <a:ea typeface="微軟正黑體" pitchFamily="34" charset="-120"/>
              </a:rPr>
              <a:t>也得</a:t>
            </a:r>
            <a:r>
              <a:rPr lang="zh-TW" altLang="en-US" sz="1600" b="1" dirty="0" smtClean="0">
                <a:solidFill>
                  <a:srgbClr val="000000"/>
                </a:solidFill>
                <a:latin typeface="微軟正黑體" pitchFamily="34" charset="-120"/>
                <a:ea typeface="微軟正黑體" pitchFamily="34" charset="-120"/>
              </a:rPr>
              <a:t>依</a:t>
            </a:r>
            <a:r>
              <a:rPr lang="zh-TW" altLang="en-US" sz="1600" b="1" dirty="0">
                <a:solidFill>
                  <a:srgbClr val="000000"/>
                </a:solidFill>
                <a:latin typeface="微軟正黑體" pitchFamily="34" charset="-120"/>
                <a:ea typeface="微軟正黑體" pitchFamily="34" charset="-120"/>
              </a:rPr>
              <a:t>「電子</a:t>
            </a:r>
            <a:r>
              <a:rPr lang="zh-TW" altLang="en-US" sz="1600" b="1" dirty="0" smtClean="0">
                <a:solidFill>
                  <a:srgbClr val="000000"/>
                </a:solidFill>
                <a:latin typeface="微軟正黑體" pitchFamily="34" charset="-120"/>
                <a:ea typeface="微軟正黑體" pitchFamily="34" charset="-120"/>
              </a:rPr>
              <a:t>簽章法」第</a:t>
            </a:r>
            <a:r>
              <a:rPr lang="en-US" altLang="zh-TW" sz="1600" b="1" dirty="0" smtClean="0">
                <a:solidFill>
                  <a:srgbClr val="000000"/>
                </a:solidFill>
                <a:latin typeface="微軟正黑體" pitchFamily="34" charset="-120"/>
                <a:ea typeface="微軟正黑體" pitchFamily="34" charset="-120"/>
              </a:rPr>
              <a:t>4</a:t>
            </a:r>
            <a:r>
              <a:rPr lang="zh-TW" altLang="en-US" sz="1600" b="1" dirty="0" smtClean="0">
                <a:solidFill>
                  <a:srgbClr val="000000"/>
                </a:solidFill>
                <a:latin typeface="微軟正黑體" pitchFamily="34" charset="-120"/>
                <a:ea typeface="微軟正黑體" pitchFamily="34" charset="-120"/>
              </a:rPr>
              <a:t>條的規定得以</a:t>
            </a:r>
            <a:r>
              <a:rPr lang="zh-TW" altLang="en-US" sz="1600" b="1" dirty="0">
                <a:solidFill>
                  <a:srgbClr val="000000"/>
                </a:solidFill>
                <a:latin typeface="微軟正黑體" pitchFamily="34" charset="-120"/>
                <a:ea typeface="微軟正黑體" pitchFamily="34" charset="-120"/>
              </a:rPr>
              <a:t>「</a:t>
            </a:r>
            <a:r>
              <a:rPr lang="zh-TW" altLang="en-US" sz="1600" b="1" dirty="0" smtClean="0">
                <a:solidFill>
                  <a:srgbClr val="000000"/>
                </a:solidFill>
                <a:latin typeface="微軟正黑體" pitchFamily="34" charset="-120"/>
                <a:ea typeface="微軟正黑體" pitchFamily="34" charset="-120"/>
              </a:rPr>
              <a:t>電子文件」為表示方法</a:t>
            </a:r>
            <a:r>
              <a:rPr lang="zh-TW" altLang="en-US" sz="1600" b="1" dirty="0">
                <a:solidFill>
                  <a:srgbClr val="000000"/>
                </a:solidFill>
                <a:latin typeface="微軟正黑體" pitchFamily="34" charset="-120"/>
                <a:ea typeface="微軟正黑體" pitchFamily="34" charset="-120"/>
              </a:rPr>
              <a:t>。</a:t>
            </a:r>
            <a:endParaRPr lang="en-US" altLang="zh-TW" sz="1600" b="1" dirty="0">
              <a:solidFill>
                <a:srgbClr val="000000"/>
              </a:solidFill>
              <a:latin typeface="微軟正黑體" pitchFamily="34" charset="-120"/>
              <a:ea typeface="微軟正黑體" pitchFamily="34" charset="-120"/>
            </a:endParaRPr>
          </a:p>
        </p:txBody>
      </p:sp>
      <p:sp>
        <p:nvSpPr>
          <p:cNvPr id="10" name="向下箭號 9"/>
          <p:cNvSpPr/>
          <p:nvPr/>
        </p:nvSpPr>
        <p:spPr bwMode="auto">
          <a:xfrm rot="16200000">
            <a:off x="263572" y="4897905"/>
            <a:ext cx="767986" cy="792090"/>
          </a:xfrm>
          <a:prstGeom prst="downArrow">
            <a:avLst/>
          </a:prstGeom>
          <a:solidFill>
            <a:schemeClr val="bg1">
              <a:lumMod val="75000"/>
            </a:schemeClr>
          </a:soli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8" name="內容版面配置區 2"/>
          <p:cNvSpPr txBox="1">
            <a:spLocks/>
          </p:cNvSpPr>
          <p:nvPr/>
        </p:nvSpPr>
        <p:spPr bwMode="auto">
          <a:xfrm>
            <a:off x="239755" y="2924944"/>
            <a:ext cx="8568952" cy="15841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nSpc>
                <a:spcPts val="2400"/>
              </a:lnSpc>
              <a:buFontTx/>
              <a:buNone/>
            </a:pPr>
            <a:r>
              <a:rPr lang="en-US" altLang="zh-TW" sz="2100" b="1" dirty="0" smtClean="0">
                <a:latin typeface="微軟正黑體" pitchFamily="34" charset="-120"/>
                <a:ea typeface="微軟正黑體" pitchFamily="34" charset="-120"/>
              </a:rPr>
              <a:t>2014/9/1</a:t>
            </a:r>
            <a:r>
              <a:rPr lang="zh-TW" altLang="en-US" sz="1400" dirty="0">
                <a:solidFill>
                  <a:schemeClr val="bg1">
                    <a:lumMod val="50000"/>
                  </a:schemeClr>
                </a:solidFill>
                <a:latin typeface="微軟正黑體" pitchFamily="34" charset="-120"/>
                <a:ea typeface="微軟正黑體" pitchFamily="34" charset="-120"/>
              </a:rPr>
              <a:t> </a:t>
            </a:r>
            <a:r>
              <a:rPr lang="zh-TW" altLang="en-US" sz="2100" b="1" dirty="0">
                <a:latin typeface="微軟正黑體" pitchFamily="34" charset="-120"/>
                <a:ea typeface="微軟正黑體" pitchFamily="34" charset="-120"/>
              </a:rPr>
              <a:t> </a:t>
            </a:r>
            <a:r>
              <a:rPr lang="zh-TW" altLang="en-US" sz="2100" b="1" dirty="0" smtClean="0">
                <a:latin typeface="微軟正黑體" pitchFamily="34" charset="-120"/>
                <a:ea typeface="微軟正黑體" pitchFamily="34" charset="-120"/>
              </a:rPr>
              <a:t>修訂「保險業招攬及核保理賠辦法」</a:t>
            </a:r>
            <a:r>
              <a:rPr lang="en-US" altLang="zh-TW" sz="2100" b="1" dirty="0" smtClean="0">
                <a:latin typeface="微軟正黑體" pitchFamily="34" charset="-120"/>
                <a:ea typeface="微軟正黑體" pitchFamily="34" charset="-120"/>
              </a:rPr>
              <a:t>:</a:t>
            </a:r>
            <a:r>
              <a:rPr lang="zh-TW" altLang="en-US" sz="2100" b="1" dirty="0" smtClean="0">
                <a:latin typeface="微軟正黑體" pitchFamily="34" charset="-120"/>
                <a:ea typeface="微軟正黑體" pitchFamily="34" charset="-120"/>
              </a:rPr>
              <a:t> </a:t>
            </a:r>
            <a:r>
              <a:rPr lang="en-US" altLang="zh-TW" sz="1600" b="1" dirty="0" smtClean="0">
                <a:latin typeface="微軟正黑體" pitchFamily="34" charset="-120"/>
                <a:ea typeface="微軟正黑體" pitchFamily="34" charset="-120"/>
              </a:rPr>
              <a:t>(</a:t>
            </a:r>
            <a:r>
              <a:rPr lang="zh-TW" altLang="en-US" sz="1600" b="1" dirty="0" smtClean="0">
                <a:latin typeface="微軟正黑體" pitchFamily="34" charset="-120"/>
                <a:ea typeface="微軟正黑體" pitchFamily="34" charset="-120"/>
              </a:rPr>
              <a:t>第</a:t>
            </a:r>
            <a:r>
              <a:rPr lang="en-US" altLang="zh-TW" sz="1600" b="1" dirty="0" smtClean="0">
                <a:latin typeface="微軟正黑體" pitchFamily="34" charset="-120"/>
                <a:ea typeface="微軟正黑體" pitchFamily="34" charset="-120"/>
              </a:rPr>
              <a:t>7</a:t>
            </a:r>
            <a:r>
              <a:rPr lang="zh-TW" altLang="en-US" sz="1600" b="1" dirty="0" smtClean="0">
                <a:latin typeface="微軟正黑體" pitchFamily="34" charset="-120"/>
                <a:ea typeface="微軟正黑體" pitchFamily="34" charset="-120"/>
              </a:rPr>
              <a:t>條第一項第八款第五目</a:t>
            </a:r>
            <a:r>
              <a:rPr lang="en-US" altLang="zh-TW" sz="1600" b="1" dirty="0" smtClean="0">
                <a:latin typeface="微軟正黑體" pitchFamily="34" charset="-120"/>
                <a:ea typeface="微軟正黑體" pitchFamily="34" charset="-120"/>
              </a:rPr>
              <a:t>)</a:t>
            </a:r>
          </a:p>
          <a:p>
            <a:pPr marL="0" indent="0">
              <a:lnSpc>
                <a:spcPts val="2400"/>
              </a:lnSpc>
              <a:buFontTx/>
              <a:buNone/>
            </a:pPr>
            <a:endParaRPr lang="en-US" altLang="zh-TW" sz="2100" b="1" dirty="0">
              <a:latin typeface="微軟正黑體" pitchFamily="34" charset="-120"/>
              <a:ea typeface="微軟正黑體" pitchFamily="34" charset="-120"/>
            </a:endParaRPr>
          </a:p>
          <a:p>
            <a:pPr marL="0" lvl="1" indent="0">
              <a:lnSpc>
                <a:spcPts val="2400"/>
              </a:lnSpc>
              <a:buNone/>
            </a:pPr>
            <a:r>
              <a:rPr lang="zh-TW" altLang="en-US" sz="1750" dirty="0" smtClean="0">
                <a:latin typeface="微軟正黑體" pitchFamily="34" charset="-120"/>
                <a:ea typeface="微軟正黑體" pitchFamily="34" charset="-120"/>
              </a:rPr>
              <a:t>（</a:t>
            </a:r>
            <a:r>
              <a:rPr lang="zh-TW" altLang="en-US" sz="1750" dirty="0">
                <a:latin typeface="微軟正黑體" pitchFamily="34" charset="-120"/>
                <a:ea typeface="微軟正黑體" pitchFamily="34" charset="-120"/>
              </a:rPr>
              <a:t>五）未確實審閱要保人或被保險人及保險業招攬人員之簽章、簽署</a:t>
            </a:r>
            <a:r>
              <a:rPr lang="zh-TW" altLang="en-US" sz="1750" u="sng" dirty="0" smtClean="0">
                <a:solidFill>
                  <a:srgbClr val="C00000"/>
                </a:solidFill>
                <a:latin typeface="微軟正黑體" pitchFamily="34" charset="-120"/>
                <a:ea typeface="微軟正黑體" pitchFamily="34" charset="-120"/>
              </a:rPr>
              <a:t>或其他法令規定足資證明要保人投保意願之相關證據</a:t>
            </a:r>
            <a:r>
              <a:rPr lang="zh-TW" altLang="en-US" sz="1750" dirty="0" smtClean="0">
                <a:latin typeface="微軟正黑體" pitchFamily="34" charset="-120"/>
                <a:ea typeface="微軟正黑體" pitchFamily="34" charset="-120"/>
              </a:rPr>
              <a:t>或填報</a:t>
            </a:r>
            <a:r>
              <a:rPr lang="zh-TW" altLang="en-US" sz="1750" dirty="0">
                <a:latin typeface="微軟正黑體" pitchFamily="34" charset="-120"/>
                <a:ea typeface="微軟正黑體" pitchFamily="34" charset="-120"/>
              </a:rPr>
              <a:t>內容</a:t>
            </a:r>
            <a:r>
              <a:rPr lang="zh-TW" altLang="en-US" sz="1750" dirty="0" smtClean="0">
                <a:latin typeface="微軟正黑體" pitchFamily="34" charset="-120"/>
                <a:ea typeface="微軟正黑體" pitchFamily="34" charset="-120"/>
              </a:rPr>
              <a:t>。</a:t>
            </a:r>
            <a:endParaRPr lang="zh-TW" altLang="en-US" sz="1750" dirty="0">
              <a:latin typeface="微軟正黑體" pitchFamily="34" charset="-120"/>
              <a:ea typeface="微軟正黑體" pitchFamily="34" charset="-120"/>
            </a:endParaRPr>
          </a:p>
          <a:p>
            <a:pPr marL="0" indent="0">
              <a:lnSpc>
                <a:spcPts val="2400"/>
              </a:lnSpc>
              <a:buFontTx/>
              <a:buNone/>
            </a:pPr>
            <a:endParaRPr lang="zh-TW" altLang="en-US" sz="1900" b="1" dirty="0">
              <a:latin typeface="微軟正黑體" pitchFamily="34" charset="-120"/>
              <a:ea typeface="微軟正黑體" pitchFamily="34" charset="-120"/>
            </a:endParaRPr>
          </a:p>
        </p:txBody>
      </p:sp>
    </p:spTree>
    <p:extLst>
      <p:ext uri="{BB962C8B-B14F-4D97-AF65-F5344CB8AC3E}">
        <p14:creationId xmlns:p14="http://schemas.microsoft.com/office/powerpoint/2010/main" val="4224664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AutoShape 3"/>
          <p:cNvSpPr>
            <a:spLocks noChangeArrowheads="1"/>
          </p:cNvSpPr>
          <p:nvPr/>
        </p:nvSpPr>
        <p:spPr bwMode="auto">
          <a:xfrm>
            <a:off x="683568" y="5013176"/>
            <a:ext cx="7109290" cy="1152128"/>
          </a:xfrm>
          <a:prstGeom prst="roundRect">
            <a:avLst>
              <a:gd name="adj" fmla="val 16667"/>
            </a:avLst>
          </a:prstGeom>
          <a:noFill/>
          <a:ln w="28575">
            <a:solidFill>
              <a:schemeClr val="bg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b"/>
          <a:lstStyle/>
          <a:p>
            <a:pPr algn="ctr"/>
            <a:r>
              <a:rPr lang="zh-TW" altLang="en-US" sz="2800" b="1" dirty="0">
                <a:latin typeface="微軟正黑體" pitchFamily="34" charset="-120"/>
                <a:ea typeface="微軟正黑體" pitchFamily="34" charset="-120"/>
              </a:rPr>
              <a:t>將非本人投保的機率</a:t>
            </a:r>
            <a:r>
              <a:rPr lang="zh-TW" altLang="en-US" sz="2800" b="1" dirty="0" smtClean="0">
                <a:latin typeface="微軟正黑體" pitchFamily="34" charset="-120"/>
                <a:ea typeface="微軟正黑體" pitchFamily="34" charset="-120"/>
              </a:rPr>
              <a:t>降至最低</a:t>
            </a:r>
            <a:endParaRPr lang="zh-TW" altLang="en-US" sz="2800" b="1" dirty="0">
              <a:latin typeface="微軟正黑體" pitchFamily="34" charset="-120"/>
              <a:ea typeface="微軟正黑體" pitchFamily="34" charset="-120"/>
            </a:endParaRPr>
          </a:p>
        </p:txBody>
      </p:sp>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07904" y="925063"/>
            <a:ext cx="1606867" cy="1351809"/>
          </a:xfrm>
          <a:prstGeom prst="rect">
            <a:avLst/>
          </a:prstGeom>
        </p:spPr>
      </p:pic>
      <p:pic>
        <p:nvPicPr>
          <p:cNvPr id="11" name="圖片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25285" y="658178"/>
            <a:ext cx="1623179" cy="1978734"/>
          </a:xfrm>
          <a:prstGeom prst="rect">
            <a:avLst/>
          </a:prstGeom>
        </p:spPr>
      </p:pic>
      <p:sp>
        <p:nvSpPr>
          <p:cNvPr id="3" name="內容版面配置區 2"/>
          <p:cNvSpPr>
            <a:spLocks noGrp="1"/>
          </p:cNvSpPr>
          <p:nvPr>
            <p:ph idx="1"/>
          </p:nvPr>
        </p:nvSpPr>
        <p:spPr>
          <a:xfrm>
            <a:off x="457201" y="1196753"/>
            <a:ext cx="6668084" cy="2520280"/>
          </a:xfrm>
        </p:spPr>
        <p:txBody>
          <a:bodyPr/>
          <a:lstStyle/>
          <a:p>
            <a:pPr>
              <a:lnSpc>
                <a:spcPts val="3800"/>
              </a:lnSpc>
              <a:spcBef>
                <a:spcPts val="1800"/>
              </a:spcBef>
              <a:spcAft>
                <a:spcPts val="0"/>
              </a:spcAft>
            </a:pPr>
            <a:r>
              <a:rPr lang="zh-TW" altLang="en-US" sz="2800" b="1" dirty="0">
                <a:latin typeface="微軟正黑體" pitchFamily="34" charset="-120"/>
                <a:ea typeface="微軟正黑體" pitchFamily="34" charset="-120"/>
              </a:rPr>
              <a:t>關鍵</a:t>
            </a:r>
            <a:r>
              <a:rPr lang="zh-TW" altLang="en-US" sz="2800" b="1" dirty="0" smtClean="0">
                <a:latin typeface="微軟正黑體" pitchFamily="34" charset="-120"/>
                <a:ea typeface="微軟正黑體" pitchFamily="34" charset="-120"/>
              </a:rPr>
              <a:t>問題</a:t>
            </a:r>
            <a:endParaRPr lang="en-US" altLang="zh-TW" sz="2800" dirty="0">
              <a:latin typeface="微軟正黑體" pitchFamily="34" charset="-120"/>
              <a:ea typeface="微軟正黑體" pitchFamily="34" charset="-120"/>
            </a:endParaRPr>
          </a:p>
          <a:p>
            <a:pPr lvl="1">
              <a:lnSpc>
                <a:spcPts val="3800"/>
              </a:lnSpc>
              <a:spcBef>
                <a:spcPts val="1800"/>
              </a:spcBef>
              <a:spcAft>
                <a:spcPts val="0"/>
              </a:spcAft>
            </a:pPr>
            <a:r>
              <a:rPr lang="zh-TW" altLang="en-US" sz="2100" dirty="0" smtClean="0">
                <a:latin typeface="微軟正黑體" pitchFamily="34" charset="-120"/>
                <a:ea typeface="微軟正黑體" pitchFamily="34" charset="-120"/>
              </a:rPr>
              <a:t>保險公司透過網路</a:t>
            </a:r>
            <a:r>
              <a:rPr lang="en-US" altLang="zh-TW" sz="2100" dirty="0">
                <a:latin typeface="微軟正黑體" pitchFamily="34" charset="-120"/>
                <a:ea typeface="微軟正黑體" pitchFamily="34" charset="-120"/>
              </a:rPr>
              <a:t/>
            </a:r>
            <a:br>
              <a:rPr lang="en-US" altLang="zh-TW" sz="2100" dirty="0">
                <a:latin typeface="微軟正黑體" pitchFamily="34" charset="-120"/>
                <a:ea typeface="微軟正黑體" pitchFamily="34" charset="-120"/>
              </a:rPr>
            </a:br>
            <a:r>
              <a:rPr lang="zh-TW" altLang="en-US" sz="2100" dirty="0" smtClean="0">
                <a:latin typeface="微軟正黑體" pitchFamily="34" charset="-120"/>
                <a:ea typeface="微軟正黑體" pitchFamily="34" charset="-120"/>
              </a:rPr>
              <a:t>受理消費者的</a:t>
            </a:r>
            <a:r>
              <a:rPr lang="zh-TW" altLang="en-US" sz="2100" dirty="0">
                <a:latin typeface="微軟正黑體" pitchFamily="34" charset="-120"/>
                <a:ea typeface="微軟正黑體" pitchFamily="34" charset="-120"/>
              </a:rPr>
              <a:t>投保申請</a:t>
            </a:r>
            <a:r>
              <a:rPr lang="zh-TW" altLang="en-US" sz="2100" dirty="0" smtClean="0">
                <a:latin typeface="微軟正黑體" pitchFamily="34" charset="-120"/>
                <a:ea typeface="微軟正黑體" pitchFamily="34" charset="-120"/>
              </a:rPr>
              <a:t>，如何</a:t>
            </a:r>
            <a:r>
              <a:rPr lang="zh-TW" altLang="en-US" sz="2100" dirty="0">
                <a:latin typeface="微軟正黑體" pitchFamily="34" charset="-120"/>
                <a:ea typeface="微軟正黑體" pitchFamily="34" charset="-120"/>
              </a:rPr>
              <a:t>解決見不到本人</a:t>
            </a:r>
            <a:r>
              <a:rPr lang="zh-TW" altLang="en-US" sz="2100" dirty="0" smtClean="0">
                <a:latin typeface="微軟正黑體" pitchFamily="34" charset="-120"/>
                <a:ea typeface="微軟正黑體" pitchFamily="34" charset="-120"/>
              </a:rPr>
              <a:t>，又能降低非本人投保申請的問題。</a:t>
            </a:r>
            <a:endParaRPr lang="en-US" altLang="zh-TW" sz="2100" dirty="0" smtClean="0">
              <a:latin typeface="微軟正黑體" pitchFamily="34" charset="-120"/>
              <a:ea typeface="微軟正黑體" pitchFamily="34" charset="-120"/>
            </a:endParaRPr>
          </a:p>
        </p:txBody>
      </p:sp>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10</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latin typeface="微軟正黑體" pitchFamily="34" charset="-120"/>
                <a:ea typeface="微軟正黑體" pitchFamily="34" charset="-120"/>
              </a:rPr>
              <a:t>網投業務身分驗證問題</a:t>
            </a:r>
            <a:endParaRPr lang="zh-TW" altLang="en-US" sz="2500" b="1" dirty="0"/>
          </a:p>
        </p:txBody>
      </p:sp>
      <p:pic>
        <p:nvPicPr>
          <p:cNvPr id="6" name="圖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12560" y="986071"/>
            <a:ext cx="1142786" cy="1547710"/>
          </a:xfrm>
          <a:prstGeom prst="rect">
            <a:avLst/>
          </a:prstGeom>
        </p:spPr>
      </p:pic>
      <p:sp>
        <p:nvSpPr>
          <p:cNvPr id="7" name="內容版面配置區 2"/>
          <p:cNvSpPr txBox="1">
            <a:spLocks/>
          </p:cNvSpPr>
          <p:nvPr/>
        </p:nvSpPr>
        <p:spPr bwMode="auto">
          <a:xfrm>
            <a:off x="557919" y="3861048"/>
            <a:ext cx="7776864"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lnSpc>
                <a:spcPts val="4000"/>
              </a:lnSpc>
            </a:pPr>
            <a:r>
              <a:rPr lang="zh-TW" altLang="en-US" sz="2800" b="1" dirty="0" smtClean="0">
                <a:latin typeface="微軟正黑體" pitchFamily="34" charset="-120"/>
                <a:ea typeface="微軟正黑體" pitchFamily="34" charset="-120"/>
              </a:rPr>
              <a:t>四重驗證機制</a:t>
            </a:r>
            <a:endParaRPr lang="en-US" altLang="zh-TW" sz="2800" b="1" dirty="0" smtClean="0">
              <a:latin typeface="微軟正黑體" pitchFamily="34" charset="-120"/>
              <a:ea typeface="微軟正黑體" pitchFamily="34" charset="-120"/>
            </a:endParaRPr>
          </a:p>
        </p:txBody>
      </p:sp>
      <p:sp>
        <p:nvSpPr>
          <p:cNvPr id="8" name="向右箭號 7"/>
          <p:cNvSpPr/>
          <p:nvPr/>
        </p:nvSpPr>
        <p:spPr bwMode="auto">
          <a:xfrm>
            <a:off x="5940151" y="1652992"/>
            <a:ext cx="1152129" cy="335848"/>
          </a:xfrm>
          <a:prstGeom prst="rightArrow">
            <a:avLst/>
          </a:prstGeom>
          <a:solidFill>
            <a:srgbClr val="0070C0"/>
          </a:soli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19" name="向右箭號 18"/>
          <p:cNvSpPr/>
          <p:nvPr/>
        </p:nvSpPr>
        <p:spPr bwMode="auto">
          <a:xfrm rot="10800000">
            <a:off x="5292079" y="1652993"/>
            <a:ext cx="1152129" cy="335848"/>
          </a:xfrm>
          <a:prstGeom prst="rightArrow">
            <a:avLst/>
          </a:prstGeom>
          <a:solidFill>
            <a:srgbClr val="0070C0"/>
          </a:solidFill>
          <a:ln w="3175">
            <a:no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34" name="Rectangle 3"/>
          <p:cNvSpPr>
            <a:spLocks noChangeArrowheads="1"/>
          </p:cNvSpPr>
          <p:nvPr/>
        </p:nvSpPr>
        <p:spPr bwMode="gray">
          <a:xfrm>
            <a:off x="6588224" y="4518181"/>
            <a:ext cx="2016223" cy="1008112"/>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45720" tIns="44450" rIns="45720" bIns="44450" anchor="ctr" anchorCtr="1"/>
          <a:lstStyle/>
          <a:p>
            <a:pPr marL="273050" algn="ctr"/>
            <a:r>
              <a:rPr lang="zh-TW" altLang="en-US" sz="2200" b="1" dirty="0">
                <a:solidFill>
                  <a:schemeClr val="bg1"/>
                </a:solidFill>
                <a:latin typeface="微軟正黑體" pitchFamily="34" charset="-120"/>
                <a:ea typeface="微軟正黑體" pitchFamily="34" charset="-120"/>
              </a:rPr>
              <a:t>抽樣電</a:t>
            </a:r>
            <a:r>
              <a:rPr lang="zh-TW" altLang="en-US" sz="2200" b="1" dirty="0" smtClean="0">
                <a:solidFill>
                  <a:schemeClr val="bg1"/>
                </a:solidFill>
                <a:latin typeface="微軟正黑體" pitchFamily="34" charset="-120"/>
                <a:ea typeface="微軟正黑體" pitchFamily="34" charset="-120"/>
              </a:rPr>
              <a:t>訪</a:t>
            </a:r>
            <a:endParaRPr lang="en-US" altLang="zh-TW" sz="2200" b="1" dirty="0">
              <a:solidFill>
                <a:schemeClr val="bg1"/>
              </a:solidFill>
              <a:latin typeface="微軟正黑體" pitchFamily="34" charset="-120"/>
              <a:ea typeface="微軟正黑體" pitchFamily="34" charset="-120"/>
            </a:endParaRPr>
          </a:p>
          <a:p>
            <a:pPr marL="273050" algn="ctr"/>
            <a:r>
              <a:rPr lang="zh-TW" altLang="en-US" sz="2200" b="1" dirty="0" smtClean="0">
                <a:solidFill>
                  <a:schemeClr val="bg1"/>
                </a:solidFill>
                <a:latin typeface="微軟正黑體" pitchFamily="34" charset="-120"/>
                <a:ea typeface="微軟正黑體" pitchFamily="34" charset="-120"/>
              </a:rPr>
              <a:t>確認</a:t>
            </a:r>
            <a:r>
              <a:rPr lang="zh-TW" altLang="en-US" sz="2200" b="1" dirty="0">
                <a:solidFill>
                  <a:schemeClr val="bg1"/>
                </a:solidFill>
                <a:latin typeface="微軟正黑體" pitchFamily="34" charset="-120"/>
                <a:ea typeface="微軟正黑體" pitchFamily="34" charset="-120"/>
              </a:rPr>
              <a:t>投保</a:t>
            </a:r>
          </a:p>
        </p:txBody>
      </p:sp>
      <p:sp>
        <p:nvSpPr>
          <p:cNvPr id="35" name="AutoShape 4"/>
          <p:cNvSpPr>
            <a:spLocks noChangeArrowheads="1"/>
          </p:cNvSpPr>
          <p:nvPr/>
        </p:nvSpPr>
        <p:spPr bwMode="gray">
          <a:xfrm>
            <a:off x="1040127" y="4509120"/>
            <a:ext cx="2422716" cy="1008112"/>
          </a:xfrm>
          <a:prstGeom prst="homePlate">
            <a:avLst>
              <a:gd name="adj" fmla="val 52696"/>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36000" tIns="44450" rIns="36000" bIns="44450" anchor="ctr" anchorCtr="1"/>
          <a:lstStyle/>
          <a:p>
            <a:r>
              <a:rPr lang="zh-TW" altLang="en-US" sz="2200" b="1" dirty="0">
                <a:solidFill>
                  <a:schemeClr val="bg1"/>
                </a:solidFill>
                <a:latin typeface="微軟正黑體" pitchFamily="34" charset="-120"/>
                <a:ea typeface="微軟正黑體" pitchFamily="34" charset="-120"/>
              </a:rPr>
              <a:t>首次</a:t>
            </a:r>
            <a:r>
              <a:rPr lang="zh-TW" altLang="en-US" sz="2200" b="1" dirty="0" smtClean="0">
                <a:solidFill>
                  <a:schemeClr val="bg1"/>
                </a:solidFill>
                <a:latin typeface="微軟正黑體" pitchFamily="34" charset="-120"/>
                <a:ea typeface="微軟正黑體" pitchFamily="34" charset="-120"/>
              </a:rPr>
              <a:t>註冊</a:t>
            </a:r>
            <a:endParaRPr lang="en-US" altLang="zh-TW" sz="2200" b="1" dirty="0" smtClean="0">
              <a:solidFill>
                <a:schemeClr val="bg1"/>
              </a:solidFill>
              <a:latin typeface="微軟正黑體" pitchFamily="34" charset="-120"/>
              <a:ea typeface="微軟正黑體" pitchFamily="34" charset="-120"/>
            </a:endParaRPr>
          </a:p>
          <a:p>
            <a:r>
              <a:rPr lang="zh-TW" altLang="en-US" sz="2200" b="1" dirty="0" smtClean="0">
                <a:solidFill>
                  <a:schemeClr val="bg1"/>
                </a:solidFill>
                <a:latin typeface="微軟正黑體" pitchFamily="34" charset="-120"/>
                <a:ea typeface="微軟正黑體" pitchFamily="34" charset="-120"/>
              </a:rPr>
              <a:t>及</a:t>
            </a:r>
            <a:r>
              <a:rPr lang="zh-TW" altLang="en-US" sz="2200" b="1" dirty="0">
                <a:solidFill>
                  <a:schemeClr val="bg1"/>
                </a:solidFill>
                <a:latin typeface="微軟正黑體" pitchFamily="34" charset="-120"/>
                <a:ea typeface="微軟正黑體" pitchFamily="34" charset="-120"/>
              </a:rPr>
              <a:t>身分驗證</a:t>
            </a:r>
          </a:p>
        </p:txBody>
      </p:sp>
      <p:sp>
        <p:nvSpPr>
          <p:cNvPr id="36" name="AutoShape 5"/>
          <p:cNvSpPr>
            <a:spLocks noChangeArrowheads="1"/>
          </p:cNvSpPr>
          <p:nvPr/>
        </p:nvSpPr>
        <p:spPr bwMode="gray">
          <a:xfrm>
            <a:off x="2915816" y="4509120"/>
            <a:ext cx="2217846" cy="1008112"/>
          </a:xfrm>
          <a:prstGeom prst="chevron">
            <a:avLst>
              <a:gd name="adj" fmla="val 34906"/>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4450" rIns="0" bIns="44450" anchor="ctr" anchorCtr="1"/>
          <a:lstStyle/>
          <a:p>
            <a:pPr algn="ctr"/>
            <a:r>
              <a:rPr lang="zh-TW" altLang="en-US" sz="2200" b="1" dirty="0" smtClean="0">
                <a:solidFill>
                  <a:schemeClr val="bg1"/>
                </a:solidFill>
                <a:latin typeface="微軟正黑體" pitchFamily="34" charset="-120"/>
                <a:ea typeface="微軟正黑體" pitchFamily="34" charset="-120"/>
              </a:rPr>
              <a:t>投保</a:t>
            </a:r>
            <a:endParaRPr lang="en-US" altLang="zh-TW" sz="2200" b="1" dirty="0" smtClean="0">
              <a:solidFill>
                <a:schemeClr val="bg1"/>
              </a:solidFill>
              <a:latin typeface="微軟正黑體" pitchFamily="34" charset="-120"/>
              <a:ea typeface="微軟正黑體" pitchFamily="34" charset="-120"/>
            </a:endParaRPr>
          </a:p>
          <a:p>
            <a:pPr algn="ctr"/>
            <a:r>
              <a:rPr lang="zh-TW" altLang="en-US" sz="2200" b="1" dirty="0" smtClean="0">
                <a:solidFill>
                  <a:schemeClr val="bg1"/>
                </a:solidFill>
                <a:latin typeface="微軟正黑體" pitchFamily="34" charset="-120"/>
                <a:ea typeface="微軟正黑體" pitchFamily="34" charset="-120"/>
              </a:rPr>
              <a:t>及</a:t>
            </a:r>
            <a:r>
              <a:rPr lang="zh-TW" altLang="en-US" sz="2200" b="1" dirty="0">
                <a:solidFill>
                  <a:schemeClr val="bg1"/>
                </a:solidFill>
                <a:latin typeface="微軟正黑體" pitchFamily="34" charset="-120"/>
                <a:ea typeface="微軟正黑體" pitchFamily="34" charset="-120"/>
              </a:rPr>
              <a:t>身分驗證</a:t>
            </a:r>
          </a:p>
        </p:txBody>
      </p:sp>
      <p:sp>
        <p:nvSpPr>
          <p:cNvPr id="42" name="AutoShape 5"/>
          <p:cNvSpPr>
            <a:spLocks noChangeArrowheads="1"/>
          </p:cNvSpPr>
          <p:nvPr/>
        </p:nvSpPr>
        <p:spPr bwMode="gray">
          <a:xfrm>
            <a:off x="4716016" y="4509120"/>
            <a:ext cx="2210391" cy="1008112"/>
          </a:xfrm>
          <a:prstGeom prst="chevron">
            <a:avLst>
              <a:gd name="adj" fmla="val 34906"/>
            </a:avLst>
          </a:prstGeom>
          <a:gradFill>
            <a:gsLst>
              <a:gs pos="0">
                <a:srgbClr val="9BBB59">
                  <a:lumMod val="75000"/>
                  <a:shade val="30000"/>
                  <a:satMod val="115000"/>
                </a:srgbClr>
              </a:gs>
              <a:gs pos="50000">
                <a:srgbClr val="9BBB59">
                  <a:lumMod val="75000"/>
                  <a:shade val="67500"/>
                  <a:satMod val="115000"/>
                </a:srgbClr>
              </a:gs>
              <a:gs pos="100000">
                <a:srgbClr val="9BBB59">
                  <a:lumMod val="75000"/>
                  <a:shade val="100000"/>
                  <a:satMod val="115000"/>
                </a:srgbClr>
              </a:gs>
            </a:gsLst>
            <a:lin ang="2700000" scaled="1"/>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4450" rIns="0" bIns="44450" anchor="ctr" anchorCtr="1"/>
          <a:lstStyle/>
          <a:p>
            <a:pPr algn="ctr"/>
            <a:r>
              <a:rPr lang="zh-TW" altLang="en-US" sz="2200" b="1" dirty="0" smtClean="0">
                <a:solidFill>
                  <a:schemeClr val="bg1"/>
                </a:solidFill>
                <a:latin typeface="微軟正黑體" pitchFamily="34" charset="-120"/>
                <a:ea typeface="微軟正黑體" pitchFamily="34" charset="-120"/>
              </a:rPr>
              <a:t>繳費</a:t>
            </a:r>
            <a:endParaRPr lang="en-US" altLang="zh-TW" sz="2200" b="1" dirty="0" smtClean="0">
              <a:solidFill>
                <a:schemeClr val="bg1"/>
              </a:solidFill>
              <a:latin typeface="微軟正黑體" pitchFamily="34" charset="-120"/>
              <a:ea typeface="微軟正黑體" pitchFamily="34" charset="-120"/>
            </a:endParaRPr>
          </a:p>
          <a:p>
            <a:pPr algn="ctr"/>
            <a:r>
              <a:rPr lang="zh-TW" altLang="en-US" sz="2200" b="1" dirty="0" smtClean="0">
                <a:solidFill>
                  <a:schemeClr val="bg1"/>
                </a:solidFill>
                <a:latin typeface="微軟正黑體" pitchFamily="34" charset="-120"/>
                <a:ea typeface="微軟正黑體" pitchFamily="34" charset="-120"/>
              </a:rPr>
              <a:t>及</a:t>
            </a:r>
            <a:r>
              <a:rPr lang="zh-TW" altLang="en-US" sz="2200" b="1" dirty="0">
                <a:solidFill>
                  <a:schemeClr val="bg1"/>
                </a:solidFill>
                <a:latin typeface="微軟正黑體" pitchFamily="34" charset="-120"/>
                <a:ea typeface="微軟正黑體" pitchFamily="34" charset="-120"/>
              </a:rPr>
              <a:t>身分驗證</a:t>
            </a:r>
          </a:p>
        </p:txBody>
      </p:sp>
    </p:spTree>
    <p:extLst>
      <p:ext uri="{BB962C8B-B14F-4D97-AF65-F5344CB8AC3E}">
        <p14:creationId xmlns:p14="http://schemas.microsoft.com/office/powerpoint/2010/main" val="250371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 grpId="0"/>
      <p:bldP spid="34" grpId="0" animBg="1"/>
      <p:bldP spid="35" grpId="0" animBg="1"/>
      <p:bldP spid="36"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11</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latin typeface="微軟正黑體" pitchFamily="34" charset="-120"/>
                <a:ea typeface="微軟正黑體" pitchFamily="34" charset="-120"/>
              </a:rPr>
              <a:t>首次註冊及身分驗證作業</a:t>
            </a:r>
            <a:endParaRPr lang="zh-TW" altLang="en-US" sz="2500" b="1" dirty="0"/>
          </a:p>
        </p:txBody>
      </p:sp>
      <p:sp>
        <p:nvSpPr>
          <p:cNvPr id="6" name="內容版面配置區 2"/>
          <p:cNvSpPr>
            <a:spLocks noGrp="1"/>
          </p:cNvSpPr>
          <p:nvPr>
            <p:ph idx="1"/>
          </p:nvPr>
        </p:nvSpPr>
        <p:spPr>
          <a:xfrm>
            <a:off x="251520" y="887962"/>
            <a:ext cx="8496944" cy="5256584"/>
          </a:xfrm>
          <a:noFill/>
        </p:spPr>
        <p:txBody>
          <a:bodyPr/>
          <a:lstStyle/>
          <a:p>
            <a:pPr marL="0" indent="0">
              <a:lnSpc>
                <a:spcPts val="2400"/>
              </a:lnSpc>
              <a:buNone/>
            </a:pPr>
            <a:r>
              <a:rPr lang="zh-TW" altLang="en-US" sz="2000" b="1" dirty="0" smtClean="0">
                <a:latin typeface="微軟正黑體" pitchFamily="34" charset="-120"/>
                <a:ea typeface="微軟正黑體" pitchFamily="34" charset="-120"/>
              </a:rPr>
              <a:t>保險業網路投保業務應注意事項第八點</a:t>
            </a:r>
            <a:r>
              <a:rPr lang="zh-TW" altLang="en-US" sz="1200" dirty="0" smtClean="0">
                <a:solidFill>
                  <a:schemeClr val="bg1">
                    <a:lumMod val="50000"/>
                  </a:schemeClr>
                </a:solidFill>
                <a:latin typeface="微軟正黑體" pitchFamily="34" charset="-120"/>
                <a:ea typeface="微軟正黑體" pitchFamily="34" charset="-120"/>
              </a:rPr>
              <a:t>（</a:t>
            </a:r>
            <a:r>
              <a:rPr lang="zh-TW" altLang="en-US" sz="1200" dirty="0">
                <a:solidFill>
                  <a:schemeClr val="bg1">
                    <a:lumMod val="50000"/>
                  </a:schemeClr>
                </a:solidFill>
                <a:latin typeface="微軟正黑體" pitchFamily="34" charset="-120"/>
                <a:ea typeface="微軟正黑體" pitchFamily="34" charset="-120"/>
              </a:rPr>
              <a:t>部分條文） </a:t>
            </a:r>
            <a:endParaRPr lang="en-US" altLang="zh-TW" sz="1200" dirty="0">
              <a:solidFill>
                <a:schemeClr val="bg1">
                  <a:lumMod val="50000"/>
                </a:schemeClr>
              </a:solidFill>
              <a:latin typeface="微軟正黑體" pitchFamily="34" charset="-120"/>
              <a:ea typeface="微軟正黑體" pitchFamily="34" charset="-120"/>
            </a:endParaRPr>
          </a:p>
          <a:p>
            <a:pPr marL="0" indent="0">
              <a:lnSpc>
                <a:spcPts val="2400"/>
              </a:lnSpc>
              <a:buNone/>
            </a:pPr>
            <a:endParaRPr lang="en-US" altLang="zh-TW" sz="1600" b="1" dirty="0" smtClean="0">
              <a:latin typeface="微軟正黑體" pitchFamily="34" charset="-120"/>
              <a:ea typeface="微軟正黑體" pitchFamily="34" charset="-120"/>
            </a:endParaRPr>
          </a:p>
          <a:p>
            <a:pPr marL="0" indent="0">
              <a:lnSpc>
                <a:spcPts val="2400"/>
              </a:lnSpc>
              <a:buNone/>
            </a:pPr>
            <a:r>
              <a:rPr lang="zh-TW" altLang="en-US" sz="1600" b="1" dirty="0" smtClean="0">
                <a:latin typeface="微軟正黑體" pitchFamily="34" charset="-120"/>
                <a:ea typeface="微軟正黑體" pitchFamily="34" charset="-120"/>
              </a:rPr>
              <a:t>保險業</a:t>
            </a:r>
            <a:r>
              <a:rPr lang="zh-TW" altLang="en-US" sz="1600" b="1" dirty="0">
                <a:latin typeface="微軟正黑體" pitchFamily="34" charset="-120"/>
                <a:ea typeface="微軟正黑體" pitchFamily="34" charset="-120"/>
              </a:rPr>
              <a:t>應提供消費者依下列方 式擇一辦理首次註冊及身分驗證作業</a:t>
            </a:r>
            <a:r>
              <a:rPr lang="zh-TW" altLang="en-US" sz="1600" b="1" dirty="0" smtClean="0">
                <a:latin typeface="微軟正黑體" pitchFamily="34" charset="-120"/>
                <a:ea typeface="微軟正黑體" pitchFamily="34" charset="-120"/>
              </a:rPr>
              <a:t>：</a:t>
            </a:r>
            <a:endParaRPr lang="zh-TW" altLang="en-US" sz="1600" b="1" dirty="0">
              <a:latin typeface="微軟正黑體" pitchFamily="34" charset="-120"/>
              <a:ea typeface="微軟正黑體" pitchFamily="34" charset="-120"/>
            </a:endParaRPr>
          </a:p>
          <a:p>
            <a:pPr marL="0" indent="0">
              <a:lnSpc>
                <a:spcPts val="2400"/>
              </a:lnSpc>
              <a:buNone/>
            </a:pPr>
            <a:r>
              <a:rPr lang="en-US" altLang="zh-TW" sz="1600" dirty="0" smtClean="0">
                <a:latin typeface="微軟正黑體"/>
                <a:ea typeface="微軟正黑體"/>
              </a:rPr>
              <a:t>(</a:t>
            </a:r>
            <a:r>
              <a:rPr lang="zh-TW" altLang="en-US" sz="1600" dirty="0">
                <a:latin typeface="微軟正黑體"/>
                <a:ea typeface="微軟正黑體"/>
              </a:rPr>
              <a:t>一</a:t>
            </a:r>
            <a:r>
              <a:rPr lang="en-US" altLang="zh-TW" sz="1600" dirty="0">
                <a:latin typeface="微軟正黑體"/>
                <a:ea typeface="微軟正黑體"/>
              </a:rPr>
              <a:t>)</a:t>
            </a:r>
            <a:r>
              <a:rPr lang="zh-TW" altLang="en-US" sz="1600" dirty="0">
                <a:latin typeface="微軟正黑體"/>
                <a:ea typeface="微軟正黑體"/>
              </a:rPr>
              <a:t>以網路方式</a:t>
            </a:r>
            <a:r>
              <a:rPr lang="zh-TW" altLang="en-US" sz="1600" dirty="0" smtClean="0">
                <a:latin typeface="微軟正黑體"/>
                <a:ea typeface="微軟正黑體"/>
              </a:rPr>
              <a:t>辦理：</a:t>
            </a:r>
            <a:endParaRPr lang="en-US" altLang="zh-TW" sz="1600" dirty="0" smtClean="0">
              <a:latin typeface="微軟正黑體"/>
              <a:ea typeface="微軟正黑體"/>
            </a:endParaRPr>
          </a:p>
          <a:p>
            <a:pPr marL="628650" lvl="1" indent="-228600">
              <a:lnSpc>
                <a:spcPts val="2400"/>
              </a:lnSpc>
              <a:buFont typeface="+mj-lt"/>
              <a:buAutoNum type="arabicPeriod"/>
            </a:pPr>
            <a:r>
              <a:rPr lang="zh-TW" altLang="en-US" sz="1600" dirty="0">
                <a:latin typeface="微軟正黑體"/>
                <a:ea typeface="微軟正黑體"/>
              </a:rPr>
              <a:t>投保</a:t>
            </a:r>
            <a:r>
              <a:rPr lang="zh-TW" altLang="en-US" sz="1600" u="sng" dirty="0" smtClean="0">
                <a:solidFill>
                  <a:srgbClr val="FF0000"/>
                </a:solidFill>
                <a:latin typeface="微軟正黑體"/>
                <a:ea typeface="微軟正黑體"/>
              </a:rPr>
              <a:t>人身保險</a:t>
            </a:r>
            <a:r>
              <a:rPr lang="zh-TW" altLang="en-US" sz="1600" u="sng" dirty="0">
                <a:solidFill>
                  <a:srgbClr val="FF0000"/>
                </a:solidFill>
                <a:latin typeface="微軟正黑體"/>
                <a:ea typeface="微軟正黑體"/>
              </a:rPr>
              <a:t>商品</a:t>
            </a:r>
            <a:r>
              <a:rPr lang="zh-TW" altLang="en-US" sz="1600" dirty="0">
                <a:latin typeface="微軟正黑體"/>
                <a:ea typeface="微軟正黑體"/>
              </a:rPr>
              <a:t>者，</a:t>
            </a:r>
            <a:r>
              <a:rPr lang="zh-TW" altLang="en-US" sz="1600" u="sng" dirty="0">
                <a:solidFill>
                  <a:srgbClr val="FF0000"/>
                </a:solidFill>
                <a:latin typeface="微軟正黑體"/>
                <a:ea typeface="微軟正黑體"/>
              </a:rPr>
              <a:t>限</a:t>
            </a:r>
            <a:r>
              <a:rPr lang="zh-TW" altLang="en-US" sz="1600" dirty="0">
                <a:latin typeface="微軟正黑體"/>
                <a:ea typeface="微軟正黑體"/>
              </a:rPr>
              <a:t>該</a:t>
            </a:r>
            <a:r>
              <a:rPr lang="zh-TW" altLang="en-US" sz="1600" dirty="0" smtClean="0">
                <a:latin typeface="微軟正黑體"/>
                <a:ea typeface="微軟正黑體"/>
              </a:rPr>
              <a:t>保險業</a:t>
            </a:r>
            <a:r>
              <a:rPr lang="zh-TW" altLang="en-US" sz="1600" u="sng" dirty="0" smtClean="0">
                <a:solidFill>
                  <a:srgbClr val="FF0000"/>
                </a:solidFill>
                <a:latin typeface="微軟正黑體"/>
                <a:ea typeface="微軟正黑體"/>
              </a:rPr>
              <a:t>有效</a:t>
            </a:r>
            <a:r>
              <a:rPr lang="zh-TW" altLang="en-US" sz="1600" u="sng" dirty="0">
                <a:solidFill>
                  <a:srgbClr val="FF0000"/>
                </a:solidFill>
                <a:latin typeface="微軟正黑體"/>
                <a:ea typeface="微軟正黑體"/>
              </a:rPr>
              <a:t>契約之保戶</a:t>
            </a:r>
            <a:r>
              <a:rPr lang="zh-TW" altLang="en-US" sz="1600" dirty="0">
                <a:latin typeface="微軟正黑體"/>
                <a:ea typeface="微軟正黑體"/>
              </a:rPr>
              <a:t>。</a:t>
            </a:r>
          </a:p>
          <a:p>
            <a:pPr marL="628650" lvl="1" indent="-228600">
              <a:lnSpc>
                <a:spcPts val="2400"/>
              </a:lnSpc>
              <a:buFont typeface="+mj-lt"/>
              <a:buAutoNum type="arabicPeriod"/>
            </a:pPr>
            <a:r>
              <a:rPr lang="zh-TW" altLang="en-US" sz="1600" dirty="0" smtClean="0">
                <a:latin typeface="微軟正黑體"/>
                <a:ea typeface="微軟正黑體"/>
              </a:rPr>
              <a:t>保險業</a:t>
            </a:r>
            <a:r>
              <a:rPr lang="zh-TW" altLang="en-US" sz="1600" dirty="0">
                <a:latin typeface="微軟正黑體"/>
                <a:ea typeface="微軟正黑體"/>
              </a:rPr>
              <a:t>應於網頁載明法定相關告知事項，包括但不限於同意網路投保聲明事項、履行個人資料保護法告知義務內容等，提供</a:t>
            </a:r>
            <a:r>
              <a:rPr lang="zh-TW" altLang="en-US" sz="1600" dirty="0" smtClean="0">
                <a:latin typeface="微軟正黑體"/>
                <a:ea typeface="微軟正黑體"/>
              </a:rPr>
              <a:t>消費者閱覽、</a:t>
            </a:r>
            <a:r>
              <a:rPr lang="zh-TW" altLang="en-US" sz="1600" u="sng" dirty="0" smtClean="0">
                <a:solidFill>
                  <a:srgbClr val="FF0000"/>
                </a:solidFill>
                <a:latin typeface="微軟正黑體"/>
                <a:ea typeface="微軟正黑體"/>
              </a:rPr>
              <a:t>點選告知事項已讀及網路投保同意</a:t>
            </a:r>
            <a:r>
              <a:rPr lang="zh-TW" altLang="en-US" sz="1600" u="sng" dirty="0">
                <a:solidFill>
                  <a:srgbClr val="FF0000"/>
                </a:solidFill>
                <a:latin typeface="微軟正黑體"/>
                <a:ea typeface="微軟正黑體"/>
              </a:rPr>
              <a:t>後，始得進行首次註冊及身分驗證作業</a:t>
            </a:r>
            <a:r>
              <a:rPr lang="zh-TW" altLang="en-US" sz="1600" dirty="0">
                <a:latin typeface="微軟正黑體"/>
                <a:ea typeface="微軟正黑體"/>
              </a:rPr>
              <a:t>。</a:t>
            </a:r>
          </a:p>
          <a:p>
            <a:pPr marL="628650" lvl="1" indent="-228600">
              <a:lnSpc>
                <a:spcPts val="2400"/>
              </a:lnSpc>
              <a:buFont typeface="+mj-lt"/>
              <a:buAutoNum type="arabicPeriod"/>
            </a:pPr>
            <a:r>
              <a:rPr lang="zh-TW" altLang="en-US" sz="1600" dirty="0">
                <a:latin typeface="微軟正黑體"/>
                <a:ea typeface="微軟正黑體"/>
              </a:rPr>
              <a:t>消費者於進行首次註冊及身分驗證作業時，須</a:t>
            </a:r>
            <a:r>
              <a:rPr lang="zh-TW" altLang="en-US" sz="1600" u="sng" dirty="0">
                <a:solidFill>
                  <a:srgbClr val="FF0000"/>
                </a:solidFill>
                <a:latin typeface="微軟正黑體"/>
                <a:ea typeface="微軟正黑體"/>
              </a:rPr>
              <a:t>填寫足資驗證其身分之個人基本資料</a:t>
            </a:r>
            <a:r>
              <a:rPr lang="zh-TW" altLang="en-US" sz="1600" dirty="0">
                <a:latin typeface="微軟正黑體"/>
                <a:ea typeface="微軟正黑體"/>
              </a:rPr>
              <a:t>。</a:t>
            </a:r>
            <a:endParaRPr lang="en-US" altLang="zh-TW" sz="1600" dirty="0">
              <a:latin typeface="微軟正黑體"/>
              <a:ea typeface="微軟正黑體"/>
            </a:endParaRPr>
          </a:p>
          <a:p>
            <a:pPr marL="628650" lvl="1" indent="-228600">
              <a:lnSpc>
                <a:spcPts val="2400"/>
              </a:lnSpc>
              <a:buFont typeface="+mj-lt"/>
              <a:buAutoNum type="arabicPeriod"/>
            </a:pPr>
            <a:r>
              <a:rPr lang="zh-TW" altLang="en-US" sz="1600" dirty="0">
                <a:latin typeface="微軟正黑體"/>
                <a:ea typeface="微軟正黑體"/>
              </a:rPr>
              <a:t>消費者進行首次註冊及身分驗證作業後，保險業應</a:t>
            </a:r>
            <a:r>
              <a:rPr lang="zh-TW" altLang="en-US" sz="1600" u="sng" dirty="0">
                <a:solidFill>
                  <a:srgbClr val="FF0000"/>
                </a:solidFill>
                <a:latin typeface="微軟正黑體"/>
                <a:ea typeface="微軟正黑體"/>
              </a:rPr>
              <a:t>發送一次性密碼 </a:t>
            </a:r>
            <a:r>
              <a:rPr lang="en-US" altLang="zh-TW" sz="1600" u="sng" dirty="0">
                <a:solidFill>
                  <a:srgbClr val="FF0000"/>
                </a:solidFill>
                <a:latin typeface="微軟正黑體"/>
                <a:ea typeface="微軟正黑體"/>
              </a:rPr>
              <a:t>(</a:t>
            </a:r>
            <a:r>
              <a:rPr lang="zh-TW" altLang="en-US" sz="1600" u="sng" dirty="0">
                <a:solidFill>
                  <a:srgbClr val="FF0000"/>
                </a:solidFill>
                <a:latin typeface="微軟正黑體"/>
                <a:ea typeface="微軟正黑體"/>
              </a:rPr>
              <a:t>以下簡稱 </a:t>
            </a:r>
            <a:r>
              <a:rPr lang="en-US" altLang="zh-TW" sz="1600" u="sng" dirty="0">
                <a:solidFill>
                  <a:srgbClr val="FF0000"/>
                </a:solidFill>
                <a:latin typeface="微軟正黑體"/>
                <a:ea typeface="微軟正黑體"/>
              </a:rPr>
              <a:t>OTP) </a:t>
            </a:r>
            <a:r>
              <a:rPr lang="zh-TW" altLang="en-US" sz="1600" u="sng" dirty="0">
                <a:solidFill>
                  <a:srgbClr val="FF0000"/>
                </a:solidFill>
                <a:latin typeface="微軟正黑體"/>
                <a:ea typeface="微軟正黑體"/>
              </a:rPr>
              <a:t>至消費者手機或電子郵件信箱</a:t>
            </a:r>
            <a:r>
              <a:rPr lang="zh-TW" altLang="en-US" sz="1600" dirty="0">
                <a:latin typeface="微軟正黑體"/>
                <a:ea typeface="微軟正黑體"/>
              </a:rPr>
              <a:t>，以確認身分。保險業發送</a:t>
            </a:r>
            <a:r>
              <a:rPr lang="en-US" altLang="zh-TW" sz="1600" dirty="0">
                <a:latin typeface="微軟正黑體"/>
                <a:ea typeface="微軟正黑體"/>
              </a:rPr>
              <a:t>OTP </a:t>
            </a:r>
            <a:r>
              <a:rPr lang="zh-TW" altLang="en-US" sz="1600" dirty="0">
                <a:latin typeface="微軟正黑體"/>
                <a:ea typeface="微軟正黑體"/>
              </a:rPr>
              <a:t>後，應引導</a:t>
            </a:r>
            <a:r>
              <a:rPr lang="zh-TW" altLang="en-US" sz="1600" u="sng" dirty="0">
                <a:solidFill>
                  <a:srgbClr val="FF0000"/>
                </a:solidFill>
                <a:latin typeface="微軟正黑體"/>
                <a:ea typeface="微軟正黑體"/>
              </a:rPr>
              <a:t>消費者輸入該</a:t>
            </a:r>
            <a:r>
              <a:rPr lang="en-US" altLang="zh-TW" sz="1600" u="sng" dirty="0">
                <a:solidFill>
                  <a:srgbClr val="FF0000"/>
                </a:solidFill>
                <a:latin typeface="微軟正黑體"/>
                <a:ea typeface="微軟正黑體"/>
              </a:rPr>
              <a:t>OTP </a:t>
            </a:r>
            <a:r>
              <a:rPr lang="zh-TW" altLang="en-US" sz="1600" u="sng" dirty="0" smtClean="0">
                <a:solidFill>
                  <a:srgbClr val="FF0000"/>
                </a:solidFill>
                <a:latin typeface="微軟正黑體"/>
                <a:ea typeface="微軟正黑體"/>
              </a:rPr>
              <a:t>完成</a:t>
            </a:r>
            <a:r>
              <a:rPr lang="zh-TW" altLang="en-US" sz="1600" u="sng" dirty="0">
                <a:solidFill>
                  <a:srgbClr val="FF0000"/>
                </a:solidFill>
                <a:latin typeface="微軟正黑體"/>
                <a:ea typeface="微軟正黑體"/>
              </a:rPr>
              <a:t>身分確認</a:t>
            </a:r>
            <a:r>
              <a:rPr lang="zh-TW" altLang="en-US" sz="1600" dirty="0">
                <a:latin typeface="微軟正黑體"/>
                <a:ea typeface="微軟正黑體"/>
              </a:rPr>
              <a:t>。</a:t>
            </a:r>
            <a:endParaRPr lang="en-US" altLang="zh-TW" sz="1600" dirty="0">
              <a:latin typeface="微軟正黑體"/>
              <a:ea typeface="微軟正黑體"/>
            </a:endParaRPr>
          </a:p>
          <a:p>
            <a:pPr marL="628650" lvl="1" indent="-228600">
              <a:lnSpc>
                <a:spcPts val="2400"/>
              </a:lnSpc>
              <a:buFont typeface="+mj-lt"/>
              <a:buAutoNum type="arabicPeriod"/>
            </a:pPr>
            <a:r>
              <a:rPr lang="zh-TW" altLang="en-US" sz="1600" dirty="0">
                <a:latin typeface="微軟正黑體"/>
                <a:ea typeface="微軟正黑體"/>
              </a:rPr>
              <a:t>消費者應</a:t>
            </a:r>
            <a:r>
              <a:rPr lang="zh-TW" altLang="en-US" sz="1600" u="sng" dirty="0">
                <a:solidFill>
                  <a:srgbClr val="FF0000"/>
                </a:solidFill>
                <a:latin typeface="微軟正黑體"/>
                <a:ea typeface="微軟正黑體"/>
              </a:rPr>
              <a:t>完成首次註冊及身分驗證作業，始得</a:t>
            </a:r>
            <a:r>
              <a:rPr lang="zh-TW" altLang="en-US" sz="1600" u="sng" dirty="0" smtClean="0">
                <a:solidFill>
                  <a:srgbClr val="FF0000"/>
                </a:solidFill>
                <a:latin typeface="微軟正黑體"/>
                <a:ea typeface="微軟正黑體"/>
              </a:rPr>
              <a:t>進行投保作業</a:t>
            </a:r>
            <a:r>
              <a:rPr lang="zh-TW" altLang="en-US" sz="1600" dirty="0" smtClean="0">
                <a:latin typeface="微軟正黑體"/>
                <a:ea typeface="微軟正黑體"/>
              </a:rPr>
              <a:t>。</a:t>
            </a:r>
            <a:endParaRPr lang="en-US" altLang="zh-TW" sz="1600" dirty="0" smtClean="0">
              <a:latin typeface="微軟正黑體"/>
              <a:ea typeface="微軟正黑體"/>
            </a:endParaRPr>
          </a:p>
          <a:p>
            <a:pPr marL="0" indent="0">
              <a:lnSpc>
                <a:spcPts val="2400"/>
              </a:lnSpc>
              <a:buNone/>
            </a:pPr>
            <a:r>
              <a:rPr lang="en-US" altLang="zh-TW" sz="1600" dirty="0" smtClean="0">
                <a:latin typeface="微軟正黑體"/>
                <a:ea typeface="微軟正黑體"/>
              </a:rPr>
              <a:t>(</a:t>
            </a:r>
            <a:r>
              <a:rPr lang="zh-TW" altLang="en-US" sz="1600" dirty="0" smtClean="0">
                <a:latin typeface="微軟正黑體"/>
                <a:ea typeface="微軟正黑體"/>
              </a:rPr>
              <a:t>二</a:t>
            </a:r>
            <a:r>
              <a:rPr lang="en-US" altLang="zh-TW" sz="1600" dirty="0" smtClean="0">
                <a:latin typeface="微軟正黑體"/>
                <a:ea typeface="微軟正黑體"/>
              </a:rPr>
              <a:t>)</a:t>
            </a:r>
            <a:r>
              <a:rPr lang="zh-TW" altLang="en-US" sz="1600" dirty="0" smtClean="0">
                <a:latin typeface="微軟正黑體"/>
                <a:ea typeface="微軟正黑體"/>
              </a:rPr>
              <a:t>以親臨保險公司方式辦理</a:t>
            </a:r>
            <a:r>
              <a:rPr lang="zh-TW" altLang="en-US" sz="1600" dirty="0">
                <a:latin typeface="微軟正黑體"/>
                <a:ea typeface="微軟正黑體"/>
              </a:rPr>
              <a:t>：ーー</a:t>
            </a:r>
            <a:r>
              <a:rPr lang="zh-TW" altLang="en-US" sz="1600" dirty="0" smtClean="0">
                <a:latin typeface="微軟正黑體"/>
                <a:ea typeface="微軟正黑體"/>
              </a:rPr>
              <a:t>ー</a:t>
            </a:r>
            <a:endParaRPr lang="en-US" altLang="zh-TW" sz="1600" dirty="0">
              <a:latin typeface="微軟正黑體"/>
              <a:ea typeface="微軟正黑體"/>
            </a:endParaRPr>
          </a:p>
          <a:p>
            <a:pPr marL="0" indent="0">
              <a:lnSpc>
                <a:spcPts val="2400"/>
              </a:lnSpc>
              <a:buNone/>
            </a:pPr>
            <a:endParaRPr lang="en-US" altLang="zh-TW" sz="1600" dirty="0" smtClean="0">
              <a:latin typeface="微軟正黑體"/>
              <a:ea typeface="微軟正黑體"/>
            </a:endParaRPr>
          </a:p>
          <a:p>
            <a:pPr marL="0" indent="0">
              <a:lnSpc>
                <a:spcPts val="2400"/>
              </a:lnSpc>
              <a:buNone/>
            </a:pPr>
            <a:r>
              <a:rPr lang="zh-TW" altLang="en-US" sz="1600" dirty="0" smtClean="0">
                <a:latin typeface="微軟正黑體"/>
                <a:ea typeface="微軟正黑體"/>
              </a:rPr>
              <a:t>ーーー</a:t>
            </a:r>
            <a:endParaRPr lang="en-US" altLang="zh-TW" sz="1600" dirty="0">
              <a:latin typeface="微軟正黑體"/>
              <a:ea typeface="微軟正黑體"/>
            </a:endParaRPr>
          </a:p>
          <a:p>
            <a:pPr marL="0" indent="0">
              <a:lnSpc>
                <a:spcPts val="2400"/>
              </a:lnSpc>
              <a:buNone/>
            </a:pPr>
            <a:endParaRPr lang="en-US" altLang="zh-TW" sz="1600" dirty="0" smtClean="0">
              <a:latin typeface="微軟正黑體"/>
              <a:ea typeface="微軟正黑體"/>
            </a:endParaRPr>
          </a:p>
        </p:txBody>
      </p:sp>
      <p:sp>
        <p:nvSpPr>
          <p:cNvPr id="24" name="橢圓形圖說文字 23"/>
          <p:cNvSpPr/>
          <p:nvPr/>
        </p:nvSpPr>
        <p:spPr>
          <a:xfrm>
            <a:off x="6084168" y="1824735"/>
            <a:ext cx="2628292" cy="769703"/>
          </a:xfrm>
          <a:prstGeom prst="wedgeEllipseCallout">
            <a:avLst>
              <a:gd name="adj1" fmla="val -57394"/>
              <a:gd name="adj2" fmla="val 26112"/>
            </a:avLst>
          </a:prstGeom>
          <a:gradFill>
            <a:gsLst>
              <a:gs pos="100000">
                <a:srgbClr val="3E003E"/>
              </a:gs>
              <a:gs pos="0">
                <a:srgbClr val="660066"/>
              </a:gs>
            </a:gsLst>
            <a:lin ang="10800000" scaled="0"/>
          </a:gradFill>
          <a:ln w="25400" cap="flat" cmpd="sng" algn="ctr">
            <a:solidFill>
              <a:schemeClr val="bg2">
                <a:lumMod val="75000"/>
              </a:schemeClr>
            </a:solidFill>
            <a:prstDash val="solid"/>
          </a:ln>
          <a:effectLst/>
        </p:spPr>
        <p:txBody>
          <a:bodyPr lIns="0" tIns="0" rIns="0" bIns="0" rtlCol="0" anchor="ctr"/>
          <a:lstStyle/>
          <a:p>
            <a:pPr algn="ctr"/>
            <a:r>
              <a:rPr lang="zh-TW" altLang="en-US" b="1" dirty="0">
                <a:solidFill>
                  <a:schemeClr val="bg1"/>
                </a:solidFill>
                <a:latin typeface="微軟正黑體" pitchFamily="34" charset="-120"/>
                <a:ea typeface="微軟正黑體" pitchFamily="34" charset="-120"/>
              </a:rPr>
              <a:t>財產</a:t>
            </a:r>
            <a:r>
              <a:rPr lang="zh-TW" altLang="en-US" b="1" dirty="0" smtClean="0">
                <a:solidFill>
                  <a:schemeClr val="bg1"/>
                </a:solidFill>
                <a:latin typeface="微軟正黑體" pitchFamily="34" charset="-120"/>
                <a:ea typeface="微軟正黑體" pitchFamily="34" charset="-120"/>
              </a:rPr>
              <a:t>保險</a:t>
            </a:r>
            <a:r>
              <a:rPr lang="zh-TW" altLang="en-US" b="1" dirty="0">
                <a:solidFill>
                  <a:schemeClr val="bg1"/>
                </a:solidFill>
                <a:latin typeface="微軟正黑體"/>
                <a:ea typeface="微軟正黑體"/>
              </a:rPr>
              <a:t>，</a:t>
            </a:r>
            <a:r>
              <a:rPr lang="zh-TW" altLang="en-US" b="1" dirty="0" smtClean="0">
                <a:solidFill>
                  <a:schemeClr val="bg1"/>
                </a:solidFill>
                <a:latin typeface="微軟正黑體" pitchFamily="34" charset="-120"/>
                <a:ea typeface="微軟正黑體" pitchFamily="34" charset="-120"/>
              </a:rPr>
              <a:t>不以有效契約為限</a:t>
            </a:r>
            <a:endParaRPr lang="zh-TW" altLang="en-US" b="1" dirty="0">
              <a:solidFill>
                <a:schemeClr val="bg1"/>
              </a:solidFill>
              <a:latin typeface="微軟正黑體" pitchFamily="34" charset="-120"/>
              <a:ea typeface="微軟正黑體" pitchFamily="34" charset="-120"/>
            </a:endParaRPr>
          </a:p>
        </p:txBody>
      </p:sp>
    </p:spTree>
    <p:extLst>
      <p:ext uri="{BB962C8B-B14F-4D97-AF65-F5344CB8AC3E}">
        <p14:creationId xmlns:p14="http://schemas.microsoft.com/office/powerpoint/2010/main" val="345402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39552" y="980728"/>
            <a:ext cx="8496944" cy="1279359"/>
          </a:xfrm>
        </p:spPr>
        <p:txBody>
          <a:bodyPr/>
          <a:lstStyle/>
          <a:p>
            <a:r>
              <a:rPr lang="zh-TW" altLang="en-US" b="1" dirty="0" smtClean="0">
                <a:latin typeface="微軟正黑體" pitchFamily="34" charset="-120"/>
                <a:ea typeface="微軟正黑體" pitchFamily="34" charset="-120"/>
              </a:rPr>
              <a:t>以親臨保險公司方式辦理</a:t>
            </a:r>
            <a:endParaRPr lang="en-US" altLang="zh-TW" dirty="0">
              <a:latin typeface="微軟正黑體" pitchFamily="34" charset="-120"/>
              <a:ea typeface="微軟正黑體" pitchFamily="34" charset="-120"/>
            </a:endParaRPr>
          </a:p>
        </p:txBody>
      </p:sp>
      <p:sp>
        <p:nvSpPr>
          <p:cNvPr id="9" name="矩形 8"/>
          <p:cNvSpPr/>
          <p:nvPr/>
        </p:nvSpPr>
        <p:spPr>
          <a:xfrm>
            <a:off x="2820272" y="1741492"/>
            <a:ext cx="5568152" cy="2031325"/>
          </a:xfrm>
          <a:prstGeom prst="rect">
            <a:avLst/>
          </a:prstGeom>
        </p:spPr>
        <p:txBody>
          <a:bodyPr wrap="square">
            <a:spAutoFit/>
          </a:bodyPr>
          <a:lstStyle/>
          <a:p>
            <a:r>
              <a:rPr lang="zh-TW" altLang="en-US" sz="1400" dirty="0" smtClean="0">
                <a:solidFill>
                  <a:srgbClr val="000066"/>
                </a:solidFill>
                <a:latin typeface="微軟正黑體" pitchFamily="34" charset="-120"/>
                <a:ea typeface="微軟正黑體" pitchFamily="34" charset="-120"/>
              </a:rPr>
              <a:t>保險業辦理網路投保業務應注意事項 第八點第一項第二款</a:t>
            </a:r>
            <a:endParaRPr lang="en-US" altLang="zh-TW" sz="1400" dirty="0">
              <a:solidFill>
                <a:srgbClr val="000066"/>
              </a:solidFill>
              <a:latin typeface="微軟正黑體" pitchFamily="34" charset="-120"/>
              <a:ea typeface="微軟正黑體" pitchFamily="34" charset="-120"/>
            </a:endParaRPr>
          </a:p>
          <a:p>
            <a:endParaRPr lang="en-US" altLang="zh-TW" sz="1400" dirty="0" smtClean="0">
              <a:solidFill>
                <a:srgbClr val="002060"/>
              </a:solidFill>
              <a:latin typeface="微軟正黑體" pitchFamily="34" charset="-120"/>
              <a:ea typeface="微軟正黑體" pitchFamily="34" charset="-120"/>
            </a:endParaRPr>
          </a:p>
          <a:p>
            <a:pPr marL="342900" indent="-342900">
              <a:buAutoNum type="arabicPeriod"/>
            </a:pPr>
            <a:r>
              <a:rPr lang="zh-TW" altLang="en-US" sz="1400" dirty="0" smtClean="0">
                <a:solidFill>
                  <a:srgbClr val="002060"/>
                </a:solidFill>
                <a:latin typeface="微軟正黑體"/>
                <a:ea typeface="微軟正黑體"/>
              </a:rPr>
              <a:t>消費者得以親臨保險公司</a:t>
            </a:r>
            <a:r>
              <a:rPr lang="en-US" altLang="zh-TW" sz="1400" dirty="0" smtClean="0">
                <a:solidFill>
                  <a:srgbClr val="002060"/>
                </a:solidFill>
                <a:latin typeface="微軟正黑體"/>
                <a:ea typeface="微軟正黑體"/>
              </a:rPr>
              <a:t>(</a:t>
            </a:r>
            <a:r>
              <a:rPr lang="zh-TW" altLang="en-US" sz="1400" dirty="0" smtClean="0">
                <a:solidFill>
                  <a:srgbClr val="002060"/>
                </a:solidFill>
                <a:latin typeface="微軟正黑體"/>
                <a:ea typeface="微軟正黑體"/>
              </a:rPr>
              <a:t>含其分支機構</a:t>
            </a:r>
            <a:r>
              <a:rPr lang="en-US" altLang="zh-TW" sz="1400" dirty="0" smtClean="0">
                <a:solidFill>
                  <a:srgbClr val="002060"/>
                </a:solidFill>
                <a:latin typeface="微軟正黑體"/>
                <a:ea typeface="微軟正黑體"/>
              </a:rPr>
              <a:t>)</a:t>
            </a:r>
            <a:r>
              <a:rPr lang="zh-TW" altLang="en-US" sz="1400" dirty="0" smtClean="0">
                <a:solidFill>
                  <a:srgbClr val="002060"/>
                </a:solidFill>
                <a:latin typeface="微軟正黑體"/>
                <a:ea typeface="微軟正黑體"/>
              </a:rPr>
              <a:t>營業處所方式申請辦理。</a:t>
            </a:r>
            <a:endParaRPr lang="en-US" altLang="zh-TW" sz="1400" dirty="0" smtClean="0">
              <a:solidFill>
                <a:srgbClr val="002060"/>
              </a:solidFill>
              <a:latin typeface="微軟正黑體"/>
              <a:ea typeface="微軟正黑體"/>
            </a:endParaRPr>
          </a:p>
          <a:p>
            <a:pPr marL="342900" indent="-342900">
              <a:buAutoNum type="arabicPeriod"/>
            </a:pPr>
            <a:r>
              <a:rPr lang="zh-TW" altLang="en-US" sz="1400" dirty="0" smtClean="0">
                <a:solidFill>
                  <a:srgbClr val="002060"/>
                </a:solidFill>
                <a:latin typeface="微軟正黑體"/>
                <a:ea typeface="微軟正黑體"/>
              </a:rPr>
              <a:t>保險業應以書面或其他日後可資證明之方式提供法定相關</a:t>
            </a:r>
            <a:r>
              <a:rPr lang="zh-TW" altLang="en-US" sz="1400" dirty="0">
                <a:solidFill>
                  <a:srgbClr val="002060"/>
                </a:solidFill>
                <a:latin typeface="微軟正黑體"/>
                <a:ea typeface="微軟正黑體"/>
              </a:rPr>
              <a:t>告知事項，包括但不限於同意網路投保聲明事項、履行個人資料保護法告知義務內容等，提供消費者閱覽</a:t>
            </a:r>
            <a:r>
              <a:rPr lang="zh-TW" altLang="en-US" sz="1400" dirty="0" smtClean="0">
                <a:solidFill>
                  <a:srgbClr val="002060"/>
                </a:solidFill>
                <a:latin typeface="微軟正黑體"/>
                <a:ea typeface="微軟正黑體"/>
              </a:rPr>
              <a:t>、消費者須簽名同意以完成首次</a:t>
            </a:r>
            <a:r>
              <a:rPr lang="zh-TW" altLang="en-US" sz="1400" dirty="0">
                <a:solidFill>
                  <a:srgbClr val="002060"/>
                </a:solidFill>
                <a:latin typeface="微軟正黑體"/>
                <a:ea typeface="微軟正黑體"/>
              </a:rPr>
              <a:t>註冊及身分驗證作業</a:t>
            </a:r>
            <a:r>
              <a:rPr lang="zh-TW" altLang="en-US" sz="1400" dirty="0" smtClean="0">
                <a:solidFill>
                  <a:srgbClr val="002060"/>
                </a:solidFill>
                <a:latin typeface="微軟正黑體"/>
                <a:ea typeface="微軟正黑體"/>
              </a:rPr>
              <a:t>。</a:t>
            </a:r>
            <a:endParaRPr lang="en-US" altLang="zh-TW" sz="1400" dirty="0" smtClean="0">
              <a:solidFill>
                <a:srgbClr val="002060"/>
              </a:solidFill>
              <a:latin typeface="微軟正黑體"/>
              <a:ea typeface="微軟正黑體"/>
            </a:endParaRPr>
          </a:p>
          <a:p>
            <a:pPr marL="342900" indent="-342900">
              <a:buAutoNum type="arabicPeriod"/>
            </a:pPr>
            <a:r>
              <a:rPr lang="zh-TW" altLang="en-US" sz="1400" dirty="0" smtClean="0">
                <a:solidFill>
                  <a:srgbClr val="002060"/>
                </a:solidFill>
                <a:latin typeface="微軟正黑體"/>
                <a:ea typeface="微軟正黑體"/>
              </a:rPr>
              <a:t>消費者應提供足</a:t>
            </a:r>
            <a:r>
              <a:rPr lang="zh-TW" altLang="en-US" sz="1400" dirty="0">
                <a:solidFill>
                  <a:srgbClr val="002060"/>
                </a:solidFill>
                <a:latin typeface="微軟正黑體"/>
                <a:ea typeface="微軟正黑體"/>
              </a:rPr>
              <a:t>資驗證其身分之個人基本資料</a:t>
            </a:r>
            <a:r>
              <a:rPr lang="zh-TW" altLang="en-US" sz="1400" dirty="0" smtClean="0">
                <a:solidFill>
                  <a:srgbClr val="002060"/>
                </a:solidFill>
                <a:latin typeface="微軟正黑體"/>
                <a:ea typeface="微軟正黑體"/>
              </a:rPr>
              <a:t>。</a:t>
            </a:r>
            <a:endParaRPr lang="en-US" altLang="zh-TW" sz="1400" dirty="0" smtClean="0">
              <a:solidFill>
                <a:srgbClr val="002060"/>
              </a:solidFill>
              <a:latin typeface="微軟正黑體"/>
              <a:ea typeface="微軟正黑體"/>
            </a:endParaRPr>
          </a:p>
          <a:p>
            <a:pPr marL="342900" indent="-342900">
              <a:buAutoNum type="arabicPeriod"/>
            </a:pPr>
            <a:r>
              <a:rPr lang="zh-TW" altLang="en-US" sz="1400" dirty="0" smtClean="0">
                <a:solidFill>
                  <a:srgbClr val="002060"/>
                </a:solidFill>
                <a:latin typeface="微軟正黑體"/>
                <a:ea typeface="微軟正黑體"/>
              </a:rPr>
              <a:t>消費者</a:t>
            </a:r>
            <a:r>
              <a:rPr lang="zh-TW" altLang="en-US" sz="1400" dirty="0">
                <a:solidFill>
                  <a:srgbClr val="002060"/>
                </a:solidFill>
                <a:latin typeface="微軟正黑體"/>
                <a:ea typeface="微軟正黑體"/>
              </a:rPr>
              <a:t>應完成首次註冊及身分驗證作業，始得進行投保作業</a:t>
            </a:r>
            <a:r>
              <a:rPr lang="zh-TW" altLang="en-US" sz="1400" dirty="0" smtClean="0">
                <a:solidFill>
                  <a:srgbClr val="002060"/>
                </a:solidFill>
                <a:latin typeface="微軟正黑體"/>
                <a:ea typeface="微軟正黑體"/>
              </a:rPr>
              <a:t>。</a:t>
            </a:r>
            <a:endParaRPr lang="en-US" altLang="zh-TW" sz="1400" dirty="0">
              <a:solidFill>
                <a:srgbClr val="002060"/>
              </a:solidFill>
              <a:latin typeface="微軟正黑體"/>
              <a:ea typeface="微軟正黑體"/>
            </a:endParaRPr>
          </a:p>
        </p:txBody>
      </p:sp>
      <p:sp>
        <p:nvSpPr>
          <p:cNvPr id="10" name="矩形 9"/>
          <p:cNvSpPr/>
          <p:nvPr/>
        </p:nvSpPr>
        <p:spPr>
          <a:xfrm>
            <a:off x="2915816" y="4805153"/>
            <a:ext cx="4968552" cy="928103"/>
          </a:xfrm>
          <a:prstGeom prst="rect">
            <a:avLst/>
          </a:prstGeom>
          <a:solidFill>
            <a:schemeClr val="bg1">
              <a:lumMod val="95000"/>
            </a:schemeClr>
          </a:solidFill>
        </p:spPr>
        <p:txBody>
          <a:bodyPr wrap="square" anchor="b">
            <a:noAutofit/>
          </a:bodyPr>
          <a:lstStyle/>
          <a:p>
            <a:r>
              <a:rPr lang="zh-TW" altLang="en-US" sz="1400" dirty="0">
                <a:solidFill>
                  <a:srgbClr val="000066"/>
                </a:solidFill>
                <a:latin typeface="微軟正黑體" pitchFamily="34" charset="-120"/>
                <a:ea typeface="微軟正黑體" pitchFamily="34" charset="-120"/>
              </a:rPr>
              <a:t>保險業辦理網路投保業務應注意事項 </a:t>
            </a:r>
            <a:r>
              <a:rPr lang="zh-TW" altLang="en-US" sz="1400" dirty="0" smtClean="0">
                <a:solidFill>
                  <a:srgbClr val="000066"/>
                </a:solidFill>
                <a:latin typeface="微軟正黑體" pitchFamily="34" charset="-120"/>
                <a:ea typeface="微軟正黑體" pitchFamily="34" charset="-120"/>
              </a:rPr>
              <a:t>第十六點</a:t>
            </a:r>
            <a:endParaRPr lang="en-US" altLang="zh-TW" sz="1400" dirty="0">
              <a:solidFill>
                <a:srgbClr val="000066"/>
              </a:solidFill>
              <a:latin typeface="微軟正黑體" pitchFamily="34" charset="-120"/>
              <a:ea typeface="微軟正黑體" pitchFamily="34" charset="-120"/>
            </a:endParaRPr>
          </a:p>
          <a:p>
            <a:endParaRPr lang="en-US" altLang="zh-TW" sz="1000" dirty="0" smtClean="0">
              <a:solidFill>
                <a:schemeClr val="bg1">
                  <a:lumMod val="50000"/>
                </a:schemeClr>
              </a:solidFill>
              <a:latin typeface="微軟正黑體" pitchFamily="34" charset="-120"/>
              <a:ea typeface="微軟正黑體" pitchFamily="34" charset="-120"/>
            </a:endParaRPr>
          </a:p>
          <a:p>
            <a:r>
              <a:rPr lang="zh-TW" altLang="en-US" sz="1400" dirty="0" smtClean="0">
                <a:solidFill>
                  <a:srgbClr val="000066"/>
                </a:solidFill>
                <a:latin typeface="微軟正黑體" pitchFamily="34" charset="-120"/>
                <a:ea typeface="微軟正黑體" pitchFamily="34" charset="-120"/>
              </a:rPr>
              <a:t>除第四點第一項及第八點規定外</a:t>
            </a:r>
            <a:r>
              <a:rPr lang="zh-TW" altLang="en-US" sz="1400" dirty="0" smtClean="0">
                <a:solidFill>
                  <a:srgbClr val="002060"/>
                </a:solidFill>
                <a:latin typeface="微軟正黑體"/>
                <a:ea typeface="微軟正黑體"/>
              </a:rPr>
              <a:t>，本注意事項於使用保險業以外之其他金融業所製發之憑證辦理網路投保者，亦適用之</a:t>
            </a:r>
            <a:r>
              <a:rPr lang="zh-TW" altLang="en-US" sz="1400" dirty="0">
                <a:solidFill>
                  <a:srgbClr val="002060"/>
                </a:solidFill>
                <a:latin typeface="微軟正黑體"/>
                <a:ea typeface="微軟正黑體"/>
              </a:rPr>
              <a:t>。</a:t>
            </a:r>
            <a:endParaRPr lang="en-US" altLang="zh-TW" sz="1400" dirty="0" smtClean="0">
              <a:solidFill>
                <a:srgbClr val="002060"/>
              </a:solidFill>
              <a:latin typeface="微軟正黑體"/>
              <a:ea typeface="微軟正黑體"/>
            </a:endParaRPr>
          </a:p>
        </p:txBody>
      </p:sp>
      <p:pic>
        <p:nvPicPr>
          <p:cNvPr id="15"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rcRect/>
          <a:stretch/>
        </p:blipFill>
        <p:spPr bwMode="auto">
          <a:xfrm rot="10800000" flipV="1">
            <a:off x="820564" y="1556792"/>
            <a:ext cx="6775252" cy="92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內容版面配置區 2"/>
          <p:cNvSpPr txBox="1">
            <a:spLocks/>
          </p:cNvSpPr>
          <p:nvPr/>
        </p:nvSpPr>
        <p:spPr bwMode="auto">
          <a:xfrm>
            <a:off x="395536" y="4149080"/>
            <a:ext cx="8496944"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lang="zh-TW" altLang="en-US" sz="2800" b="1" dirty="0" smtClean="0">
                <a:latin typeface="微軟正黑體" pitchFamily="34" charset="-120"/>
                <a:ea typeface="微軟正黑體" pitchFamily="34" charset="-120"/>
              </a:rPr>
              <a:t>以金融憑證進行網路投保者免首次註冊及身分驗證</a:t>
            </a:r>
            <a:endParaRPr lang="zh-TW" altLang="en-US" sz="2800" dirty="0">
              <a:latin typeface="微軟正黑體" pitchFamily="34" charset="-120"/>
              <a:ea typeface="微軟正黑體" pitchFamily="34" charset="-120"/>
            </a:endParaRPr>
          </a:p>
        </p:txBody>
      </p:sp>
      <p:sp>
        <p:nvSpPr>
          <p:cNvPr id="19" name="任意多边形 75"/>
          <p:cNvSpPr/>
          <p:nvPr/>
        </p:nvSpPr>
        <p:spPr>
          <a:xfrm>
            <a:off x="1779570" y="1649357"/>
            <a:ext cx="1008112" cy="538561"/>
          </a:xfrm>
          <a:custGeom>
            <a:avLst/>
            <a:gdLst>
              <a:gd name="connsiteX0" fmla="*/ 1298575 w 2089150"/>
              <a:gd name="connsiteY0" fmla="*/ 1069975 h 1254125"/>
              <a:gd name="connsiteX1" fmla="*/ 1196975 w 2089150"/>
              <a:gd name="connsiteY1" fmla="*/ 1171575 h 1254125"/>
              <a:gd name="connsiteX2" fmla="*/ 1266825 w 2089150"/>
              <a:gd name="connsiteY2" fmla="*/ 1254125 h 1254125"/>
              <a:gd name="connsiteX3" fmla="*/ 1990725 w 2089150"/>
              <a:gd name="connsiteY3" fmla="*/ 1247775 h 1254125"/>
              <a:gd name="connsiteX4" fmla="*/ 2089150 w 2089150"/>
              <a:gd name="connsiteY4" fmla="*/ 1152525 h 1254125"/>
              <a:gd name="connsiteX5" fmla="*/ 2085975 w 2089150"/>
              <a:gd name="connsiteY5" fmla="*/ 415925 h 1254125"/>
              <a:gd name="connsiteX6" fmla="*/ 2003425 w 2089150"/>
              <a:gd name="connsiteY6" fmla="*/ 371475 h 1254125"/>
              <a:gd name="connsiteX7" fmla="*/ 1898650 w 2089150"/>
              <a:gd name="connsiteY7" fmla="*/ 469900 h 1254125"/>
              <a:gd name="connsiteX8" fmla="*/ 1466850 w 2089150"/>
              <a:gd name="connsiteY8" fmla="*/ 50800 h 1254125"/>
              <a:gd name="connsiteX9" fmla="*/ 1387475 w 2089150"/>
              <a:gd name="connsiteY9" fmla="*/ 6350 h 1254125"/>
              <a:gd name="connsiteX10" fmla="*/ 222250 w 2089150"/>
              <a:gd name="connsiteY10" fmla="*/ 0 h 1254125"/>
              <a:gd name="connsiteX11" fmla="*/ 95250 w 2089150"/>
              <a:gd name="connsiteY11" fmla="*/ 22225 h 1254125"/>
              <a:gd name="connsiteX12" fmla="*/ 0 w 2089150"/>
              <a:gd name="connsiteY12" fmla="*/ 98425 h 1254125"/>
              <a:gd name="connsiteX0" fmla="*/ 1323975 w 2114550"/>
              <a:gd name="connsiteY0" fmla="*/ 1069975 h 1254125"/>
              <a:gd name="connsiteX1" fmla="*/ 1222375 w 2114550"/>
              <a:gd name="connsiteY1" fmla="*/ 1171575 h 1254125"/>
              <a:gd name="connsiteX2" fmla="*/ 1292225 w 2114550"/>
              <a:gd name="connsiteY2" fmla="*/ 1254125 h 1254125"/>
              <a:gd name="connsiteX3" fmla="*/ 2016125 w 2114550"/>
              <a:gd name="connsiteY3" fmla="*/ 1247775 h 1254125"/>
              <a:gd name="connsiteX4" fmla="*/ 2114550 w 2114550"/>
              <a:gd name="connsiteY4" fmla="*/ 1152525 h 1254125"/>
              <a:gd name="connsiteX5" fmla="*/ 2111375 w 2114550"/>
              <a:gd name="connsiteY5" fmla="*/ 415925 h 1254125"/>
              <a:gd name="connsiteX6" fmla="*/ 2028825 w 2114550"/>
              <a:gd name="connsiteY6" fmla="*/ 371475 h 1254125"/>
              <a:gd name="connsiteX7" fmla="*/ 1924050 w 2114550"/>
              <a:gd name="connsiteY7" fmla="*/ 469900 h 1254125"/>
              <a:gd name="connsiteX8" fmla="*/ 1492250 w 2114550"/>
              <a:gd name="connsiteY8" fmla="*/ 50800 h 1254125"/>
              <a:gd name="connsiteX9" fmla="*/ 1412875 w 2114550"/>
              <a:gd name="connsiteY9" fmla="*/ 6350 h 1254125"/>
              <a:gd name="connsiteX10" fmla="*/ 247650 w 2114550"/>
              <a:gd name="connsiteY10" fmla="*/ 0 h 1254125"/>
              <a:gd name="connsiteX11" fmla="*/ 120650 w 2114550"/>
              <a:gd name="connsiteY11" fmla="*/ 22225 h 1254125"/>
              <a:gd name="connsiteX12" fmla="*/ 0 w 2114550"/>
              <a:gd name="connsiteY12" fmla="*/ 117475 h 1254125"/>
              <a:gd name="connsiteX0" fmla="*/ 1333879 w 2124454"/>
              <a:gd name="connsiteY0" fmla="*/ 1069975 h 1254125"/>
              <a:gd name="connsiteX1" fmla="*/ 1232279 w 2124454"/>
              <a:gd name="connsiteY1" fmla="*/ 1171575 h 1254125"/>
              <a:gd name="connsiteX2" fmla="*/ 1302129 w 2124454"/>
              <a:gd name="connsiteY2" fmla="*/ 1254125 h 1254125"/>
              <a:gd name="connsiteX3" fmla="*/ 2026029 w 2124454"/>
              <a:gd name="connsiteY3" fmla="*/ 1247775 h 1254125"/>
              <a:gd name="connsiteX4" fmla="*/ 2124454 w 2124454"/>
              <a:gd name="connsiteY4" fmla="*/ 1152525 h 1254125"/>
              <a:gd name="connsiteX5" fmla="*/ 2121279 w 2124454"/>
              <a:gd name="connsiteY5" fmla="*/ 415925 h 1254125"/>
              <a:gd name="connsiteX6" fmla="*/ 2038729 w 2124454"/>
              <a:gd name="connsiteY6" fmla="*/ 371475 h 1254125"/>
              <a:gd name="connsiteX7" fmla="*/ 1933954 w 2124454"/>
              <a:gd name="connsiteY7" fmla="*/ 469900 h 1254125"/>
              <a:gd name="connsiteX8" fmla="*/ 1502154 w 2124454"/>
              <a:gd name="connsiteY8" fmla="*/ 50800 h 1254125"/>
              <a:gd name="connsiteX9" fmla="*/ 1422779 w 2124454"/>
              <a:gd name="connsiteY9" fmla="*/ 6350 h 1254125"/>
              <a:gd name="connsiteX10" fmla="*/ 257554 w 2124454"/>
              <a:gd name="connsiteY10" fmla="*/ 0 h 1254125"/>
              <a:gd name="connsiteX11" fmla="*/ 130554 w 2124454"/>
              <a:gd name="connsiteY11" fmla="*/ 22225 h 1254125"/>
              <a:gd name="connsiteX12" fmla="*/ 9904 w 2124454"/>
              <a:gd name="connsiteY12" fmla="*/ 117475 h 1254125"/>
              <a:gd name="connsiteX13" fmla="*/ 6729 w 2124454"/>
              <a:gd name="connsiteY13" fmla="*/ 117475 h 1254125"/>
              <a:gd name="connsiteX0" fmla="*/ 1409700 w 2200275"/>
              <a:gd name="connsiteY0" fmla="*/ 1069975 h 1254125"/>
              <a:gd name="connsiteX1" fmla="*/ 1308100 w 2200275"/>
              <a:gd name="connsiteY1" fmla="*/ 1171575 h 1254125"/>
              <a:gd name="connsiteX2" fmla="*/ 1377950 w 2200275"/>
              <a:gd name="connsiteY2" fmla="*/ 1254125 h 1254125"/>
              <a:gd name="connsiteX3" fmla="*/ 2101850 w 2200275"/>
              <a:gd name="connsiteY3" fmla="*/ 1247775 h 1254125"/>
              <a:gd name="connsiteX4" fmla="*/ 2200275 w 2200275"/>
              <a:gd name="connsiteY4" fmla="*/ 1152525 h 1254125"/>
              <a:gd name="connsiteX5" fmla="*/ 2197100 w 2200275"/>
              <a:gd name="connsiteY5" fmla="*/ 415925 h 1254125"/>
              <a:gd name="connsiteX6" fmla="*/ 2114550 w 2200275"/>
              <a:gd name="connsiteY6" fmla="*/ 371475 h 1254125"/>
              <a:gd name="connsiteX7" fmla="*/ 2009775 w 2200275"/>
              <a:gd name="connsiteY7" fmla="*/ 469900 h 1254125"/>
              <a:gd name="connsiteX8" fmla="*/ 1577975 w 2200275"/>
              <a:gd name="connsiteY8" fmla="*/ 50800 h 1254125"/>
              <a:gd name="connsiteX9" fmla="*/ 1498600 w 2200275"/>
              <a:gd name="connsiteY9" fmla="*/ 6350 h 1254125"/>
              <a:gd name="connsiteX10" fmla="*/ 333375 w 2200275"/>
              <a:gd name="connsiteY10" fmla="*/ 0 h 1254125"/>
              <a:gd name="connsiteX11" fmla="*/ 206375 w 2200275"/>
              <a:gd name="connsiteY11" fmla="*/ 22225 h 1254125"/>
              <a:gd name="connsiteX12" fmla="*/ 85725 w 2200275"/>
              <a:gd name="connsiteY12" fmla="*/ 117475 h 1254125"/>
              <a:gd name="connsiteX13" fmla="*/ 0 w 2200275"/>
              <a:gd name="connsiteY13" fmla="*/ 307975 h 1254125"/>
              <a:gd name="connsiteX0" fmla="*/ 1417041 w 2207616"/>
              <a:gd name="connsiteY0" fmla="*/ 1069975 h 1254125"/>
              <a:gd name="connsiteX1" fmla="*/ 1315441 w 2207616"/>
              <a:gd name="connsiteY1" fmla="*/ 1171575 h 1254125"/>
              <a:gd name="connsiteX2" fmla="*/ 1385291 w 2207616"/>
              <a:gd name="connsiteY2" fmla="*/ 1254125 h 1254125"/>
              <a:gd name="connsiteX3" fmla="*/ 2109191 w 2207616"/>
              <a:gd name="connsiteY3" fmla="*/ 1247775 h 1254125"/>
              <a:gd name="connsiteX4" fmla="*/ 2207616 w 2207616"/>
              <a:gd name="connsiteY4" fmla="*/ 1152525 h 1254125"/>
              <a:gd name="connsiteX5" fmla="*/ 2204441 w 2207616"/>
              <a:gd name="connsiteY5" fmla="*/ 415925 h 1254125"/>
              <a:gd name="connsiteX6" fmla="*/ 2121891 w 2207616"/>
              <a:gd name="connsiteY6" fmla="*/ 371475 h 1254125"/>
              <a:gd name="connsiteX7" fmla="*/ 2017116 w 2207616"/>
              <a:gd name="connsiteY7" fmla="*/ 469900 h 1254125"/>
              <a:gd name="connsiteX8" fmla="*/ 1585316 w 2207616"/>
              <a:gd name="connsiteY8" fmla="*/ 50800 h 1254125"/>
              <a:gd name="connsiteX9" fmla="*/ 1505941 w 2207616"/>
              <a:gd name="connsiteY9" fmla="*/ 6350 h 1254125"/>
              <a:gd name="connsiteX10" fmla="*/ 340716 w 2207616"/>
              <a:gd name="connsiteY10" fmla="*/ 0 h 1254125"/>
              <a:gd name="connsiteX11" fmla="*/ 213716 w 2207616"/>
              <a:gd name="connsiteY11" fmla="*/ 22225 h 1254125"/>
              <a:gd name="connsiteX12" fmla="*/ 93066 w 2207616"/>
              <a:gd name="connsiteY12" fmla="*/ 117475 h 1254125"/>
              <a:gd name="connsiteX13" fmla="*/ 7341 w 2207616"/>
              <a:gd name="connsiteY13" fmla="*/ 307975 h 1254125"/>
              <a:gd name="connsiteX14" fmla="*/ 4167 w 2207616"/>
              <a:gd name="connsiteY14" fmla="*/ 3048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22750 w 2203974"/>
              <a:gd name="connsiteY15" fmla="*/ 307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108475 w 2203974"/>
              <a:gd name="connsiteY16" fmla="*/ 1301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213250 w 2203974"/>
              <a:gd name="connsiteY17" fmla="*/ 444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333900 w 2203974"/>
              <a:gd name="connsiteY18"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448200 w 2203974"/>
              <a:gd name="connsiteY19"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07050 w 2203974"/>
              <a:gd name="connsiteY19" fmla="*/ 1069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20" fmla="*/ 1413399 w 2203974"/>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106767 w 2205441"/>
              <a:gd name="connsiteY15" fmla="*/ 13335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90892 w 2205441"/>
              <a:gd name="connsiteY15" fmla="*/ 15240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338541 w 2205441"/>
              <a:gd name="connsiteY10" fmla="*/ 56276 h 1310401"/>
              <a:gd name="connsiteX11" fmla="*/ 211541 w 2205441"/>
              <a:gd name="connsiteY11" fmla="*/ 78501 h 1310401"/>
              <a:gd name="connsiteX12" fmla="*/ 90891 w 2205441"/>
              <a:gd name="connsiteY12" fmla="*/ 173751 h 1310401"/>
              <a:gd name="connsiteX13" fmla="*/ 5166 w 2205441"/>
              <a:gd name="connsiteY13" fmla="*/ 364251 h 1310401"/>
              <a:gd name="connsiteX14" fmla="*/ 11517 w 2205441"/>
              <a:gd name="connsiteY14" fmla="*/ 370601 h 1310401"/>
              <a:gd name="connsiteX15" fmla="*/ 90892 w 2205441"/>
              <a:gd name="connsiteY15" fmla="*/ 208676 h 1310401"/>
              <a:gd name="connsiteX16" fmla="*/ 217892 w 2205441"/>
              <a:gd name="connsiteY16" fmla="*/ 103901 h 1310401"/>
              <a:gd name="connsiteX17" fmla="*/ 335367 w 2205441"/>
              <a:gd name="connsiteY17" fmla="*/ 110251 h 1310401"/>
              <a:gd name="connsiteX18" fmla="*/ 449667 w 2205441"/>
              <a:gd name="connsiteY18" fmla="*/ 157876 h 1310401"/>
              <a:gd name="connsiteX19" fmla="*/ 1418042 w 2205441"/>
              <a:gd name="connsiteY19" fmla="*/ 1132601 h 1310401"/>
              <a:gd name="connsiteX20" fmla="*/ 1414866 w 2205441"/>
              <a:gd name="connsiteY20" fmla="*/ 1126251 h 1310401"/>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211541 w 2205441"/>
              <a:gd name="connsiteY10" fmla="*/ 78501 h 1310401"/>
              <a:gd name="connsiteX11" fmla="*/ 90891 w 2205441"/>
              <a:gd name="connsiteY11" fmla="*/ 173751 h 1310401"/>
              <a:gd name="connsiteX12" fmla="*/ 5166 w 2205441"/>
              <a:gd name="connsiteY12" fmla="*/ 364251 h 1310401"/>
              <a:gd name="connsiteX13" fmla="*/ 11517 w 2205441"/>
              <a:gd name="connsiteY13" fmla="*/ 370601 h 1310401"/>
              <a:gd name="connsiteX14" fmla="*/ 90892 w 2205441"/>
              <a:gd name="connsiteY14" fmla="*/ 208676 h 1310401"/>
              <a:gd name="connsiteX15" fmla="*/ 217892 w 2205441"/>
              <a:gd name="connsiteY15" fmla="*/ 103901 h 1310401"/>
              <a:gd name="connsiteX16" fmla="*/ 335367 w 2205441"/>
              <a:gd name="connsiteY16" fmla="*/ 110251 h 1310401"/>
              <a:gd name="connsiteX17" fmla="*/ 449667 w 2205441"/>
              <a:gd name="connsiteY17" fmla="*/ 157876 h 1310401"/>
              <a:gd name="connsiteX18" fmla="*/ 1418042 w 2205441"/>
              <a:gd name="connsiteY18" fmla="*/ 1132601 h 1310401"/>
              <a:gd name="connsiteX19" fmla="*/ 1414866 w 2205441"/>
              <a:gd name="connsiteY19" fmla="*/ 1126251 h 1310401"/>
              <a:gd name="connsiteX0" fmla="*/ 1414866 w 2205441"/>
              <a:gd name="connsiteY0" fmla="*/ 1064271 h 1248421"/>
              <a:gd name="connsiteX1" fmla="*/ 1313266 w 2205441"/>
              <a:gd name="connsiteY1" fmla="*/ 1165871 h 1248421"/>
              <a:gd name="connsiteX2" fmla="*/ 1383116 w 2205441"/>
              <a:gd name="connsiteY2" fmla="*/ 1248421 h 1248421"/>
              <a:gd name="connsiteX3" fmla="*/ 2107016 w 2205441"/>
              <a:gd name="connsiteY3" fmla="*/ 1242071 h 1248421"/>
              <a:gd name="connsiteX4" fmla="*/ 2205441 w 2205441"/>
              <a:gd name="connsiteY4" fmla="*/ 1146821 h 1248421"/>
              <a:gd name="connsiteX5" fmla="*/ 2202266 w 2205441"/>
              <a:gd name="connsiteY5" fmla="*/ 410221 h 1248421"/>
              <a:gd name="connsiteX6" fmla="*/ 2119716 w 2205441"/>
              <a:gd name="connsiteY6" fmla="*/ 365771 h 1248421"/>
              <a:gd name="connsiteX7" fmla="*/ 2014941 w 2205441"/>
              <a:gd name="connsiteY7" fmla="*/ 464196 h 1248421"/>
              <a:gd name="connsiteX8" fmla="*/ 1583141 w 2205441"/>
              <a:gd name="connsiteY8" fmla="*/ 45096 h 1248421"/>
              <a:gd name="connsiteX9" fmla="*/ 1503766 w 2205441"/>
              <a:gd name="connsiteY9" fmla="*/ 646 h 1248421"/>
              <a:gd name="connsiteX10" fmla="*/ 211541 w 2205441"/>
              <a:gd name="connsiteY10" fmla="*/ 16521 h 1248421"/>
              <a:gd name="connsiteX11" fmla="*/ 90891 w 2205441"/>
              <a:gd name="connsiteY11" fmla="*/ 111771 h 1248421"/>
              <a:gd name="connsiteX12" fmla="*/ 5166 w 2205441"/>
              <a:gd name="connsiteY12" fmla="*/ 302271 h 1248421"/>
              <a:gd name="connsiteX13" fmla="*/ 11517 w 2205441"/>
              <a:gd name="connsiteY13" fmla="*/ 308621 h 1248421"/>
              <a:gd name="connsiteX14" fmla="*/ 90892 w 2205441"/>
              <a:gd name="connsiteY14" fmla="*/ 146696 h 1248421"/>
              <a:gd name="connsiteX15" fmla="*/ 217892 w 2205441"/>
              <a:gd name="connsiteY15" fmla="*/ 41921 h 1248421"/>
              <a:gd name="connsiteX16" fmla="*/ 449667 w 2205441"/>
              <a:gd name="connsiteY16" fmla="*/ 95896 h 1248421"/>
              <a:gd name="connsiteX17" fmla="*/ 1418042 w 2205441"/>
              <a:gd name="connsiteY17" fmla="*/ 1070621 h 1248421"/>
              <a:gd name="connsiteX18" fmla="*/ 1414866 w 2205441"/>
              <a:gd name="connsiteY18" fmla="*/ 1064271 h 1248421"/>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217892 w 2205441"/>
              <a:gd name="connsiteY15" fmla="*/ 41275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189317 w 2205441"/>
              <a:gd name="connsiteY15" fmla="*/ 63500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3153 w 2203728"/>
              <a:gd name="connsiteY0" fmla="*/ 1063625 h 1247775"/>
              <a:gd name="connsiteX1" fmla="*/ 1311553 w 2203728"/>
              <a:gd name="connsiteY1" fmla="*/ 1165225 h 1247775"/>
              <a:gd name="connsiteX2" fmla="*/ 1381403 w 2203728"/>
              <a:gd name="connsiteY2" fmla="*/ 1247775 h 1247775"/>
              <a:gd name="connsiteX3" fmla="*/ 2105303 w 2203728"/>
              <a:gd name="connsiteY3" fmla="*/ 1241425 h 1247775"/>
              <a:gd name="connsiteX4" fmla="*/ 2203728 w 2203728"/>
              <a:gd name="connsiteY4" fmla="*/ 1146175 h 1247775"/>
              <a:gd name="connsiteX5" fmla="*/ 2200553 w 2203728"/>
              <a:gd name="connsiteY5" fmla="*/ 409575 h 1247775"/>
              <a:gd name="connsiteX6" fmla="*/ 2118003 w 2203728"/>
              <a:gd name="connsiteY6" fmla="*/ 365125 h 1247775"/>
              <a:gd name="connsiteX7" fmla="*/ 2013228 w 2203728"/>
              <a:gd name="connsiteY7" fmla="*/ 463550 h 1247775"/>
              <a:gd name="connsiteX8" fmla="*/ 1581428 w 2203728"/>
              <a:gd name="connsiteY8" fmla="*/ 44450 h 1247775"/>
              <a:gd name="connsiteX9" fmla="*/ 1502053 w 2203728"/>
              <a:gd name="connsiteY9" fmla="*/ 0 h 1247775"/>
              <a:gd name="connsiteX10" fmla="*/ 209828 w 2203728"/>
              <a:gd name="connsiteY10" fmla="*/ 15875 h 1247775"/>
              <a:gd name="connsiteX11" fmla="*/ 89178 w 2203728"/>
              <a:gd name="connsiteY11" fmla="*/ 111125 h 1247775"/>
              <a:gd name="connsiteX12" fmla="*/ 3453 w 2203728"/>
              <a:gd name="connsiteY12" fmla="*/ 301625 h 1247775"/>
              <a:gd name="connsiteX13" fmla="*/ 25679 w 2203728"/>
              <a:gd name="connsiteY13" fmla="*/ 320675 h 1247775"/>
              <a:gd name="connsiteX14" fmla="*/ 89179 w 2203728"/>
              <a:gd name="connsiteY14" fmla="*/ 146050 h 1247775"/>
              <a:gd name="connsiteX15" fmla="*/ 447954 w 2203728"/>
              <a:gd name="connsiteY15" fmla="*/ 95250 h 1247775"/>
              <a:gd name="connsiteX16" fmla="*/ 1416329 w 2203728"/>
              <a:gd name="connsiteY16" fmla="*/ 1069975 h 1247775"/>
              <a:gd name="connsiteX17" fmla="*/ 1413153 w 2203728"/>
              <a:gd name="connsiteY17" fmla="*/ 1063625 h 1247775"/>
              <a:gd name="connsiteX0" fmla="*/ 1440435 w 2231010"/>
              <a:gd name="connsiteY0" fmla="*/ 1063625 h 1247775"/>
              <a:gd name="connsiteX1" fmla="*/ 1338835 w 2231010"/>
              <a:gd name="connsiteY1" fmla="*/ 1165225 h 1247775"/>
              <a:gd name="connsiteX2" fmla="*/ 1408685 w 2231010"/>
              <a:gd name="connsiteY2" fmla="*/ 1247775 h 1247775"/>
              <a:gd name="connsiteX3" fmla="*/ 2132585 w 2231010"/>
              <a:gd name="connsiteY3" fmla="*/ 1241425 h 1247775"/>
              <a:gd name="connsiteX4" fmla="*/ 2231010 w 2231010"/>
              <a:gd name="connsiteY4" fmla="*/ 1146175 h 1247775"/>
              <a:gd name="connsiteX5" fmla="*/ 2227835 w 2231010"/>
              <a:gd name="connsiteY5" fmla="*/ 409575 h 1247775"/>
              <a:gd name="connsiteX6" fmla="*/ 2145285 w 2231010"/>
              <a:gd name="connsiteY6" fmla="*/ 365125 h 1247775"/>
              <a:gd name="connsiteX7" fmla="*/ 2040510 w 2231010"/>
              <a:gd name="connsiteY7" fmla="*/ 463550 h 1247775"/>
              <a:gd name="connsiteX8" fmla="*/ 1608710 w 2231010"/>
              <a:gd name="connsiteY8" fmla="*/ 44450 h 1247775"/>
              <a:gd name="connsiteX9" fmla="*/ 1529335 w 2231010"/>
              <a:gd name="connsiteY9" fmla="*/ 0 h 1247775"/>
              <a:gd name="connsiteX10" fmla="*/ 237110 w 2231010"/>
              <a:gd name="connsiteY10" fmla="*/ 15875 h 1247775"/>
              <a:gd name="connsiteX11" fmla="*/ 116460 w 2231010"/>
              <a:gd name="connsiteY11" fmla="*/ 111125 h 1247775"/>
              <a:gd name="connsiteX12" fmla="*/ 2160 w 2231010"/>
              <a:gd name="connsiteY12" fmla="*/ 292100 h 1247775"/>
              <a:gd name="connsiteX13" fmla="*/ 52961 w 2231010"/>
              <a:gd name="connsiteY13" fmla="*/ 320675 h 1247775"/>
              <a:gd name="connsiteX14" fmla="*/ 116461 w 2231010"/>
              <a:gd name="connsiteY14" fmla="*/ 146050 h 1247775"/>
              <a:gd name="connsiteX15" fmla="*/ 475236 w 2231010"/>
              <a:gd name="connsiteY15" fmla="*/ 95250 h 1247775"/>
              <a:gd name="connsiteX16" fmla="*/ 1443611 w 2231010"/>
              <a:gd name="connsiteY16" fmla="*/ 1069975 h 1247775"/>
              <a:gd name="connsiteX17" fmla="*/ 1440435 w 2231010"/>
              <a:gd name="connsiteY17"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393828 w 2184403"/>
              <a:gd name="connsiteY0" fmla="*/ 1063625 h 1247775"/>
              <a:gd name="connsiteX1" fmla="*/ 1292228 w 2184403"/>
              <a:gd name="connsiteY1" fmla="*/ 1165225 h 1247775"/>
              <a:gd name="connsiteX2" fmla="*/ 1362078 w 2184403"/>
              <a:gd name="connsiteY2" fmla="*/ 1247775 h 1247775"/>
              <a:gd name="connsiteX3" fmla="*/ 2085978 w 2184403"/>
              <a:gd name="connsiteY3" fmla="*/ 1241425 h 1247775"/>
              <a:gd name="connsiteX4" fmla="*/ 2184403 w 2184403"/>
              <a:gd name="connsiteY4" fmla="*/ 1146175 h 1247775"/>
              <a:gd name="connsiteX5" fmla="*/ 2181228 w 2184403"/>
              <a:gd name="connsiteY5" fmla="*/ 409575 h 1247775"/>
              <a:gd name="connsiteX6" fmla="*/ 2098678 w 2184403"/>
              <a:gd name="connsiteY6" fmla="*/ 365125 h 1247775"/>
              <a:gd name="connsiteX7" fmla="*/ 1993903 w 2184403"/>
              <a:gd name="connsiteY7" fmla="*/ 463550 h 1247775"/>
              <a:gd name="connsiteX8" fmla="*/ 1562103 w 2184403"/>
              <a:gd name="connsiteY8" fmla="*/ 44450 h 1247775"/>
              <a:gd name="connsiteX9" fmla="*/ 1482728 w 2184403"/>
              <a:gd name="connsiteY9" fmla="*/ 0 h 1247775"/>
              <a:gd name="connsiteX10" fmla="*/ 190503 w 2184403"/>
              <a:gd name="connsiteY10" fmla="*/ 15875 h 1247775"/>
              <a:gd name="connsiteX11" fmla="*/ 69853 w 2184403"/>
              <a:gd name="connsiteY11" fmla="*/ 111125 h 1247775"/>
              <a:gd name="connsiteX12" fmla="*/ 3 w 2184403"/>
              <a:gd name="connsiteY12" fmla="*/ 330200 h 1247775"/>
              <a:gd name="connsiteX13" fmla="*/ 69854 w 2184403"/>
              <a:gd name="connsiteY13" fmla="*/ 146050 h 1247775"/>
              <a:gd name="connsiteX14" fmla="*/ 428629 w 2184403"/>
              <a:gd name="connsiteY14" fmla="*/ 95250 h 1247775"/>
              <a:gd name="connsiteX15" fmla="*/ 1397004 w 2184403"/>
              <a:gd name="connsiteY15" fmla="*/ 1069975 h 1247775"/>
              <a:gd name="connsiteX16" fmla="*/ 1393828 w 2184403"/>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54613 w 2245188"/>
              <a:gd name="connsiteY0" fmla="*/ 1063625 h 1247775"/>
              <a:gd name="connsiteX1" fmla="*/ 1353013 w 2245188"/>
              <a:gd name="connsiteY1" fmla="*/ 1165225 h 1247775"/>
              <a:gd name="connsiteX2" fmla="*/ 1422863 w 2245188"/>
              <a:gd name="connsiteY2" fmla="*/ 1247775 h 1247775"/>
              <a:gd name="connsiteX3" fmla="*/ 2146763 w 2245188"/>
              <a:gd name="connsiteY3" fmla="*/ 1241425 h 1247775"/>
              <a:gd name="connsiteX4" fmla="*/ 2245188 w 2245188"/>
              <a:gd name="connsiteY4" fmla="*/ 1146175 h 1247775"/>
              <a:gd name="connsiteX5" fmla="*/ 2242013 w 2245188"/>
              <a:gd name="connsiteY5" fmla="*/ 409575 h 1247775"/>
              <a:gd name="connsiteX6" fmla="*/ 2159463 w 2245188"/>
              <a:gd name="connsiteY6" fmla="*/ 365125 h 1247775"/>
              <a:gd name="connsiteX7" fmla="*/ 2054688 w 2245188"/>
              <a:gd name="connsiteY7" fmla="*/ 463550 h 1247775"/>
              <a:gd name="connsiteX8" fmla="*/ 1622888 w 2245188"/>
              <a:gd name="connsiteY8" fmla="*/ 44450 h 1247775"/>
              <a:gd name="connsiteX9" fmla="*/ 1543513 w 2245188"/>
              <a:gd name="connsiteY9" fmla="*/ 0 h 1247775"/>
              <a:gd name="connsiteX10" fmla="*/ 251288 w 2245188"/>
              <a:gd name="connsiteY10" fmla="*/ 15875 h 1247775"/>
              <a:gd name="connsiteX11" fmla="*/ 3638 w 2245188"/>
              <a:gd name="connsiteY11" fmla="*/ 352425 h 1247775"/>
              <a:gd name="connsiteX12" fmla="*/ 130639 w 2245188"/>
              <a:gd name="connsiteY12" fmla="*/ 146050 h 1247775"/>
              <a:gd name="connsiteX13" fmla="*/ 489414 w 2245188"/>
              <a:gd name="connsiteY13" fmla="*/ 95250 h 1247775"/>
              <a:gd name="connsiteX14" fmla="*/ 1457789 w 2245188"/>
              <a:gd name="connsiteY14" fmla="*/ 1069975 h 1247775"/>
              <a:gd name="connsiteX15" fmla="*/ 1454613 w 2245188"/>
              <a:gd name="connsiteY15"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44625 w 2235200"/>
              <a:gd name="connsiteY0" fmla="*/ 1063625 h 1247775"/>
              <a:gd name="connsiteX1" fmla="*/ 1343025 w 2235200"/>
              <a:gd name="connsiteY1" fmla="*/ 1165225 h 1247775"/>
              <a:gd name="connsiteX2" fmla="*/ 1412875 w 2235200"/>
              <a:gd name="connsiteY2" fmla="*/ 1247775 h 1247775"/>
              <a:gd name="connsiteX3" fmla="*/ 2136775 w 2235200"/>
              <a:gd name="connsiteY3" fmla="*/ 1241425 h 1247775"/>
              <a:gd name="connsiteX4" fmla="*/ 2235200 w 2235200"/>
              <a:gd name="connsiteY4" fmla="*/ 1146175 h 1247775"/>
              <a:gd name="connsiteX5" fmla="*/ 2232025 w 2235200"/>
              <a:gd name="connsiteY5" fmla="*/ 409575 h 1247775"/>
              <a:gd name="connsiteX6" fmla="*/ 2149475 w 2235200"/>
              <a:gd name="connsiteY6" fmla="*/ 365125 h 1247775"/>
              <a:gd name="connsiteX7" fmla="*/ 2044700 w 2235200"/>
              <a:gd name="connsiteY7" fmla="*/ 463550 h 1247775"/>
              <a:gd name="connsiteX8" fmla="*/ 1612900 w 2235200"/>
              <a:gd name="connsiteY8" fmla="*/ 44450 h 1247775"/>
              <a:gd name="connsiteX9" fmla="*/ 1533525 w 2235200"/>
              <a:gd name="connsiteY9" fmla="*/ 0 h 1247775"/>
              <a:gd name="connsiteX10" fmla="*/ 241300 w 2235200"/>
              <a:gd name="connsiteY10" fmla="*/ 15875 h 1247775"/>
              <a:gd name="connsiteX11" fmla="*/ 0 w 2235200"/>
              <a:gd name="connsiteY11" fmla="*/ 269875 h 1247775"/>
              <a:gd name="connsiteX12" fmla="*/ 479426 w 2235200"/>
              <a:gd name="connsiteY12" fmla="*/ 95250 h 1247775"/>
              <a:gd name="connsiteX13" fmla="*/ 1447801 w 2235200"/>
              <a:gd name="connsiteY13" fmla="*/ 1069975 h 1247775"/>
              <a:gd name="connsiteX14" fmla="*/ 1444625 w 2235200"/>
              <a:gd name="connsiteY14" fmla="*/ 1063625 h 1247775"/>
              <a:gd name="connsiteX0" fmla="*/ 1492250 w 2282825"/>
              <a:gd name="connsiteY0" fmla="*/ 1063625 h 1247775"/>
              <a:gd name="connsiteX1" fmla="*/ 1390650 w 2282825"/>
              <a:gd name="connsiteY1" fmla="*/ 1165225 h 1247775"/>
              <a:gd name="connsiteX2" fmla="*/ 1460500 w 2282825"/>
              <a:gd name="connsiteY2" fmla="*/ 1247775 h 1247775"/>
              <a:gd name="connsiteX3" fmla="*/ 2184400 w 2282825"/>
              <a:gd name="connsiteY3" fmla="*/ 1241425 h 1247775"/>
              <a:gd name="connsiteX4" fmla="*/ 2282825 w 2282825"/>
              <a:gd name="connsiteY4" fmla="*/ 1146175 h 1247775"/>
              <a:gd name="connsiteX5" fmla="*/ 2279650 w 2282825"/>
              <a:gd name="connsiteY5" fmla="*/ 409575 h 1247775"/>
              <a:gd name="connsiteX6" fmla="*/ 2197100 w 2282825"/>
              <a:gd name="connsiteY6" fmla="*/ 365125 h 1247775"/>
              <a:gd name="connsiteX7" fmla="*/ 2092325 w 2282825"/>
              <a:gd name="connsiteY7" fmla="*/ 463550 h 1247775"/>
              <a:gd name="connsiteX8" fmla="*/ 1660525 w 2282825"/>
              <a:gd name="connsiteY8" fmla="*/ 44450 h 1247775"/>
              <a:gd name="connsiteX9" fmla="*/ 1581150 w 2282825"/>
              <a:gd name="connsiteY9" fmla="*/ 0 h 1247775"/>
              <a:gd name="connsiteX10" fmla="*/ 288925 w 2282825"/>
              <a:gd name="connsiteY10" fmla="*/ 15875 h 1247775"/>
              <a:gd name="connsiteX11" fmla="*/ 0 w 2282825"/>
              <a:gd name="connsiteY11" fmla="*/ 304800 h 1247775"/>
              <a:gd name="connsiteX12" fmla="*/ 527051 w 2282825"/>
              <a:gd name="connsiteY12" fmla="*/ 95250 h 1247775"/>
              <a:gd name="connsiteX13" fmla="*/ 1495426 w 2282825"/>
              <a:gd name="connsiteY13" fmla="*/ 1069975 h 1247775"/>
              <a:gd name="connsiteX14" fmla="*/ 1492250 w 2282825"/>
              <a:gd name="connsiteY14" fmla="*/ 1063625 h 1247775"/>
              <a:gd name="connsiteX0" fmla="*/ 1514475 w 2305050"/>
              <a:gd name="connsiteY0" fmla="*/ 1063625 h 1247775"/>
              <a:gd name="connsiteX1" fmla="*/ 1412875 w 2305050"/>
              <a:gd name="connsiteY1" fmla="*/ 1165225 h 1247775"/>
              <a:gd name="connsiteX2" fmla="*/ 1482725 w 2305050"/>
              <a:gd name="connsiteY2" fmla="*/ 1247775 h 1247775"/>
              <a:gd name="connsiteX3" fmla="*/ 2206625 w 2305050"/>
              <a:gd name="connsiteY3" fmla="*/ 1241425 h 1247775"/>
              <a:gd name="connsiteX4" fmla="*/ 2305050 w 2305050"/>
              <a:gd name="connsiteY4" fmla="*/ 1146175 h 1247775"/>
              <a:gd name="connsiteX5" fmla="*/ 2301875 w 2305050"/>
              <a:gd name="connsiteY5" fmla="*/ 409575 h 1247775"/>
              <a:gd name="connsiteX6" fmla="*/ 2219325 w 2305050"/>
              <a:gd name="connsiteY6" fmla="*/ 365125 h 1247775"/>
              <a:gd name="connsiteX7" fmla="*/ 2114550 w 2305050"/>
              <a:gd name="connsiteY7" fmla="*/ 463550 h 1247775"/>
              <a:gd name="connsiteX8" fmla="*/ 1682750 w 2305050"/>
              <a:gd name="connsiteY8" fmla="*/ 44450 h 1247775"/>
              <a:gd name="connsiteX9" fmla="*/ 1603375 w 2305050"/>
              <a:gd name="connsiteY9" fmla="*/ 0 h 1247775"/>
              <a:gd name="connsiteX10" fmla="*/ 311150 w 2305050"/>
              <a:gd name="connsiteY10" fmla="*/ 15875 h 1247775"/>
              <a:gd name="connsiteX11" fmla="*/ 0 w 2305050"/>
              <a:gd name="connsiteY11" fmla="*/ 323850 h 1247775"/>
              <a:gd name="connsiteX12" fmla="*/ 549276 w 2305050"/>
              <a:gd name="connsiteY12" fmla="*/ 95250 h 1247775"/>
              <a:gd name="connsiteX13" fmla="*/ 1517651 w 2305050"/>
              <a:gd name="connsiteY13" fmla="*/ 1069975 h 1247775"/>
              <a:gd name="connsiteX14" fmla="*/ 1514475 w 230505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3"/>
              <a:gd name="connsiteY0" fmla="*/ 1063625 h 1247775"/>
              <a:gd name="connsiteX1" fmla="*/ 1457325 w 2349503"/>
              <a:gd name="connsiteY1" fmla="*/ 1165225 h 1247775"/>
              <a:gd name="connsiteX2" fmla="*/ 1527175 w 2349503"/>
              <a:gd name="connsiteY2" fmla="*/ 1247775 h 1247775"/>
              <a:gd name="connsiteX3" fmla="*/ 2251075 w 2349503"/>
              <a:gd name="connsiteY3" fmla="*/ 1241425 h 1247775"/>
              <a:gd name="connsiteX4" fmla="*/ 2349500 w 2349503"/>
              <a:gd name="connsiteY4" fmla="*/ 1146175 h 1247775"/>
              <a:gd name="connsiteX5" fmla="*/ 2346325 w 2349503"/>
              <a:gd name="connsiteY5" fmla="*/ 409575 h 1247775"/>
              <a:gd name="connsiteX6" fmla="*/ 2263775 w 2349503"/>
              <a:gd name="connsiteY6" fmla="*/ 365125 h 1247775"/>
              <a:gd name="connsiteX7" fmla="*/ 2159000 w 2349503"/>
              <a:gd name="connsiteY7" fmla="*/ 463550 h 1247775"/>
              <a:gd name="connsiteX8" fmla="*/ 1727200 w 2349503"/>
              <a:gd name="connsiteY8" fmla="*/ 44450 h 1247775"/>
              <a:gd name="connsiteX9" fmla="*/ 1647825 w 2349503"/>
              <a:gd name="connsiteY9" fmla="*/ 0 h 1247775"/>
              <a:gd name="connsiteX10" fmla="*/ 355600 w 2349503"/>
              <a:gd name="connsiteY10" fmla="*/ 15875 h 1247775"/>
              <a:gd name="connsiteX11" fmla="*/ 0 w 2349503"/>
              <a:gd name="connsiteY11" fmla="*/ 342900 h 1247775"/>
              <a:gd name="connsiteX12" fmla="*/ 593726 w 2349503"/>
              <a:gd name="connsiteY12" fmla="*/ 95250 h 1247775"/>
              <a:gd name="connsiteX13" fmla="*/ 1562101 w 2349503"/>
              <a:gd name="connsiteY13" fmla="*/ 1069975 h 1247775"/>
              <a:gd name="connsiteX14" fmla="*/ 1558925 w 2349503"/>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89"/>
              <a:gd name="connsiteX1" fmla="*/ 1457325 w 2349504"/>
              <a:gd name="connsiteY1" fmla="*/ 1165225 h 1247789"/>
              <a:gd name="connsiteX2" fmla="*/ 1527175 w 2349504"/>
              <a:gd name="connsiteY2" fmla="*/ 1247775 h 1247789"/>
              <a:gd name="connsiteX3" fmla="*/ 2251075 w 2349504"/>
              <a:gd name="connsiteY3" fmla="*/ 1241425 h 1247789"/>
              <a:gd name="connsiteX4" fmla="*/ 2349500 w 2349504"/>
              <a:gd name="connsiteY4" fmla="*/ 1146175 h 1247789"/>
              <a:gd name="connsiteX5" fmla="*/ 2346325 w 2349504"/>
              <a:gd name="connsiteY5" fmla="*/ 409575 h 1247789"/>
              <a:gd name="connsiteX6" fmla="*/ 2263775 w 2349504"/>
              <a:gd name="connsiteY6" fmla="*/ 365125 h 1247789"/>
              <a:gd name="connsiteX7" fmla="*/ 2159000 w 2349504"/>
              <a:gd name="connsiteY7" fmla="*/ 463550 h 1247789"/>
              <a:gd name="connsiteX8" fmla="*/ 1727200 w 2349504"/>
              <a:gd name="connsiteY8" fmla="*/ 44450 h 1247789"/>
              <a:gd name="connsiteX9" fmla="*/ 1647825 w 2349504"/>
              <a:gd name="connsiteY9" fmla="*/ 0 h 1247789"/>
              <a:gd name="connsiteX10" fmla="*/ 355600 w 2349504"/>
              <a:gd name="connsiteY10" fmla="*/ 15875 h 1247789"/>
              <a:gd name="connsiteX11" fmla="*/ 0 w 2349504"/>
              <a:gd name="connsiteY11" fmla="*/ 342900 h 1247789"/>
              <a:gd name="connsiteX12" fmla="*/ 593726 w 2349504"/>
              <a:gd name="connsiteY12" fmla="*/ 95250 h 1247789"/>
              <a:gd name="connsiteX13" fmla="*/ 1562101 w 2349504"/>
              <a:gd name="connsiteY13" fmla="*/ 1069975 h 1247789"/>
              <a:gd name="connsiteX14" fmla="*/ 1558925 w 2349504"/>
              <a:gd name="connsiteY14" fmla="*/ 1063625 h 1247789"/>
              <a:gd name="connsiteX0" fmla="*/ 1558925 w 2349504"/>
              <a:gd name="connsiteY0" fmla="*/ 1063625 h 1247791"/>
              <a:gd name="connsiteX1" fmla="*/ 1457325 w 2349504"/>
              <a:gd name="connsiteY1" fmla="*/ 1165225 h 1247791"/>
              <a:gd name="connsiteX2" fmla="*/ 1527175 w 2349504"/>
              <a:gd name="connsiteY2" fmla="*/ 1247775 h 1247791"/>
              <a:gd name="connsiteX3" fmla="*/ 2251075 w 2349504"/>
              <a:gd name="connsiteY3" fmla="*/ 1241425 h 1247791"/>
              <a:gd name="connsiteX4" fmla="*/ 2349500 w 2349504"/>
              <a:gd name="connsiteY4" fmla="*/ 1146175 h 1247791"/>
              <a:gd name="connsiteX5" fmla="*/ 2346325 w 2349504"/>
              <a:gd name="connsiteY5" fmla="*/ 409575 h 1247791"/>
              <a:gd name="connsiteX6" fmla="*/ 2263775 w 2349504"/>
              <a:gd name="connsiteY6" fmla="*/ 365125 h 1247791"/>
              <a:gd name="connsiteX7" fmla="*/ 2159000 w 2349504"/>
              <a:gd name="connsiteY7" fmla="*/ 463550 h 1247791"/>
              <a:gd name="connsiteX8" fmla="*/ 1727200 w 2349504"/>
              <a:gd name="connsiteY8" fmla="*/ 44450 h 1247791"/>
              <a:gd name="connsiteX9" fmla="*/ 1647825 w 2349504"/>
              <a:gd name="connsiteY9" fmla="*/ 0 h 1247791"/>
              <a:gd name="connsiteX10" fmla="*/ 355600 w 2349504"/>
              <a:gd name="connsiteY10" fmla="*/ 15875 h 1247791"/>
              <a:gd name="connsiteX11" fmla="*/ 0 w 2349504"/>
              <a:gd name="connsiteY11" fmla="*/ 342900 h 1247791"/>
              <a:gd name="connsiteX12" fmla="*/ 593726 w 2349504"/>
              <a:gd name="connsiteY12" fmla="*/ 95250 h 1247791"/>
              <a:gd name="connsiteX13" fmla="*/ 1562101 w 2349504"/>
              <a:gd name="connsiteY13" fmla="*/ 1069975 h 1247791"/>
              <a:gd name="connsiteX14" fmla="*/ 1558925 w 2349504"/>
              <a:gd name="connsiteY14" fmla="*/ 1063625 h 1247791"/>
              <a:gd name="connsiteX0" fmla="*/ 1558925 w 2349504"/>
              <a:gd name="connsiteY0" fmla="*/ 106362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14" fmla="*/ 1558925 w 2349504"/>
              <a:gd name="connsiteY14" fmla="*/ 106362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04" h="1247802">
                <a:moveTo>
                  <a:pt x="1562101" y="1069975"/>
                </a:moveTo>
                <a:lnTo>
                  <a:pt x="1457325" y="1165225"/>
                </a:lnTo>
                <a:cubicBezTo>
                  <a:pt x="1413934" y="1218936"/>
                  <a:pt x="1465792" y="1248833"/>
                  <a:pt x="1527175" y="1247775"/>
                </a:cubicBezTo>
                <a:lnTo>
                  <a:pt x="2251075" y="1241425"/>
                </a:lnTo>
                <a:cubicBezTo>
                  <a:pt x="2302933" y="1245393"/>
                  <a:pt x="2350030" y="1201738"/>
                  <a:pt x="2349500" y="1146175"/>
                </a:cubicBezTo>
                <a:cubicBezTo>
                  <a:pt x="2348442" y="900642"/>
                  <a:pt x="2347383" y="655108"/>
                  <a:pt x="2346325" y="409575"/>
                </a:cubicBezTo>
                <a:cubicBezTo>
                  <a:pt x="2345003" y="342369"/>
                  <a:pt x="2296054" y="334698"/>
                  <a:pt x="2263775" y="365125"/>
                </a:cubicBezTo>
                <a:lnTo>
                  <a:pt x="2159000" y="463550"/>
                </a:lnTo>
                <a:lnTo>
                  <a:pt x="1727200" y="44450"/>
                </a:lnTo>
                <a:cubicBezTo>
                  <a:pt x="1703917" y="16933"/>
                  <a:pt x="1681427" y="10054"/>
                  <a:pt x="1647825" y="0"/>
                </a:cubicBezTo>
                <a:lnTo>
                  <a:pt x="355600" y="15875"/>
                </a:lnTo>
                <a:cubicBezTo>
                  <a:pt x="97896" y="65617"/>
                  <a:pt x="38100" y="198437"/>
                  <a:pt x="0" y="342900"/>
                </a:cubicBezTo>
                <a:cubicBezTo>
                  <a:pt x="61913" y="95779"/>
                  <a:pt x="309564" y="-40216"/>
                  <a:pt x="546101" y="90488"/>
                </a:cubicBezTo>
                <a:cubicBezTo>
                  <a:pt x="782638" y="221192"/>
                  <a:pt x="1239309" y="745067"/>
                  <a:pt x="1562101" y="1069975"/>
                </a:cubicBezTo>
                <a:close/>
              </a:path>
            </a:pathLst>
          </a:custGeom>
          <a:gradFill flip="none" rotWithShape="1">
            <a:gsLst>
              <a:gs pos="0">
                <a:srgbClr val="294B69"/>
              </a:gs>
              <a:gs pos="29000">
                <a:srgbClr val="457EB1"/>
              </a:gs>
              <a:gs pos="100000">
                <a:srgbClr val="6596C3"/>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20"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rcRect/>
          <a:stretch/>
        </p:blipFill>
        <p:spPr bwMode="auto">
          <a:xfrm rot="10800000" flipV="1">
            <a:off x="877822" y="4632580"/>
            <a:ext cx="6775252" cy="92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任意多边形 75"/>
          <p:cNvSpPr/>
          <p:nvPr/>
        </p:nvSpPr>
        <p:spPr>
          <a:xfrm>
            <a:off x="1798907" y="4725144"/>
            <a:ext cx="1008112" cy="538561"/>
          </a:xfrm>
          <a:custGeom>
            <a:avLst/>
            <a:gdLst>
              <a:gd name="connsiteX0" fmla="*/ 1298575 w 2089150"/>
              <a:gd name="connsiteY0" fmla="*/ 1069975 h 1254125"/>
              <a:gd name="connsiteX1" fmla="*/ 1196975 w 2089150"/>
              <a:gd name="connsiteY1" fmla="*/ 1171575 h 1254125"/>
              <a:gd name="connsiteX2" fmla="*/ 1266825 w 2089150"/>
              <a:gd name="connsiteY2" fmla="*/ 1254125 h 1254125"/>
              <a:gd name="connsiteX3" fmla="*/ 1990725 w 2089150"/>
              <a:gd name="connsiteY3" fmla="*/ 1247775 h 1254125"/>
              <a:gd name="connsiteX4" fmla="*/ 2089150 w 2089150"/>
              <a:gd name="connsiteY4" fmla="*/ 1152525 h 1254125"/>
              <a:gd name="connsiteX5" fmla="*/ 2085975 w 2089150"/>
              <a:gd name="connsiteY5" fmla="*/ 415925 h 1254125"/>
              <a:gd name="connsiteX6" fmla="*/ 2003425 w 2089150"/>
              <a:gd name="connsiteY6" fmla="*/ 371475 h 1254125"/>
              <a:gd name="connsiteX7" fmla="*/ 1898650 w 2089150"/>
              <a:gd name="connsiteY7" fmla="*/ 469900 h 1254125"/>
              <a:gd name="connsiteX8" fmla="*/ 1466850 w 2089150"/>
              <a:gd name="connsiteY8" fmla="*/ 50800 h 1254125"/>
              <a:gd name="connsiteX9" fmla="*/ 1387475 w 2089150"/>
              <a:gd name="connsiteY9" fmla="*/ 6350 h 1254125"/>
              <a:gd name="connsiteX10" fmla="*/ 222250 w 2089150"/>
              <a:gd name="connsiteY10" fmla="*/ 0 h 1254125"/>
              <a:gd name="connsiteX11" fmla="*/ 95250 w 2089150"/>
              <a:gd name="connsiteY11" fmla="*/ 22225 h 1254125"/>
              <a:gd name="connsiteX12" fmla="*/ 0 w 2089150"/>
              <a:gd name="connsiteY12" fmla="*/ 98425 h 1254125"/>
              <a:gd name="connsiteX0" fmla="*/ 1323975 w 2114550"/>
              <a:gd name="connsiteY0" fmla="*/ 1069975 h 1254125"/>
              <a:gd name="connsiteX1" fmla="*/ 1222375 w 2114550"/>
              <a:gd name="connsiteY1" fmla="*/ 1171575 h 1254125"/>
              <a:gd name="connsiteX2" fmla="*/ 1292225 w 2114550"/>
              <a:gd name="connsiteY2" fmla="*/ 1254125 h 1254125"/>
              <a:gd name="connsiteX3" fmla="*/ 2016125 w 2114550"/>
              <a:gd name="connsiteY3" fmla="*/ 1247775 h 1254125"/>
              <a:gd name="connsiteX4" fmla="*/ 2114550 w 2114550"/>
              <a:gd name="connsiteY4" fmla="*/ 1152525 h 1254125"/>
              <a:gd name="connsiteX5" fmla="*/ 2111375 w 2114550"/>
              <a:gd name="connsiteY5" fmla="*/ 415925 h 1254125"/>
              <a:gd name="connsiteX6" fmla="*/ 2028825 w 2114550"/>
              <a:gd name="connsiteY6" fmla="*/ 371475 h 1254125"/>
              <a:gd name="connsiteX7" fmla="*/ 1924050 w 2114550"/>
              <a:gd name="connsiteY7" fmla="*/ 469900 h 1254125"/>
              <a:gd name="connsiteX8" fmla="*/ 1492250 w 2114550"/>
              <a:gd name="connsiteY8" fmla="*/ 50800 h 1254125"/>
              <a:gd name="connsiteX9" fmla="*/ 1412875 w 2114550"/>
              <a:gd name="connsiteY9" fmla="*/ 6350 h 1254125"/>
              <a:gd name="connsiteX10" fmla="*/ 247650 w 2114550"/>
              <a:gd name="connsiteY10" fmla="*/ 0 h 1254125"/>
              <a:gd name="connsiteX11" fmla="*/ 120650 w 2114550"/>
              <a:gd name="connsiteY11" fmla="*/ 22225 h 1254125"/>
              <a:gd name="connsiteX12" fmla="*/ 0 w 2114550"/>
              <a:gd name="connsiteY12" fmla="*/ 117475 h 1254125"/>
              <a:gd name="connsiteX0" fmla="*/ 1333879 w 2124454"/>
              <a:gd name="connsiteY0" fmla="*/ 1069975 h 1254125"/>
              <a:gd name="connsiteX1" fmla="*/ 1232279 w 2124454"/>
              <a:gd name="connsiteY1" fmla="*/ 1171575 h 1254125"/>
              <a:gd name="connsiteX2" fmla="*/ 1302129 w 2124454"/>
              <a:gd name="connsiteY2" fmla="*/ 1254125 h 1254125"/>
              <a:gd name="connsiteX3" fmla="*/ 2026029 w 2124454"/>
              <a:gd name="connsiteY3" fmla="*/ 1247775 h 1254125"/>
              <a:gd name="connsiteX4" fmla="*/ 2124454 w 2124454"/>
              <a:gd name="connsiteY4" fmla="*/ 1152525 h 1254125"/>
              <a:gd name="connsiteX5" fmla="*/ 2121279 w 2124454"/>
              <a:gd name="connsiteY5" fmla="*/ 415925 h 1254125"/>
              <a:gd name="connsiteX6" fmla="*/ 2038729 w 2124454"/>
              <a:gd name="connsiteY6" fmla="*/ 371475 h 1254125"/>
              <a:gd name="connsiteX7" fmla="*/ 1933954 w 2124454"/>
              <a:gd name="connsiteY7" fmla="*/ 469900 h 1254125"/>
              <a:gd name="connsiteX8" fmla="*/ 1502154 w 2124454"/>
              <a:gd name="connsiteY8" fmla="*/ 50800 h 1254125"/>
              <a:gd name="connsiteX9" fmla="*/ 1422779 w 2124454"/>
              <a:gd name="connsiteY9" fmla="*/ 6350 h 1254125"/>
              <a:gd name="connsiteX10" fmla="*/ 257554 w 2124454"/>
              <a:gd name="connsiteY10" fmla="*/ 0 h 1254125"/>
              <a:gd name="connsiteX11" fmla="*/ 130554 w 2124454"/>
              <a:gd name="connsiteY11" fmla="*/ 22225 h 1254125"/>
              <a:gd name="connsiteX12" fmla="*/ 9904 w 2124454"/>
              <a:gd name="connsiteY12" fmla="*/ 117475 h 1254125"/>
              <a:gd name="connsiteX13" fmla="*/ 6729 w 2124454"/>
              <a:gd name="connsiteY13" fmla="*/ 117475 h 1254125"/>
              <a:gd name="connsiteX0" fmla="*/ 1409700 w 2200275"/>
              <a:gd name="connsiteY0" fmla="*/ 1069975 h 1254125"/>
              <a:gd name="connsiteX1" fmla="*/ 1308100 w 2200275"/>
              <a:gd name="connsiteY1" fmla="*/ 1171575 h 1254125"/>
              <a:gd name="connsiteX2" fmla="*/ 1377950 w 2200275"/>
              <a:gd name="connsiteY2" fmla="*/ 1254125 h 1254125"/>
              <a:gd name="connsiteX3" fmla="*/ 2101850 w 2200275"/>
              <a:gd name="connsiteY3" fmla="*/ 1247775 h 1254125"/>
              <a:gd name="connsiteX4" fmla="*/ 2200275 w 2200275"/>
              <a:gd name="connsiteY4" fmla="*/ 1152525 h 1254125"/>
              <a:gd name="connsiteX5" fmla="*/ 2197100 w 2200275"/>
              <a:gd name="connsiteY5" fmla="*/ 415925 h 1254125"/>
              <a:gd name="connsiteX6" fmla="*/ 2114550 w 2200275"/>
              <a:gd name="connsiteY6" fmla="*/ 371475 h 1254125"/>
              <a:gd name="connsiteX7" fmla="*/ 2009775 w 2200275"/>
              <a:gd name="connsiteY7" fmla="*/ 469900 h 1254125"/>
              <a:gd name="connsiteX8" fmla="*/ 1577975 w 2200275"/>
              <a:gd name="connsiteY8" fmla="*/ 50800 h 1254125"/>
              <a:gd name="connsiteX9" fmla="*/ 1498600 w 2200275"/>
              <a:gd name="connsiteY9" fmla="*/ 6350 h 1254125"/>
              <a:gd name="connsiteX10" fmla="*/ 333375 w 2200275"/>
              <a:gd name="connsiteY10" fmla="*/ 0 h 1254125"/>
              <a:gd name="connsiteX11" fmla="*/ 206375 w 2200275"/>
              <a:gd name="connsiteY11" fmla="*/ 22225 h 1254125"/>
              <a:gd name="connsiteX12" fmla="*/ 85725 w 2200275"/>
              <a:gd name="connsiteY12" fmla="*/ 117475 h 1254125"/>
              <a:gd name="connsiteX13" fmla="*/ 0 w 2200275"/>
              <a:gd name="connsiteY13" fmla="*/ 307975 h 1254125"/>
              <a:gd name="connsiteX0" fmla="*/ 1417041 w 2207616"/>
              <a:gd name="connsiteY0" fmla="*/ 1069975 h 1254125"/>
              <a:gd name="connsiteX1" fmla="*/ 1315441 w 2207616"/>
              <a:gd name="connsiteY1" fmla="*/ 1171575 h 1254125"/>
              <a:gd name="connsiteX2" fmla="*/ 1385291 w 2207616"/>
              <a:gd name="connsiteY2" fmla="*/ 1254125 h 1254125"/>
              <a:gd name="connsiteX3" fmla="*/ 2109191 w 2207616"/>
              <a:gd name="connsiteY3" fmla="*/ 1247775 h 1254125"/>
              <a:gd name="connsiteX4" fmla="*/ 2207616 w 2207616"/>
              <a:gd name="connsiteY4" fmla="*/ 1152525 h 1254125"/>
              <a:gd name="connsiteX5" fmla="*/ 2204441 w 2207616"/>
              <a:gd name="connsiteY5" fmla="*/ 415925 h 1254125"/>
              <a:gd name="connsiteX6" fmla="*/ 2121891 w 2207616"/>
              <a:gd name="connsiteY6" fmla="*/ 371475 h 1254125"/>
              <a:gd name="connsiteX7" fmla="*/ 2017116 w 2207616"/>
              <a:gd name="connsiteY7" fmla="*/ 469900 h 1254125"/>
              <a:gd name="connsiteX8" fmla="*/ 1585316 w 2207616"/>
              <a:gd name="connsiteY8" fmla="*/ 50800 h 1254125"/>
              <a:gd name="connsiteX9" fmla="*/ 1505941 w 2207616"/>
              <a:gd name="connsiteY9" fmla="*/ 6350 h 1254125"/>
              <a:gd name="connsiteX10" fmla="*/ 340716 w 2207616"/>
              <a:gd name="connsiteY10" fmla="*/ 0 h 1254125"/>
              <a:gd name="connsiteX11" fmla="*/ 213716 w 2207616"/>
              <a:gd name="connsiteY11" fmla="*/ 22225 h 1254125"/>
              <a:gd name="connsiteX12" fmla="*/ 93066 w 2207616"/>
              <a:gd name="connsiteY12" fmla="*/ 117475 h 1254125"/>
              <a:gd name="connsiteX13" fmla="*/ 7341 w 2207616"/>
              <a:gd name="connsiteY13" fmla="*/ 307975 h 1254125"/>
              <a:gd name="connsiteX14" fmla="*/ 4167 w 2207616"/>
              <a:gd name="connsiteY14" fmla="*/ 3048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22750 w 2203974"/>
              <a:gd name="connsiteY15" fmla="*/ 307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108475 w 2203974"/>
              <a:gd name="connsiteY16" fmla="*/ 1301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213250 w 2203974"/>
              <a:gd name="connsiteY17" fmla="*/ 4445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333900 w 2203974"/>
              <a:gd name="connsiteY18" fmla="*/ 476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448200 w 2203974"/>
              <a:gd name="connsiteY19" fmla="*/ 101600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07050 w 2203974"/>
              <a:gd name="connsiteY19" fmla="*/ 106997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0" fmla="*/ 1413399 w 2203974"/>
              <a:gd name="connsiteY0" fmla="*/ 1069975 h 1254125"/>
              <a:gd name="connsiteX1" fmla="*/ 1311799 w 2203974"/>
              <a:gd name="connsiteY1" fmla="*/ 1171575 h 1254125"/>
              <a:gd name="connsiteX2" fmla="*/ 1381649 w 2203974"/>
              <a:gd name="connsiteY2" fmla="*/ 1254125 h 1254125"/>
              <a:gd name="connsiteX3" fmla="*/ 2105549 w 2203974"/>
              <a:gd name="connsiteY3" fmla="*/ 1247775 h 1254125"/>
              <a:gd name="connsiteX4" fmla="*/ 2203974 w 2203974"/>
              <a:gd name="connsiteY4" fmla="*/ 1152525 h 1254125"/>
              <a:gd name="connsiteX5" fmla="*/ 2200799 w 2203974"/>
              <a:gd name="connsiteY5" fmla="*/ 415925 h 1254125"/>
              <a:gd name="connsiteX6" fmla="*/ 2118249 w 2203974"/>
              <a:gd name="connsiteY6" fmla="*/ 371475 h 1254125"/>
              <a:gd name="connsiteX7" fmla="*/ 2013474 w 2203974"/>
              <a:gd name="connsiteY7" fmla="*/ 469900 h 1254125"/>
              <a:gd name="connsiteX8" fmla="*/ 1581674 w 2203974"/>
              <a:gd name="connsiteY8" fmla="*/ 50800 h 1254125"/>
              <a:gd name="connsiteX9" fmla="*/ 1502299 w 2203974"/>
              <a:gd name="connsiteY9" fmla="*/ 6350 h 1254125"/>
              <a:gd name="connsiteX10" fmla="*/ 337074 w 2203974"/>
              <a:gd name="connsiteY10" fmla="*/ 0 h 1254125"/>
              <a:gd name="connsiteX11" fmla="*/ 210074 w 2203974"/>
              <a:gd name="connsiteY11" fmla="*/ 22225 h 1254125"/>
              <a:gd name="connsiteX12" fmla="*/ 89424 w 2203974"/>
              <a:gd name="connsiteY12" fmla="*/ 117475 h 1254125"/>
              <a:gd name="connsiteX13" fmla="*/ 3699 w 2203974"/>
              <a:gd name="connsiteY13" fmla="*/ 307975 h 1254125"/>
              <a:gd name="connsiteX14" fmla="*/ 22750 w 2203974"/>
              <a:gd name="connsiteY14" fmla="*/ 311150 h 1254125"/>
              <a:gd name="connsiteX15" fmla="*/ 105300 w 2203974"/>
              <a:gd name="connsiteY15" fmla="*/ 133350 h 1254125"/>
              <a:gd name="connsiteX16" fmla="*/ 216425 w 2203974"/>
              <a:gd name="connsiteY16" fmla="*/ 47625 h 1254125"/>
              <a:gd name="connsiteX17" fmla="*/ 333900 w 2203974"/>
              <a:gd name="connsiteY17" fmla="*/ 53975 h 1254125"/>
              <a:gd name="connsiteX18" fmla="*/ 448200 w 2203974"/>
              <a:gd name="connsiteY18" fmla="*/ 101600 h 1254125"/>
              <a:gd name="connsiteX19" fmla="*/ 1416575 w 2203974"/>
              <a:gd name="connsiteY19" fmla="*/ 1076325 h 1254125"/>
              <a:gd name="connsiteX20" fmla="*/ 1413399 w 2203974"/>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106767 w 2205441"/>
              <a:gd name="connsiteY15" fmla="*/ 13335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069975 h 1254125"/>
              <a:gd name="connsiteX1" fmla="*/ 1313266 w 2205441"/>
              <a:gd name="connsiteY1" fmla="*/ 1171575 h 1254125"/>
              <a:gd name="connsiteX2" fmla="*/ 1383116 w 2205441"/>
              <a:gd name="connsiteY2" fmla="*/ 1254125 h 1254125"/>
              <a:gd name="connsiteX3" fmla="*/ 2107016 w 2205441"/>
              <a:gd name="connsiteY3" fmla="*/ 1247775 h 1254125"/>
              <a:gd name="connsiteX4" fmla="*/ 2205441 w 2205441"/>
              <a:gd name="connsiteY4" fmla="*/ 1152525 h 1254125"/>
              <a:gd name="connsiteX5" fmla="*/ 2202266 w 2205441"/>
              <a:gd name="connsiteY5" fmla="*/ 415925 h 1254125"/>
              <a:gd name="connsiteX6" fmla="*/ 2119716 w 2205441"/>
              <a:gd name="connsiteY6" fmla="*/ 371475 h 1254125"/>
              <a:gd name="connsiteX7" fmla="*/ 2014941 w 2205441"/>
              <a:gd name="connsiteY7" fmla="*/ 469900 h 1254125"/>
              <a:gd name="connsiteX8" fmla="*/ 1583141 w 2205441"/>
              <a:gd name="connsiteY8" fmla="*/ 50800 h 1254125"/>
              <a:gd name="connsiteX9" fmla="*/ 1503766 w 2205441"/>
              <a:gd name="connsiteY9" fmla="*/ 6350 h 1254125"/>
              <a:gd name="connsiteX10" fmla="*/ 338541 w 2205441"/>
              <a:gd name="connsiteY10" fmla="*/ 0 h 1254125"/>
              <a:gd name="connsiteX11" fmla="*/ 211541 w 2205441"/>
              <a:gd name="connsiteY11" fmla="*/ 22225 h 1254125"/>
              <a:gd name="connsiteX12" fmla="*/ 90891 w 2205441"/>
              <a:gd name="connsiteY12" fmla="*/ 117475 h 1254125"/>
              <a:gd name="connsiteX13" fmla="*/ 5166 w 2205441"/>
              <a:gd name="connsiteY13" fmla="*/ 307975 h 1254125"/>
              <a:gd name="connsiteX14" fmla="*/ 11517 w 2205441"/>
              <a:gd name="connsiteY14" fmla="*/ 314325 h 1254125"/>
              <a:gd name="connsiteX15" fmla="*/ 90892 w 2205441"/>
              <a:gd name="connsiteY15" fmla="*/ 152400 h 1254125"/>
              <a:gd name="connsiteX16" fmla="*/ 217892 w 2205441"/>
              <a:gd name="connsiteY16" fmla="*/ 47625 h 1254125"/>
              <a:gd name="connsiteX17" fmla="*/ 335367 w 2205441"/>
              <a:gd name="connsiteY17" fmla="*/ 53975 h 1254125"/>
              <a:gd name="connsiteX18" fmla="*/ 449667 w 2205441"/>
              <a:gd name="connsiteY18" fmla="*/ 101600 h 1254125"/>
              <a:gd name="connsiteX19" fmla="*/ 1418042 w 2205441"/>
              <a:gd name="connsiteY19" fmla="*/ 1076325 h 1254125"/>
              <a:gd name="connsiteX20" fmla="*/ 1414866 w 2205441"/>
              <a:gd name="connsiteY20" fmla="*/ 1069975 h 1254125"/>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338541 w 2205441"/>
              <a:gd name="connsiteY10" fmla="*/ 56276 h 1310401"/>
              <a:gd name="connsiteX11" fmla="*/ 211541 w 2205441"/>
              <a:gd name="connsiteY11" fmla="*/ 78501 h 1310401"/>
              <a:gd name="connsiteX12" fmla="*/ 90891 w 2205441"/>
              <a:gd name="connsiteY12" fmla="*/ 173751 h 1310401"/>
              <a:gd name="connsiteX13" fmla="*/ 5166 w 2205441"/>
              <a:gd name="connsiteY13" fmla="*/ 364251 h 1310401"/>
              <a:gd name="connsiteX14" fmla="*/ 11517 w 2205441"/>
              <a:gd name="connsiteY14" fmla="*/ 370601 h 1310401"/>
              <a:gd name="connsiteX15" fmla="*/ 90892 w 2205441"/>
              <a:gd name="connsiteY15" fmla="*/ 208676 h 1310401"/>
              <a:gd name="connsiteX16" fmla="*/ 217892 w 2205441"/>
              <a:gd name="connsiteY16" fmla="*/ 103901 h 1310401"/>
              <a:gd name="connsiteX17" fmla="*/ 335367 w 2205441"/>
              <a:gd name="connsiteY17" fmla="*/ 110251 h 1310401"/>
              <a:gd name="connsiteX18" fmla="*/ 449667 w 2205441"/>
              <a:gd name="connsiteY18" fmla="*/ 157876 h 1310401"/>
              <a:gd name="connsiteX19" fmla="*/ 1418042 w 2205441"/>
              <a:gd name="connsiteY19" fmla="*/ 1132601 h 1310401"/>
              <a:gd name="connsiteX20" fmla="*/ 1414866 w 2205441"/>
              <a:gd name="connsiteY20" fmla="*/ 1126251 h 1310401"/>
              <a:gd name="connsiteX0" fmla="*/ 1414866 w 2205441"/>
              <a:gd name="connsiteY0" fmla="*/ 1126251 h 1310401"/>
              <a:gd name="connsiteX1" fmla="*/ 1313266 w 2205441"/>
              <a:gd name="connsiteY1" fmla="*/ 1227851 h 1310401"/>
              <a:gd name="connsiteX2" fmla="*/ 1383116 w 2205441"/>
              <a:gd name="connsiteY2" fmla="*/ 1310401 h 1310401"/>
              <a:gd name="connsiteX3" fmla="*/ 2107016 w 2205441"/>
              <a:gd name="connsiteY3" fmla="*/ 1304051 h 1310401"/>
              <a:gd name="connsiteX4" fmla="*/ 2205441 w 2205441"/>
              <a:gd name="connsiteY4" fmla="*/ 1208801 h 1310401"/>
              <a:gd name="connsiteX5" fmla="*/ 2202266 w 2205441"/>
              <a:gd name="connsiteY5" fmla="*/ 472201 h 1310401"/>
              <a:gd name="connsiteX6" fmla="*/ 2119716 w 2205441"/>
              <a:gd name="connsiteY6" fmla="*/ 427751 h 1310401"/>
              <a:gd name="connsiteX7" fmla="*/ 2014941 w 2205441"/>
              <a:gd name="connsiteY7" fmla="*/ 526176 h 1310401"/>
              <a:gd name="connsiteX8" fmla="*/ 1583141 w 2205441"/>
              <a:gd name="connsiteY8" fmla="*/ 107076 h 1310401"/>
              <a:gd name="connsiteX9" fmla="*/ 1503766 w 2205441"/>
              <a:gd name="connsiteY9" fmla="*/ 62626 h 1310401"/>
              <a:gd name="connsiteX10" fmla="*/ 211541 w 2205441"/>
              <a:gd name="connsiteY10" fmla="*/ 78501 h 1310401"/>
              <a:gd name="connsiteX11" fmla="*/ 90891 w 2205441"/>
              <a:gd name="connsiteY11" fmla="*/ 173751 h 1310401"/>
              <a:gd name="connsiteX12" fmla="*/ 5166 w 2205441"/>
              <a:gd name="connsiteY12" fmla="*/ 364251 h 1310401"/>
              <a:gd name="connsiteX13" fmla="*/ 11517 w 2205441"/>
              <a:gd name="connsiteY13" fmla="*/ 370601 h 1310401"/>
              <a:gd name="connsiteX14" fmla="*/ 90892 w 2205441"/>
              <a:gd name="connsiteY14" fmla="*/ 208676 h 1310401"/>
              <a:gd name="connsiteX15" fmla="*/ 217892 w 2205441"/>
              <a:gd name="connsiteY15" fmla="*/ 103901 h 1310401"/>
              <a:gd name="connsiteX16" fmla="*/ 335367 w 2205441"/>
              <a:gd name="connsiteY16" fmla="*/ 110251 h 1310401"/>
              <a:gd name="connsiteX17" fmla="*/ 449667 w 2205441"/>
              <a:gd name="connsiteY17" fmla="*/ 157876 h 1310401"/>
              <a:gd name="connsiteX18" fmla="*/ 1418042 w 2205441"/>
              <a:gd name="connsiteY18" fmla="*/ 1132601 h 1310401"/>
              <a:gd name="connsiteX19" fmla="*/ 1414866 w 2205441"/>
              <a:gd name="connsiteY19" fmla="*/ 1126251 h 1310401"/>
              <a:gd name="connsiteX0" fmla="*/ 1414866 w 2205441"/>
              <a:gd name="connsiteY0" fmla="*/ 1064271 h 1248421"/>
              <a:gd name="connsiteX1" fmla="*/ 1313266 w 2205441"/>
              <a:gd name="connsiteY1" fmla="*/ 1165871 h 1248421"/>
              <a:gd name="connsiteX2" fmla="*/ 1383116 w 2205441"/>
              <a:gd name="connsiteY2" fmla="*/ 1248421 h 1248421"/>
              <a:gd name="connsiteX3" fmla="*/ 2107016 w 2205441"/>
              <a:gd name="connsiteY3" fmla="*/ 1242071 h 1248421"/>
              <a:gd name="connsiteX4" fmla="*/ 2205441 w 2205441"/>
              <a:gd name="connsiteY4" fmla="*/ 1146821 h 1248421"/>
              <a:gd name="connsiteX5" fmla="*/ 2202266 w 2205441"/>
              <a:gd name="connsiteY5" fmla="*/ 410221 h 1248421"/>
              <a:gd name="connsiteX6" fmla="*/ 2119716 w 2205441"/>
              <a:gd name="connsiteY6" fmla="*/ 365771 h 1248421"/>
              <a:gd name="connsiteX7" fmla="*/ 2014941 w 2205441"/>
              <a:gd name="connsiteY7" fmla="*/ 464196 h 1248421"/>
              <a:gd name="connsiteX8" fmla="*/ 1583141 w 2205441"/>
              <a:gd name="connsiteY8" fmla="*/ 45096 h 1248421"/>
              <a:gd name="connsiteX9" fmla="*/ 1503766 w 2205441"/>
              <a:gd name="connsiteY9" fmla="*/ 646 h 1248421"/>
              <a:gd name="connsiteX10" fmla="*/ 211541 w 2205441"/>
              <a:gd name="connsiteY10" fmla="*/ 16521 h 1248421"/>
              <a:gd name="connsiteX11" fmla="*/ 90891 w 2205441"/>
              <a:gd name="connsiteY11" fmla="*/ 111771 h 1248421"/>
              <a:gd name="connsiteX12" fmla="*/ 5166 w 2205441"/>
              <a:gd name="connsiteY12" fmla="*/ 302271 h 1248421"/>
              <a:gd name="connsiteX13" fmla="*/ 11517 w 2205441"/>
              <a:gd name="connsiteY13" fmla="*/ 308621 h 1248421"/>
              <a:gd name="connsiteX14" fmla="*/ 90892 w 2205441"/>
              <a:gd name="connsiteY14" fmla="*/ 146696 h 1248421"/>
              <a:gd name="connsiteX15" fmla="*/ 217892 w 2205441"/>
              <a:gd name="connsiteY15" fmla="*/ 41921 h 1248421"/>
              <a:gd name="connsiteX16" fmla="*/ 449667 w 2205441"/>
              <a:gd name="connsiteY16" fmla="*/ 95896 h 1248421"/>
              <a:gd name="connsiteX17" fmla="*/ 1418042 w 2205441"/>
              <a:gd name="connsiteY17" fmla="*/ 1070621 h 1248421"/>
              <a:gd name="connsiteX18" fmla="*/ 1414866 w 2205441"/>
              <a:gd name="connsiteY18" fmla="*/ 1064271 h 1248421"/>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217892 w 2205441"/>
              <a:gd name="connsiteY15" fmla="*/ 41275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189317 w 2205441"/>
              <a:gd name="connsiteY15" fmla="*/ 63500 h 1247775"/>
              <a:gd name="connsiteX16" fmla="*/ 449667 w 2205441"/>
              <a:gd name="connsiteY16" fmla="*/ 95250 h 1247775"/>
              <a:gd name="connsiteX17" fmla="*/ 1418042 w 2205441"/>
              <a:gd name="connsiteY17" fmla="*/ 1069975 h 1247775"/>
              <a:gd name="connsiteX18" fmla="*/ 1414866 w 2205441"/>
              <a:gd name="connsiteY18"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4866 w 2205441"/>
              <a:gd name="connsiteY0" fmla="*/ 1063625 h 1247775"/>
              <a:gd name="connsiteX1" fmla="*/ 1313266 w 2205441"/>
              <a:gd name="connsiteY1" fmla="*/ 1165225 h 1247775"/>
              <a:gd name="connsiteX2" fmla="*/ 1383116 w 2205441"/>
              <a:gd name="connsiteY2" fmla="*/ 1247775 h 1247775"/>
              <a:gd name="connsiteX3" fmla="*/ 2107016 w 2205441"/>
              <a:gd name="connsiteY3" fmla="*/ 1241425 h 1247775"/>
              <a:gd name="connsiteX4" fmla="*/ 2205441 w 2205441"/>
              <a:gd name="connsiteY4" fmla="*/ 1146175 h 1247775"/>
              <a:gd name="connsiteX5" fmla="*/ 2202266 w 2205441"/>
              <a:gd name="connsiteY5" fmla="*/ 409575 h 1247775"/>
              <a:gd name="connsiteX6" fmla="*/ 2119716 w 2205441"/>
              <a:gd name="connsiteY6" fmla="*/ 365125 h 1247775"/>
              <a:gd name="connsiteX7" fmla="*/ 2014941 w 2205441"/>
              <a:gd name="connsiteY7" fmla="*/ 463550 h 1247775"/>
              <a:gd name="connsiteX8" fmla="*/ 1583141 w 2205441"/>
              <a:gd name="connsiteY8" fmla="*/ 44450 h 1247775"/>
              <a:gd name="connsiteX9" fmla="*/ 1503766 w 2205441"/>
              <a:gd name="connsiteY9" fmla="*/ 0 h 1247775"/>
              <a:gd name="connsiteX10" fmla="*/ 211541 w 2205441"/>
              <a:gd name="connsiteY10" fmla="*/ 15875 h 1247775"/>
              <a:gd name="connsiteX11" fmla="*/ 90891 w 2205441"/>
              <a:gd name="connsiteY11" fmla="*/ 111125 h 1247775"/>
              <a:gd name="connsiteX12" fmla="*/ 5166 w 2205441"/>
              <a:gd name="connsiteY12" fmla="*/ 301625 h 1247775"/>
              <a:gd name="connsiteX13" fmla="*/ 11517 w 2205441"/>
              <a:gd name="connsiteY13" fmla="*/ 307975 h 1247775"/>
              <a:gd name="connsiteX14" fmla="*/ 90892 w 2205441"/>
              <a:gd name="connsiteY14" fmla="*/ 146050 h 1247775"/>
              <a:gd name="connsiteX15" fmla="*/ 449667 w 2205441"/>
              <a:gd name="connsiteY15" fmla="*/ 95250 h 1247775"/>
              <a:gd name="connsiteX16" fmla="*/ 1418042 w 2205441"/>
              <a:gd name="connsiteY16" fmla="*/ 1069975 h 1247775"/>
              <a:gd name="connsiteX17" fmla="*/ 1414866 w 2205441"/>
              <a:gd name="connsiteY17" fmla="*/ 1063625 h 1247775"/>
              <a:gd name="connsiteX0" fmla="*/ 1413153 w 2203728"/>
              <a:gd name="connsiteY0" fmla="*/ 1063625 h 1247775"/>
              <a:gd name="connsiteX1" fmla="*/ 1311553 w 2203728"/>
              <a:gd name="connsiteY1" fmla="*/ 1165225 h 1247775"/>
              <a:gd name="connsiteX2" fmla="*/ 1381403 w 2203728"/>
              <a:gd name="connsiteY2" fmla="*/ 1247775 h 1247775"/>
              <a:gd name="connsiteX3" fmla="*/ 2105303 w 2203728"/>
              <a:gd name="connsiteY3" fmla="*/ 1241425 h 1247775"/>
              <a:gd name="connsiteX4" fmla="*/ 2203728 w 2203728"/>
              <a:gd name="connsiteY4" fmla="*/ 1146175 h 1247775"/>
              <a:gd name="connsiteX5" fmla="*/ 2200553 w 2203728"/>
              <a:gd name="connsiteY5" fmla="*/ 409575 h 1247775"/>
              <a:gd name="connsiteX6" fmla="*/ 2118003 w 2203728"/>
              <a:gd name="connsiteY6" fmla="*/ 365125 h 1247775"/>
              <a:gd name="connsiteX7" fmla="*/ 2013228 w 2203728"/>
              <a:gd name="connsiteY7" fmla="*/ 463550 h 1247775"/>
              <a:gd name="connsiteX8" fmla="*/ 1581428 w 2203728"/>
              <a:gd name="connsiteY8" fmla="*/ 44450 h 1247775"/>
              <a:gd name="connsiteX9" fmla="*/ 1502053 w 2203728"/>
              <a:gd name="connsiteY9" fmla="*/ 0 h 1247775"/>
              <a:gd name="connsiteX10" fmla="*/ 209828 w 2203728"/>
              <a:gd name="connsiteY10" fmla="*/ 15875 h 1247775"/>
              <a:gd name="connsiteX11" fmla="*/ 89178 w 2203728"/>
              <a:gd name="connsiteY11" fmla="*/ 111125 h 1247775"/>
              <a:gd name="connsiteX12" fmla="*/ 3453 w 2203728"/>
              <a:gd name="connsiteY12" fmla="*/ 301625 h 1247775"/>
              <a:gd name="connsiteX13" fmla="*/ 25679 w 2203728"/>
              <a:gd name="connsiteY13" fmla="*/ 320675 h 1247775"/>
              <a:gd name="connsiteX14" fmla="*/ 89179 w 2203728"/>
              <a:gd name="connsiteY14" fmla="*/ 146050 h 1247775"/>
              <a:gd name="connsiteX15" fmla="*/ 447954 w 2203728"/>
              <a:gd name="connsiteY15" fmla="*/ 95250 h 1247775"/>
              <a:gd name="connsiteX16" fmla="*/ 1416329 w 2203728"/>
              <a:gd name="connsiteY16" fmla="*/ 1069975 h 1247775"/>
              <a:gd name="connsiteX17" fmla="*/ 1413153 w 2203728"/>
              <a:gd name="connsiteY17" fmla="*/ 1063625 h 1247775"/>
              <a:gd name="connsiteX0" fmla="*/ 1440435 w 2231010"/>
              <a:gd name="connsiteY0" fmla="*/ 1063625 h 1247775"/>
              <a:gd name="connsiteX1" fmla="*/ 1338835 w 2231010"/>
              <a:gd name="connsiteY1" fmla="*/ 1165225 h 1247775"/>
              <a:gd name="connsiteX2" fmla="*/ 1408685 w 2231010"/>
              <a:gd name="connsiteY2" fmla="*/ 1247775 h 1247775"/>
              <a:gd name="connsiteX3" fmla="*/ 2132585 w 2231010"/>
              <a:gd name="connsiteY3" fmla="*/ 1241425 h 1247775"/>
              <a:gd name="connsiteX4" fmla="*/ 2231010 w 2231010"/>
              <a:gd name="connsiteY4" fmla="*/ 1146175 h 1247775"/>
              <a:gd name="connsiteX5" fmla="*/ 2227835 w 2231010"/>
              <a:gd name="connsiteY5" fmla="*/ 409575 h 1247775"/>
              <a:gd name="connsiteX6" fmla="*/ 2145285 w 2231010"/>
              <a:gd name="connsiteY6" fmla="*/ 365125 h 1247775"/>
              <a:gd name="connsiteX7" fmla="*/ 2040510 w 2231010"/>
              <a:gd name="connsiteY7" fmla="*/ 463550 h 1247775"/>
              <a:gd name="connsiteX8" fmla="*/ 1608710 w 2231010"/>
              <a:gd name="connsiteY8" fmla="*/ 44450 h 1247775"/>
              <a:gd name="connsiteX9" fmla="*/ 1529335 w 2231010"/>
              <a:gd name="connsiteY9" fmla="*/ 0 h 1247775"/>
              <a:gd name="connsiteX10" fmla="*/ 237110 w 2231010"/>
              <a:gd name="connsiteY10" fmla="*/ 15875 h 1247775"/>
              <a:gd name="connsiteX11" fmla="*/ 116460 w 2231010"/>
              <a:gd name="connsiteY11" fmla="*/ 111125 h 1247775"/>
              <a:gd name="connsiteX12" fmla="*/ 2160 w 2231010"/>
              <a:gd name="connsiteY12" fmla="*/ 292100 h 1247775"/>
              <a:gd name="connsiteX13" fmla="*/ 52961 w 2231010"/>
              <a:gd name="connsiteY13" fmla="*/ 320675 h 1247775"/>
              <a:gd name="connsiteX14" fmla="*/ 116461 w 2231010"/>
              <a:gd name="connsiteY14" fmla="*/ 146050 h 1247775"/>
              <a:gd name="connsiteX15" fmla="*/ 475236 w 2231010"/>
              <a:gd name="connsiteY15" fmla="*/ 95250 h 1247775"/>
              <a:gd name="connsiteX16" fmla="*/ 1443611 w 2231010"/>
              <a:gd name="connsiteY16" fmla="*/ 1069975 h 1247775"/>
              <a:gd name="connsiteX17" fmla="*/ 1440435 w 2231010"/>
              <a:gd name="connsiteY17"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438275 w 2228850"/>
              <a:gd name="connsiteY0" fmla="*/ 1063625 h 1247775"/>
              <a:gd name="connsiteX1" fmla="*/ 1336675 w 2228850"/>
              <a:gd name="connsiteY1" fmla="*/ 1165225 h 1247775"/>
              <a:gd name="connsiteX2" fmla="*/ 1406525 w 2228850"/>
              <a:gd name="connsiteY2" fmla="*/ 1247775 h 1247775"/>
              <a:gd name="connsiteX3" fmla="*/ 2130425 w 2228850"/>
              <a:gd name="connsiteY3" fmla="*/ 1241425 h 1247775"/>
              <a:gd name="connsiteX4" fmla="*/ 2228850 w 2228850"/>
              <a:gd name="connsiteY4" fmla="*/ 1146175 h 1247775"/>
              <a:gd name="connsiteX5" fmla="*/ 2225675 w 2228850"/>
              <a:gd name="connsiteY5" fmla="*/ 409575 h 1247775"/>
              <a:gd name="connsiteX6" fmla="*/ 2143125 w 2228850"/>
              <a:gd name="connsiteY6" fmla="*/ 365125 h 1247775"/>
              <a:gd name="connsiteX7" fmla="*/ 2038350 w 2228850"/>
              <a:gd name="connsiteY7" fmla="*/ 463550 h 1247775"/>
              <a:gd name="connsiteX8" fmla="*/ 1606550 w 2228850"/>
              <a:gd name="connsiteY8" fmla="*/ 44450 h 1247775"/>
              <a:gd name="connsiteX9" fmla="*/ 1527175 w 2228850"/>
              <a:gd name="connsiteY9" fmla="*/ 0 h 1247775"/>
              <a:gd name="connsiteX10" fmla="*/ 234950 w 2228850"/>
              <a:gd name="connsiteY10" fmla="*/ 15875 h 1247775"/>
              <a:gd name="connsiteX11" fmla="*/ 114300 w 2228850"/>
              <a:gd name="connsiteY11" fmla="*/ 111125 h 1247775"/>
              <a:gd name="connsiteX12" fmla="*/ 0 w 2228850"/>
              <a:gd name="connsiteY12" fmla="*/ 292100 h 1247775"/>
              <a:gd name="connsiteX13" fmla="*/ 114301 w 2228850"/>
              <a:gd name="connsiteY13" fmla="*/ 146050 h 1247775"/>
              <a:gd name="connsiteX14" fmla="*/ 473076 w 2228850"/>
              <a:gd name="connsiteY14" fmla="*/ 95250 h 1247775"/>
              <a:gd name="connsiteX15" fmla="*/ 1441451 w 2228850"/>
              <a:gd name="connsiteY15" fmla="*/ 1069975 h 1247775"/>
              <a:gd name="connsiteX16" fmla="*/ 1438275 w 2228850"/>
              <a:gd name="connsiteY16" fmla="*/ 1063625 h 1247775"/>
              <a:gd name="connsiteX0" fmla="*/ 1393828 w 2184403"/>
              <a:gd name="connsiteY0" fmla="*/ 1063625 h 1247775"/>
              <a:gd name="connsiteX1" fmla="*/ 1292228 w 2184403"/>
              <a:gd name="connsiteY1" fmla="*/ 1165225 h 1247775"/>
              <a:gd name="connsiteX2" fmla="*/ 1362078 w 2184403"/>
              <a:gd name="connsiteY2" fmla="*/ 1247775 h 1247775"/>
              <a:gd name="connsiteX3" fmla="*/ 2085978 w 2184403"/>
              <a:gd name="connsiteY3" fmla="*/ 1241425 h 1247775"/>
              <a:gd name="connsiteX4" fmla="*/ 2184403 w 2184403"/>
              <a:gd name="connsiteY4" fmla="*/ 1146175 h 1247775"/>
              <a:gd name="connsiteX5" fmla="*/ 2181228 w 2184403"/>
              <a:gd name="connsiteY5" fmla="*/ 409575 h 1247775"/>
              <a:gd name="connsiteX6" fmla="*/ 2098678 w 2184403"/>
              <a:gd name="connsiteY6" fmla="*/ 365125 h 1247775"/>
              <a:gd name="connsiteX7" fmla="*/ 1993903 w 2184403"/>
              <a:gd name="connsiteY7" fmla="*/ 463550 h 1247775"/>
              <a:gd name="connsiteX8" fmla="*/ 1562103 w 2184403"/>
              <a:gd name="connsiteY8" fmla="*/ 44450 h 1247775"/>
              <a:gd name="connsiteX9" fmla="*/ 1482728 w 2184403"/>
              <a:gd name="connsiteY9" fmla="*/ 0 h 1247775"/>
              <a:gd name="connsiteX10" fmla="*/ 190503 w 2184403"/>
              <a:gd name="connsiteY10" fmla="*/ 15875 h 1247775"/>
              <a:gd name="connsiteX11" fmla="*/ 69853 w 2184403"/>
              <a:gd name="connsiteY11" fmla="*/ 111125 h 1247775"/>
              <a:gd name="connsiteX12" fmla="*/ 3 w 2184403"/>
              <a:gd name="connsiteY12" fmla="*/ 330200 h 1247775"/>
              <a:gd name="connsiteX13" fmla="*/ 69854 w 2184403"/>
              <a:gd name="connsiteY13" fmla="*/ 146050 h 1247775"/>
              <a:gd name="connsiteX14" fmla="*/ 428629 w 2184403"/>
              <a:gd name="connsiteY14" fmla="*/ 95250 h 1247775"/>
              <a:gd name="connsiteX15" fmla="*/ 1397004 w 2184403"/>
              <a:gd name="connsiteY15" fmla="*/ 1069975 h 1247775"/>
              <a:gd name="connsiteX16" fmla="*/ 1393828 w 2184403"/>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57325 w 2247900"/>
              <a:gd name="connsiteY0" fmla="*/ 1063625 h 1247775"/>
              <a:gd name="connsiteX1" fmla="*/ 1355725 w 2247900"/>
              <a:gd name="connsiteY1" fmla="*/ 1165225 h 1247775"/>
              <a:gd name="connsiteX2" fmla="*/ 1425575 w 2247900"/>
              <a:gd name="connsiteY2" fmla="*/ 1247775 h 1247775"/>
              <a:gd name="connsiteX3" fmla="*/ 2149475 w 2247900"/>
              <a:gd name="connsiteY3" fmla="*/ 1241425 h 1247775"/>
              <a:gd name="connsiteX4" fmla="*/ 2247900 w 2247900"/>
              <a:gd name="connsiteY4" fmla="*/ 1146175 h 1247775"/>
              <a:gd name="connsiteX5" fmla="*/ 2244725 w 2247900"/>
              <a:gd name="connsiteY5" fmla="*/ 409575 h 1247775"/>
              <a:gd name="connsiteX6" fmla="*/ 2162175 w 2247900"/>
              <a:gd name="connsiteY6" fmla="*/ 365125 h 1247775"/>
              <a:gd name="connsiteX7" fmla="*/ 2057400 w 2247900"/>
              <a:gd name="connsiteY7" fmla="*/ 463550 h 1247775"/>
              <a:gd name="connsiteX8" fmla="*/ 1625600 w 2247900"/>
              <a:gd name="connsiteY8" fmla="*/ 44450 h 1247775"/>
              <a:gd name="connsiteX9" fmla="*/ 1546225 w 2247900"/>
              <a:gd name="connsiteY9" fmla="*/ 0 h 1247775"/>
              <a:gd name="connsiteX10" fmla="*/ 254000 w 2247900"/>
              <a:gd name="connsiteY10" fmla="*/ 15875 h 1247775"/>
              <a:gd name="connsiteX11" fmla="*/ 133350 w 2247900"/>
              <a:gd name="connsiteY11" fmla="*/ 111125 h 1247775"/>
              <a:gd name="connsiteX12" fmla="*/ 0 w 2247900"/>
              <a:gd name="connsiteY12" fmla="*/ 298450 h 1247775"/>
              <a:gd name="connsiteX13" fmla="*/ 133351 w 2247900"/>
              <a:gd name="connsiteY13" fmla="*/ 146050 h 1247775"/>
              <a:gd name="connsiteX14" fmla="*/ 492126 w 2247900"/>
              <a:gd name="connsiteY14" fmla="*/ 95250 h 1247775"/>
              <a:gd name="connsiteX15" fmla="*/ 1460501 w 2247900"/>
              <a:gd name="connsiteY15" fmla="*/ 1069975 h 1247775"/>
              <a:gd name="connsiteX16" fmla="*/ 1457325 w 2247900"/>
              <a:gd name="connsiteY16"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60753 w 2251328"/>
              <a:gd name="connsiteY0" fmla="*/ 1063625 h 1247775"/>
              <a:gd name="connsiteX1" fmla="*/ 1359153 w 2251328"/>
              <a:gd name="connsiteY1" fmla="*/ 1165225 h 1247775"/>
              <a:gd name="connsiteX2" fmla="*/ 1429003 w 2251328"/>
              <a:gd name="connsiteY2" fmla="*/ 1247775 h 1247775"/>
              <a:gd name="connsiteX3" fmla="*/ 2152903 w 2251328"/>
              <a:gd name="connsiteY3" fmla="*/ 1241425 h 1247775"/>
              <a:gd name="connsiteX4" fmla="*/ 2251328 w 2251328"/>
              <a:gd name="connsiteY4" fmla="*/ 1146175 h 1247775"/>
              <a:gd name="connsiteX5" fmla="*/ 2248153 w 2251328"/>
              <a:gd name="connsiteY5" fmla="*/ 409575 h 1247775"/>
              <a:gd name="connsiteX6" fmla="*/ 2165603 w 2251328"/>
              <a:gd name="connsiteY6" fmla="*/ 365125 h 1247775"/>
              <a:gd name="connsiteX7" fmla="*/ 2060828 w 2251328"/>
              <a:gd name="connsiteY7" fmla="*/ 463550 h 1247775"/>
              <a:gd name="connsiteX8" fmla="*/ 1629028 w 2251328"/>
              <a:gd name="connsiteY8" fmla="*/ 44450 h 1247775"/>
              <a:gd name="connsiteX9" fmla="*/ 1549653 w 2251328"/>
              <a:gd name="connsiteY9" fmla="*/ 0 h 1247775"/>
              <a:gd name="connsiteX10" fmla="*/ 257428 w 2251328"/>
              <a:gd name="connsiteY10" fmla="*/ 15875 h 1247775"/>
              <a:gd name="connsiteX11" fmla="*/ 3428 w 2251328"/>
              <a:gd name="connsiteY11" fmla="*/ 298450 h 1247775"/>
              <a:gd name="connsiteX12" fmla="*/ 136779 w 2251328"/>
              <a:gd name="connsiteY12" fmla="*/ 146050 h 1247775"/>
              <a:gd name="connsiteX13" fmla="*/ 495554 w 2251328"/>
              <a:gd name="connsiteY13" fmla="*/ 95250 h 1247775"/>
              <a:gd name="connsiteX14" fmla="*/ 1463929 w 2251328"/>
              <a:gd name="connsiteY14" fmla="*/ 1069975 h 1247775"/>
              <a:gd name="connsiteX15" fmla="*/ 1460753 w 2251328"/>
              <a:gd name="connsiteY15" fmla="*/ 1063625 h 1247775"/>
              <a:gd name="connsiteX0" fmla="*/ 1454613 w 2245188"/>
              <a:gd name="connsiteY0" fmla="*/ 1063625 h 1247775"/>
              <a:gd name="connsiteX1" fmla="*/ 1353013 w 2245188"/>
              <a:gd name="connsiteY1" fmla="*/ 1165225 h 1247775"/>
              <a:gd name="connsiteX2" fmla="*/ 1422863 w 2245188"/>
              <a:gd name="connsiteY2" fmla="*/ 1247775 h 1247775"/>
              <a:gd name="connsiteX3" fmla="*/ 2146763 w 2245188"/>
              <a:gd name="connsiteY3" fmla="*/ 1241425 h 1247775"/>
              <a:gd name="connsiteX4" fmla="*/ 2245188 w 2245188"/>
              <a:gd name="connsiteY4" fmla="*/ 1146175 h 1247775"/>
              <a:gd name="connsiteX5" fmla="*/ 2242013 w 2245188"/>
              <a:gd name="connsiteY5" fmla="*/ 409575 h 1247775"/>
              <a:gd name="connsiteX6" fmla="*/ 2159463 w 2245188"/>
              <a:gd name="connsiteY6" fmla="*/ 365125 h 1247775"/>
              <a:gd name="connsiteX7" fmla="*/ 2054688 w 2245188"/>
              <a:gd name="connsiteY7" fmla="*/ 463550 h 1247775"/>
              <a:gd name="connsiteX8" fmla="*/ 1622888 w 2245188"/>
              <a:gd name="connsiteY8" fmla="*/ 44450 h 1247775"/>
              <a:gd name="connsiteX9" fmla="*/ 1543513 w 2245188"/>
              <a:gd name="connsiteY9" fmla="*/ 0 h 1247775"/>
              <a:gd name="connsiteX10" fmla="*/ 251288 w 2245188"/>
              <a:gd name="connsiteY10" fmla="*/ 15875 h 1247775"/>
              <a:gd name="connsiteX11" fmla="*/ 3638 w 2245188"/>
              <a:gd name="connsiteY11" fmla="*/ 352425 h 1247775"/>
              <a:gd name="connsiteX12" fmla="*/ 130639 w 2245188"/>
              <a:gd name="connsiteY12" fmla="*/ 146050 h 1247775"/>
              <a:gd name="connsiteX13" fmla="*/ 489414 w 2245188"/>
              <a:gd name="connsiteY13" fmla="*/ 95250 h 1247775"/>
              <a:gd name="connsiteX14" fmla="*/ 1457789 w 2245188"/>
              <a:gd name="connsiteY14" fmla="*/ 1069975 h 1247775"/>
              <a:gd name="connsiteX15" fmla="*/ 1454613 w 2245188"/>
              <a:gd name="connsiteY15"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50975 w 2241550"/>
              <a:gd name="connsiteY0" fmla="*/ 1063625 h 1247775"/>
              <a:gd name="connsiteX1" fmla="*/ 1349375 w 2241550"/>
              <a:gd name="connsiteY1" fmla="*/ 1165225 h 1247775"/>
              <a:gd name="connsiteX2" fmla="*/ 1419225 w 2241550"/>
              <a:gd name="connsiteY2" fmla="*/ 1247775 h 1247775"/>
              <a:gd name="connsiteX3" fmla="*/ 2143125 w 2241550"/>
              <a:gd name="connsiteY3" fmla="*/ 1241425 h 1247775"/>
              <a:gd name="connsiteX4" fmla="*/ 2241550 w 2241550"/>
              <a:gd name="connsiteY4" fmla="*/ 1146175 h 1247775"/>
              <a:gd name="connsiteX5" fmla="*/ 2238375 w 2241550"/>
              <a:gd name="connsiteY5" fmla="*/ 409575 h 1247775"/>
              <a:gd name="connsiteX6" fmla="*/ 2155825 w 2241550"/>
              <a:gd name="connsiteY6" fmla="*/ 365125 h 1247775"/>
              <a:gd name="connsiteX7" fmla="*/ 2051050 w 2241550"/>
              <a:gd name="connsiteY7" fmla="*/ 463550 h 1247775"/>
              <a:gd name="connsiteX8" fmla="*/ 1619250 w 2241550"/>
              <a:gd name="connsiteY8" fmla="*/ 44450 h 1247775"/>
              <a:gd name="connsiteX9" fmla="*/ 1539875 w 2241550"/>
              <a:gd name="connsiteY9" fmla="*/ 0 h 1247775"/>
              <a:gd name="connsiteX10" fmla="*/ 247650 w 2241550"/>
              <a:gd name="connsiteY10" fmla="*/ 15875 h 1247775"/>
              <a:gd name="connsiteX11" fmla="*/ 0 w 2241550"/>
              <a:gd name="connsiteY11" fmla="*/ 352425 h 1247775"/>
              <a:gd name="connsiteX12" fmla="*/ 485776 w 2241550"/>
              <a:gd name="connsiteY12" fmla="*/ 95250 h 1247775"/>
              <a:gd name="connsiteX13" fmla="*/ 1454151 w 2241550"/>
              <a:gd name="connsiteY13" fmla="*/ 1069975 h 1247775"/>
              <a:gd name="connsiteX14" fmla="*/ 1450975 w 2241550"/>
              <a:gd name="connsiteY14" fmla="*/ 1063625 h 1247775"/>
              <a:gd name="connsiteX0" fmla="*/ 1444625 w 2235200"/>
              <a:gd name="connsiteY0" fmla="*/ 1063625 h 1247775"/>
              <a:gd name="connsiteX1" fmla="*/ 1343025 w 2235200"/>
              <a:gd name="connsiteY1" fmla="*/ 1165225 h 1247775"/>
              <a:gd name="connsiteX2" fmla="*/ 1412875 w 2235200"/>
              <a:gd name="connsiteY2" fmla="*/ 1247775 h 1247775"/>
              <a:gd name="connsiteX3" fmla="*/ 2136775 w 2235200"/>
              <a:gd name="connsiteY3" fmla="*/ 1241425 h 1247775"/>
              <a:gd name="connsiteX4" fmla="*/ 2235200 w 2235200"/>
              <a:gd name="connsiteY4" fmla="*/ 1146175 h 1247775"/>
              <a:gd name="connsiteX5" fmla="*/ 2232025 w 2235200"/>
              <a:gd name="connsiteY5" fmla="*/ 409575 h 1247775"/>
              <a:gd name="connsiteX6" fmla="*/ 2149475 w 2235200"/>
              <a:gd name="connsiteY6" fmla="*/ 365125 h 1247775"/>
              <a:gd name="connsiteX7" fmla="*/ 2044700 w 2235200"/>
              <a:gd name="connsiteY7" fmla="*/ 463550 h 1247775"/>
              <a:gd name="connsiteX8" fmla="*/ 1612900 w 2235200"/>
              <a:gd name="connsiteY8" fmla="*/ 44450 h 1247775"/>
              <a:gd name="connsiteX9" fmla="*/ 1533525 w 2235200"/>
              <a:gd name="connsiteY9" fmla="*/ 0 h 1247775"/>
              <a:gd name="connsiteX10" fmla="*/ 241300 w 2235200"/>
              <a:gd name="connsiteY10" fmla="*/ 15875 h 1247775"/>
              <a:gd name="connsiteX11" fmla="*/ 0 w 2235200"/>
              <a:gd name="connsiteY11" fmla="*/ 269875 h 1247775"/>
              <a:gd name="connsiteX12" fmla="*/ 479426 w 2235200"/>
              <a:gd name="connsiteY12" fmla="*/ 95250 h 1247775"/>
              <a:gd name="connsiteX13" fmla="*/ 1447801 w 2235200"/>
              <a:gd name="connsiteY13" fmla="*/ 1069975 h 1247775"/>
              <a:gd name="connsiteX14" fmla="*/ 1444625 w 2235200"/>
              <a:gd name="connsiteY14" fmla="*/ 1063625 h 1247775"/>
              <a:gd name="connsiteX0" fmla="*/ 1492250 w 2282825"/>
              <a:gd name="connsiteY0" fmla="*/ 1063625 h 1247775"/>
              <a:gd name="connsiteX1" fmla="*/ 1390650 w 2282825"/>
              <a:gd name="connsiteY1" fmla="*/ 1165225 h 1247775"/>
              <a:gd name="connsiteX2" fmla="*/ 1460500 w 2282825"/>
              <a:gd name="connsiteY2" fmla="*/ 1247775 h 1247775"/>
              <a:gd name="connsiteX3" fmla="*/ 2184400 w 2282825"/>
              <a:gd name="connsiteY3" fmla="*/ 1241425 h 1247775"/>
              <a:gd name="connsiteX4" fmla="*/ 2282825 w 2282825"/>
              <a:gd name="connsiteY4" fmla="*/ 1146175 h 1247775"/>
              <a:gd name="connsiteX5" fmla="*/ 2279650 w 2282825"/>
              <a:gd name="connsiteY5" fmla="*/ 409575 h 1247775"/>
              <a:gd name="connsiteX6" fmla="*/ 2197100 w 2282825"/>
              <a:gd name="connsiteY6" fmla="*/ 365125 h 1247775"/>
              <a:gd name="connsiteX7" fmla="*/ 2092325 w 2282825"/>
              <a:gd name="connsiteY7" fmla="*/ 463550 h 1247775"/>
              <a:gd name="connsiteX8" fmla="*/ 1660525 w 2282825"/>
              <a:gd name="connsiteY8" fmla="*/ 44450 h 1247775"/>
              <a:gd name="connsiteX9" fmla="*/ 1581150 w 2282825"/>
              <a:gd name="connsiteY9" fmla="*/ 0 h 1247775"/>
              <a:gd name="connsiteX10" fmla="*/ 288925 w 2282825"/>
              <a:gd name="connsiteY10" fmla="*/ 15875 h 1247775"/>
              <a:gd name="connsiteX11" fmla="*/ 0 w 2282825"/>
              <a:gd name="connsiteY11" fmla="*/ 304800 h 1247775"/>
              <a:gd name="connsiteX12" fmla="*/ 527051 w 2282825"/>
              <a:gd name="connsiteY12" fmla="*/ 95250 h 1247775"/>
              <a:gd name="connsiteX13" fmla="*/ 1495426 w 2282825"/>
              <a:gd name="connsiteY13" fmla="*/ 1069975 h 1247775"/>
              <a:gd name="connsiteX14" fmla="*/ 1492250 w 2282825"/>
              <a:gd name="connsiteY14" fmla="*/ 1063625 h 1247775"/>
              <a:gd name="connsiteX0" fmla="*/ 1514475 w 2305050"/>
              <a:gd name="connsiteY0" fmla="*/ 1063625 h 1247775"/>
              <a:gd name="connsiteX1" fmla="*/ 1412875 w 2305050"/>
              <a:gd name="connsiteY1" fmla="*/ 1165225 h 1247775"/>
              <a:gd name="connsiteX2" fmla="*/ 1482725 w 2305050"/>
              <a:gd name="connsiteY2" fmla="*/ 1247775 h 1247775"/>
              <a:gd name="connsiteX3" fmla="*/ 2206625 w 2305050"/>
              <a:gd name="connsiteY3" fmla="*/ 1241425 h 1247775"/>
              <a:gd name="connsiteX4" fmla="*/ 2305050 w 2305050"/>
              <a:gd name="connsiteY4" fmla="*/ 1146175 h 1247775"/>
              <a:gd name="connsiteX5" fmla="*/ 2301875 w 2305050"/>
              <a:gd name="connsiteY5" fmla="*/ 409575 h 1247775"/>
              <a:gd name="connsiteX6" fmla="*/ 2219325 w 2305050"/>
              <a:gd name="connsiteY6" fmla="*/ 365125 h 1247775"/>
              <a:gd name="connsiteX7" fmla="*/ 2114550 w 2305050"/>
              <a:gd name="connsiteY7" fmla="*/ 463550 h 1247775"/>
              <a:gd name="connsiteX8" fmla="*/ 1682750 w 2305050"/>
              <a:gd name="connsiteY8" fmla="*/ 44450 h 1247775"/>
              <a:gd name="connsiteX9" fmla="*/ 1603375 w 2305050"/>
              <a:gd name="connsiteY9" fmla="*/ 0 h 1247775"/>
              <a:gd name="connsiteX10" fmla="*/ 311150 w 2305050"/>
              <a:gd name="connsiteY10" fmla="*/ 15875 h 1247775"/>
              <a:gd name="connsiteX11" fmla="*/ 0 w 2305050"/>
              <a:gd name="connsiteY11" fmla="*/ 323850 h 1247775"/>
              <a:gd name="connsiteX12" fmla="*/ 549276 w 2305050"/>
              <a:gd name="connsiteY12" fmla="*/ 95250 h 1247775"/>
              <a:gd name="connsiteX13" fmla="*/ 1517651 w 2305050"/>
              <a:gd name="connsiteY13" fmla="*/ 1069975 h 1247775"/>
              <a:gd name="connsiteX14" fmla="*/ 1514475 w 230505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0"/>
              <a:gd name="connsiteY0" fmla="*/ 1063625 h 1247775"/>
              <a:gd name="connsiteX1" fmla="*/ 1457325 w 2349500"/>
              <a:gd name="connsiteY1" fmla="*/ 1165225 h 1247775"/>
              <a:gd name="connsiteX2" fmla="*/ 1527175 w 2349500"/>
              <a:gd name="connsiteY2" fmla="*/ 1247775 h 1247775"/>
              <a:gd name="connsiteX3" fmla="*/ 2251075 w 2349500"/>
              <a:gd name="connsiteY3" fmla="*/ 1241425 h 1247775"/>
              <a:gd name="connsiteX4" fmla="*/ 2349500 w 2349500"/>
              <a:gd name="connsiteY4" fmla="*/ 1146175 h 1247775"/>
              <a:gd name="connsiteX5" fmla="*/ 2346325 w 2349500"/>
              <a:gd name="connsiteY5" fmla="*/ 409575 h 1247775"/>
              <a:gd name="connsiteX6" fmla="*/ 2263775 w 2349500"/>
              <a:gd name="connsiteY6" fmla="*/ 365125 h 1247775"/>
              <a:gd name="connsiteX7" fmla="*/ 2159000 w 2349500"/>
              <a:gd name="connsiteY7" fmla="*/ 463550 h 1247775"/>
              <a:gd name="connsiteX8" fmla="*/ 1727200 w 2349500"/>
              <a:gd name="connsiteY8" fmla="*/ 44450 h 1247775"/>
              <a:gd name="connsiteX9" fmla="*/ 1647825 w 2349500"/>
              <a:gd name="connsiteY9" fmla="*/ 0 h 1247775"/>
              <a:gd name="connsiteX10" fmla="*/ 355600 w 2349500"/>
              <a:gd name="connsiteY10" fmla="*/ 15875 h 1247775"/>
              <a:gd name="connsiteX11" fmla="*/ 0 w 2349500"/>
              <a:gd name="connsiteY11" fmla="*/ 342900 h 1247775"/>
              <a:gd name="connsiteX12" fmla="*/ 593726 w 2349500"/>
              <a:gd name="connsiteY12" fmla="*/ 95250 h 1247775"/>
              <a:gd name="connsiteX13" fmla="*/ 1562101 w 2349500"/>
              <a:gd name="connsiteY13" fmla="*/ 1069975 h 1247775"/>
              <a:gd name="connsiteX14" fmla="*/ 1558925 w 2349500"/>
              <a:gd name="connsiteY14" fmla="*/ 1063625 h 1247775"/>
              <a:gd name="connsiteX0" fmla="*/ 1558925 w 2349503"/>
              <a:gd name="connsiteY0" fmla="*/ 1063625 h 1247775"/>
              <a:gd name="connsiteX1" fmla="*/ 1457325 w 2349503"/>
              <a:gd name="connsiteY1" fmla="*/ 1165225 h 1247775"/>
              <a:gd name="connsiteX2" fmla="*/ 1527175 w 2349503"/>
              <a:gd name="connsiteY2" fmla="*/ 1247775 h 1247775"/>
              <a:gd name="connsiteX3" fmla="*/ 2251075 w 2349503"/>
              <a:gd name="connsiteY3" fmla="*/ 1241425 h 1247775"/>
              <a:gd name="connsiteX4" fmla="*/ 2349500 w 2349503"/>
              <a:gd name="connsiteY4" fmla="*/ 1146175 h 1247775"/>
              <a:gd name="connsiteX5" fmla="*/ 2346325 w 2349503"/>
              <a:gd name="connsiteY5" fmla="*/ 409575 h 1247775"/>
              <a:gd name="connsiteX6" fmla="*/ 2263775 w 2349503"/>
              <a:gd name="connsiteY6" fmla="*/ 365125 h 1247775"/>
              <a:gd name="connsiteX7" fmla="*/ 2159000 w 2349503"/>
              <a:gd name="connsiteY7" fmla="*/ 463550 h 1247775"/>
              <a:gd name="connsiteX8" fmla="*/ 1727200 w 2349503"/>
              <a:gd name="connsiteY8" fmla="*/ 44450 h 1247775"/>
              <a:gd name="connsiteX9" fmla="*/ 1647825 w 2349503"/>
              <a:gd name="connsiteY9" fmla="*/ 0 h 1247775"/>
              <a:gd name="connsiteX10" fmla="*/ 355600 w 2349503"/>
              <a:gd name="connsiteY10" fmla="*/ 15875 h 1247775"/>
              <a:gd name="connsiteX11" fmla="*/ 0 w 2349503"/>
              <a:gd name="connsiteY11" fmla="*/ 342900 h 1247775"/>
              <a:gd name="connsiteX12" fmla="*/ 593726 w 2349503"/>
              <a:gd name="connsiteY12" fmla="*/ 95250 h 1247775"/>
              <a:gd name="connsiteX13" fmla="*/ 1562101 w 2349503"/>
              <a:gd name="connsiteY13" fmla="*/ 1069975 h 1247775"/>
              <a:gd name="connsiteX14" fmla="*/ 1558925 w 2349503"/>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75"/>
              <a:gd name="connsiteX1" fmla="*/ 1457325 w 2349504"/>
              <a:gd name="connsiteY1" fmla="*/ 1165225 h 1247775"/>
              <a:gd name="connsiteX2" fmla="*/ 1527175 w 2349504"/>
              <a:gd name="connsiteY2" fmla="*/ 1247775 h 1247775"/>
              <a:gd name="connsiteX3" fmla="*/ 2251075 w 2349504"/>
              <a:gd name="connsiteY3" fmla="*/ 1241425 h 1247775"/>
              <a:gd name="connsiteX4" fmla="*/ 2349500 w 2349504"/>
              <a:gd name="connsiteY4" fmla="*/ 1146175 h 1247775"/>
              <a:gd name="connsiteX5" fmla="*/ 2346325 w 2349504"/>
              <a:gd name="connsiteY5" fmla="*/ 409575 h 1247775"/>
              <a:gd name="connsiteX6" fmla="*/ 2263775 w 2349504"/>
              <a:gd name="connsiteY6" fmla="*/ 365125 h 1247775"/>
              <a:gd name="connsiteX7" fmla="*/ 2159000 w 2349504"/>
              <a:gd name="connsiteY7" fmla="*/ 463550 h 1247775"/>
              <a:gd name="connsiteX8" fmla="*/ 1727200 w 2349504"/>
              <a:gd name="connsiteY8" fmla="*/ 44450 h 1247775"/>
              <a:gd name="connsiteX9" fmla="*/ 1647825 w 2349504"/>
              <a:gd name="connsiteY9" fmla="*/ 0 h 1247775"/>
              <a:gd name="connsiteX10" fmla="*/ 355600 w 2349504"/>
              <a:gd name="connsiteY10" fmla="*/ 15875 h 1247775"/>
              <a:gd name="connsiteX11" fmla="*/ 0 w 2349504"/>
              <a:gd name="connsiteY11" fmla="*/ 342900 h 1247775"/>
              <a:gd name="connsiteX12" fmla="*/ 593726 w 2349504"/>
              <a:gd name="connsiteY12" fmla="*/ 95250 h 1247775"/>
              <a:gd name="connsiteX13" fmla="*/ 1562101 w 2349504"/>
              <a:gd name="connsiteY13" fmla="*/ 1069975 h 1247775"/>
              <a:gd name="connsiteX14" fmla="*/ 1558925 w 2349504"/>
              <a:gd name="connsiteY14" fmla="*/ 1063625 h 1247775"/>
              <a:gd name="connsiteX0" fmla="*/ 1558925 w 2349504"/>
              <a:gd name="connsiteY0" fmla="*/ 1063625 h 1247789"/>
              <a:gd name="connsiteX1" fmla="*/ 1457325 w 2349504"/>
              <a:gd name="connsiteY1" fmla="*/ 1165225 h 1247789"/>
              <a:gd name="connsiteX2" fmla="*/ 1527175 w 2349504"/>
              <a:gd name="connsiteY2" fmla="*/ 1247775 h 1247789"/>
              <a:gd name="connsiteX3" fmla="*/ 2251075 w 2349504"/>
              <a:gd name="connsiteY3" fmla="*/ 1241425 h 1247789"/>
              <a:gd name="connsiteX4" fmla="*/ 2349500 w 2349504"/>
              <a:gd name="connsiteY4" fmla="*/ 1146175 h 1247789"/>
              <a:gd name="connsiteX5" fmla="*/ 2346325 w 2349504"/>
              <a:gd name="connsiteY5" fmla="*/ 409575 h 1247789"/>
              <a:gd name="connsiteX6" fmla="*/ 2263775 w 2349504"/>
              <a:gd name="connsiteY6" fmla="*/ 365125 h 1247789"/>
              <a:gd name="connsiteX7" fmla="*/ 2159000 w 2349504"/>
              <a:gd name="connsiteY7" fmla="*/ 463550 h 1247789"/>
              <a:gd name="connsiteX8" fmla="*/ 1727200 w 2349504"/>
              <a:gd name="connsiteY8" fmla="*/ 44450 h 1247789"/>
              <a:gd name="connsiteX9" fmla="*/ 1647825 w 2349504"/>
              <a:gd name="connsiteY9" fmla="*/ 0 h 1247789"/>
              <a:gd name="connsiteX10" fmla="*/ 355600 w 2349504"/>
              <a:gd name="connsiteY10" fmla="*/ 15875 h 1247789"/>
              <a:gd name="connsiteX11" fmla="*/ 0 w 2349504"/>
              <a:gd name="connsiteY11" fmla="*/ 342900 h 1247789"/>
              <a:gd name="connsiteX12" fmla="*/ 593726 w 2349504"/>
              <a:gd name="connsiteY12" fmla="*/ 95250 h 1247789"/>
              <a:gd name="connsiteX13" fmla="*/ 1562101 w 2349504"/>
              <a:gd name="connsiteY13" fmla="*/ 1069975 h 1247789"/>
              <a:gd name="connsiteX14" fmla="*/ 1558925 w 2349504"/>
              <a:gd name="connsiteY14" fmla="*/ 1063625 h 1247789"/>
              <a:gd name="connsiteX0" fmla="*/ 1558925 w 2349504"/>
              <a:gd name="connsiteY0" fmla="*/ 1063625 h 1247791"/>
              <a:gd name="connsiteX1" fmla="*/ 1457325 w 2349504"/>
              <a:gd name="connsiteY1" fmla="*/ 1165225 h 1247791"/>
              <a:gd name="connsiteX2" fmla="*/ 1527175 w 2349504"/>
              <a:gd name="connsiteY2" fmla="*/ 1247775 h 1247791"/>
              <a:gd name="connsiteX3" fmla="*/ 2251075 w 2349504"/>
              <a:gd name="connsiteY3" fmla="*/ 1241425 h 1247791"/>
              <a:gd name="connsiteX4" fmla="*/ 2349500 w 2349504"/>
              <a:gd name="connsiteY4" fmla="*/ 1146175 h 1247791"/>
              <a:gd name="connsiteX5" fmla="*/ 2346325 w 2349504"/>
              <a:gd name="connsiteY5" fmla="*/ 409575 h 1247791"/>
              <a:gd name="connsiteX6" fmla="*/ 2263775 w 2349504"/>
              <a:gd name="connsiteY6" fmla="*/ 365125 h 1247791"/>
              <a:gd name="connsiteX7" fmla="*/ 2159000 w 2349504"/>
              <a:gd name="connsiteY7" fmla="*/ 463550 h 1247791"/>
              <a:gd name="connsiteX8" fmla="*/ 1727200 w 2349504"/>
              <a:gd name="connsiteY8" fmla="*/ 44450 h 1247791"/>
              <a:gd name="connsiteX9" fmla="*/ 1647825 w 2349504"/>
              <a:gd name="connsiteY9" fmla="*/ 0 h 1247791"/>
              <a:gd name="connsiteX10" fmla="*/ 355600 w 2349504"/>
              <a:gd name="connsiteY10" fmla="*/ 15875 h 1247791"/>
              <a:gd name="connsiteX11" fmla="*/ 0 w 2349504"/>
              <a:gd name="connsiteY11" fmla="*/ 342900 h 1247791"/>
              <a:gd name="connsiteX12" fmla="*/ 593726 w 2349504"/>
              <a:gd name="connsiteY12" fmla="*/ 95250 h 1247791"/>
              <a:gd name="connsiteX13" fmla="*/ 1562101 w 2349504"/>
              <a:gd name="connsiteY13" fmla="*/ 1069975 h 1247791"/>
              <a:gd name="connsiteX14" fmla="*/ 1558925 w 2349504"/>
              <a:gd name="connsiteY14" fmla="*/ 1063625 h 1247791"/>
              <a:gd name="connsiteX0" fmla="*/ 1558925 w 2349504"/>
              <a:gd name="connsiteY0" fmla="*/ 106362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14" fmla="*/ 1558925 w 2349504"/>
              <a:gd name="connsiteY14" fmla="*/ 106362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93726 w 2349504"/>
              <a:gd name="connsiteY12" fmla="*/ 95250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 name="connsiteX0" fmla="*/ 1562101 w 2349504"/>
              <a:gd name="connsiteY0" fmla="*/ 1069975 h 1247802"/>
              <a:gd name="connsiteX1" fmla="*/ 1457325 w 2349504"/>
              <a:gd name="connsiteY1" fmla="*/ 1165225 h 1247802"/>
              <a:gd name="connsiteX2" fmla="*/ 1527175 w 2349504"/>
              <a:gd name="connsiteY2" fmla="*/ 1247775 h 1247802"/>
              <a:gd name="connsiteX3" fmla="*/ 2251075 w 2349504"/>
              <a:gd name="connsiteY3" fmla="*/ 1241425 h 1247802"/>
              <a:gd name="connsiteX4" fmla="*/ 2349500 w 2349504"/>
              <a:gd name="connsiteY4" fmla="*/ 1146175 h 1247802"/>
              <a:gd name="connsiteX5" fmla="*/ 2346325 w 2349504"/>
              <a:gd name="connsiteY5" fmla="*/ 409575 h 1247802"/>
              <a:gd name="connsiteX6" fmla="*/ 2263775 w 2349504"/>
              <a:gd name="connsiteY6" fmla="*/ 365125 h 1247802"/>
              <a:gd name="connsiteX7" fmla="*/ 2159000 w 2349504"/>
              <a:gd name="connsiteY7" fmla="*/ 463550 h 1247802"/>
              <a:gd name="connsiteX8" fmla="*/ 1727200 w 2349504"/>
              <a:gd name="connsiteY8" fmla="*/ 44450 h 1247802"/>
              <a:gd name="connsiteX9" fmla="*/ 1647825 w 2349504"/>
              <a:gd name="connsiteY9" fmla="*/ 0 h 1247802"/>
              <a:gd name="connsiteX10" fmla="*/ 355600 w 2349504"/>
              <a:gd name="connsiteY10" fmla="*/ 15875 h 1247802"/>
              <a:gd name="connsiteX11" fmla="*/ 0 w 2349504"/>
              <a:gd name="connsiteY11" fmla="*/ 342900 h 1247802"/>
              <a:gd name="connsiteX12" fmla="*/ 546101 w 2349504"/>
              <a:gd name="connsiteY12" fmla="*/ 90488 h 1247802"/>
              <a:gd name="connsiteX13" fmla="*/ 1562101 w 2349504"/>
              <a:gd name="connsiteY13" fmla="*/ 1069975 h 124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04" h="1247802">
                <a:moveTo>
                  <a:pt x="1562101" y="1069975"/>
                </a:moveTo>
                <a:lnTo>
                  <a:pt x="1457325" y="1165225"/>
                </a:lnTo>
                <a:cubicBezTo>
                  <a:pt x="1413934" y="1218936"/>
                  <a:pt x="1465792" y="1248833"/>
                  <a:pt x="1527175" y="1247775"/>
                </a:cubicBezTo>
                <a:lnTo>
                  <a:pt x="2251075" y="1241425"/>
                </a:lnTo>
                <a:cubicBezTo>
                  <a:pt x="2302933" y="1245393"/>
                  <a:pt x="2350030" y="1201738"/>
                  <a:pt x="2349500" y="1146175"/>
                </a:cubicBezTo>
                <a:cubicBezTo>
                  <a:pt x="2348442" y="900642"/>
                  <a:pt x="2347383" y="655108"/>
                  <a:pt x="2346325" y="409575"/>
                </a:cubicBezTo>
                <a:cubicBezTo>
                  <a:pt x="2345003" y="342369"/>
                  <a:pt x="2296054" y="334698"/>
                  <a:pt x="2263775" y="365125"/>
                </a:cubicBezTo>
                <a:lnTo>
                  <a:pt x="2159000" y="463550"/>
                </a:lnTo>
                <a:lnTo>
                  <a:pt x="1727200" y="44450"/>
                </a:lnTo>
                <a:cubicBezTo>
                  <a:pt x="1703917" y="16933"/>
                  <a:pt x="1681427" y="10054"/>
                  <a:pt x="1647825" y="0"/>
                </a:cubicBezTo>
                <a:lnTo>
                  <a:pt x="355600" y="15875"/>
                </a:lnTo>
                <a:cubicBezTo>
                  <a:pt x="97896" y="65617"/>
                  <a:pt x="38100" y="198437"/>
                  <a:pt x="0" y="342900"/>
                </a:cubicBezTo>
                <a:cubicBezTo>
                  <a:pt x="61913" y="95779"/>
                  <a:pt x="309564" y="-40216"/>
                  <a:pt x="546101" y="90488"/>
                </a:cubicBezTo>
                <a:cubicBezTo>
                  <a:pt x="782638" y="221192"/>
                  <a:pt x="1239309" y="745067"/>
                  <a:pt x="1562101" y="1069975"/>
                </a:cubicBezTo>
                <a:close/>
              </a:path>
            </a:pathLst>
          </a:custGeom>
          <a:gradFill flip="none" rotWithShape="1">
            <a:gsLst>
              <a:gs pos="0">
                <a:srgbClr val="294B69"/>
              </a:gs>
              <a:gs pos="29000">
                <a:srgbClr val="457EB1"/>
              </a:gs>
              <a:gs pos="100000">
                <a:srgbClr val="6596C3"/>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 name="投影片編號版面配置區 1"/>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12</a:t>
            </a:fld>
            <a:endParaRPr lang="en-US" altLang="zh-TW">
              <a:solidFill>
                <a:srgbClr val="000000"/>
              </a:solidFill>
            </a:endParaRPr>
          </a:p>
        </p:txBody>
      </p:sp>
      <p:sp>
        <p:nvSpPr>
          <p:cNvPr id="16"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sz="4000" b="1" dirty="0" smtClean="0">
                <a:latin typeface="微軟正黑體" pitchFamily="34" charset="-120"/>
                <a:ea typeface="微軟正黑體" pitchFamily="34" charset="-120"/>
              </a:rPr>
              <a:t>首次註冊及身分驗證</a:t>
            </a:r>
            <a:r>
              <a:rPr lang="en-US" altLang="zh-TW" sz="3200" b="1" dirty="0" smtClean="0">
                <a:latin typeface="微軟正黑體" pitchFamily="34" charset="-120"/>
                <a:ea typeface="微軟正黑體" pitchFamily="34" charset="-120"/>
              </a:rPr>
              <a:t>(</a:t>
            </a:r>
            <a:r>
              <a:rPr lang="zh-TW" altLang="en-US" sz="3200" b="1" dirty="0" smtClean="0">
                <a:latin typeface="微軟正黑體" pitchFamily="34" charset="-120"/>
                <a:ea typeface="微軟正黑體" pitchFamily="34" charset="-120"/>
              </a:rPr>
              <a:t>其他選項</a:t>
            </a:r>
            <a:r>
              <a:rPr lang="en-US" altLang="zh-TW" sz="3200" b="1" dirty="0" smtClean="0">
                <a:latin typeface="微軟正黑體" pitchFamily="34" charset="-120"/>
                <a:ea typeface="微軟正黑體" pitchFamily="34" charset="-120"/>
              </a:rPr>
              <a:t>)</a:t>
            </a:r>
            <a:endParaRPr lang="zh-TW" altLang="en-US" sz="3200" b="1" dirty="0"/>
          </a:p>
        </p:txBody>
      </p:sp>
    </p:spTree>
    <p:extLst>
      <p:ext uri="{BB962C8B-B14F-4D97-AF65-F5344CB8AC3E}">
        <p14:creationId xmlns:p14="http://schemas.microsoft.com/office/powerpoint/2010/main" val="29962915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13</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latin typeface="微軟正黑體" pitchFamily="34" charset="-120"/>
                <a:ea typeface="微軟正黑體" pitchFamily="34" charset="-120"/>
              </a:rPr>
              <a:t>投保及身分驗證作業</a:t>
            </a:r>
            <a:endParaRPr lang="zh-TW" altLang="en-US" sz="2500" b="1" dirty="0"/>
          </a:p>
        </p:txBody>
      </p:sp>
      <p:sp>
        <p:nvSpPr>
          <p:cNvPr id="6" name="內容版面配置區 2"/>
          <p:cNvSpPr>
            <a:spLocks noGrp="1"/>
          </p:cNvSpPr>
          <p:nvPr>
            <p:ph idx="1"/>
          </p:nvPr>
        </p:nvSpPr>
        <p:spPr>
          <a:xfrm>
            <a:off x="251520" y="908720"/>
            <a:ext cx="8496944" cy="3312368"/>
          </a:xfrm>
          <a:noFill/>
        </p:spPr>
        <p:txBody>
          <a:bodyPr/>
          <a:lstStyle/>
          <a:p>
            <a:pPr marL="0" indent="0">
              <a:lnSpc>
                <a:spcPct val="150000"/>
              </a:lnSpc>
              <a:buNone/>
            </a:pPr>
            <a:r>
              <a:rPr lang="zh-TW" altLang="en-US" sz="2000" b="1" dirty="0" smtClean="0">
                <a:latin typeface="微軟正黑體" pitchFamily="34" charset="-120"/>
                <a:ea typeface="微軟正黑體" pitchFamily="34" charset="-120"/>
              </a:rPr>
              <a:t>保險業網路投保業務應注意事項第九點</a:t>
            </a:r>
            <a:r>
              <a:rPr lang="zh-TW" altLang="en-US" sz="1200" dirty="0" smtClean="0">
                <a:solidFill>
                  <a:schemeClr val="bg1">
                    <a:lumMod val="50000"/>
                  </a:schemeClr>
                </a:solidFill>
                <a:latin typeface="微軟正黑體" pitchFamily="34" charset="-120"/>
                <a:ea typeface="微軟正黑體" pitchFamily="34" charset="-120"/>
              </a:rPr>
              <a:t>（</a:t>
            </a:r>
            <a:r>
              <a:rPr lang="zh-TW" altLang="en-US" sz="1200" dirty="0">
                <a:solidFill>
                  <a:schemeClr val="bg1">
                    <a:lumMod val="50000"/>
                  </a:schemeClr>
                </a:solidFill>
                <a:latin typeface="微軟正黑體" pitchFamily="34" charset="-120"/>
                <a:ea typeface="微軟正黑體" pitchFamily="34" charset="-120"/>
              </a:rPr>
              <a:t>部分條文） </a:t>
            </a:r>
            <a:endParaRPr lang="en-US" altLang="zh-TW" sz="1200" dirty="0">
              <a:solidFill>
                <a:schemeClr val="bg1">
                  <a:lumMod val="50000"/>
                </a:schemeClr>
              </a:solidFill>
              <a:latin typeface="微軟正黑體" pitchFamily="34" charset="-120"/>
              <a:ea typeface="微軟正黑體" pitchFamily="34" charset="-120"/>
            </a:endParaRPr>
          </a:p>
          <a:p>
            <a:pPr marL="0" indent="0">
              <a:lnSpc>
                <a:spcPct val="150000"/>
              </a:lnSpc>
              <a:buNone/>
            </a:pPr>
            <a:endParaRPr lang="en-US" altLang="zh-TW" sz="1600" b="1" dirty="0" smtClean="0">
              <a:latin typeface="微軟正黑體" pitchFamily="34" charset="-120"/>
              <a:ea typeface="微軟正黑體" pitchFamily="34" charset="-120"/>
            </a:endParaRPr>
          </a:p>
          <a:p>
            <a:pPr marL="0" indent="0">
              <a:lnSpc>
                <a:spcPct val="150000"/>
              </a:lnSpc>
              <a:buNone/>
            </a:pPr>
            <a:r>
              <a:rPr lang="zh-TW" altLang="en-US" sz="1600" b="1" dirty="0" smtClean="0">
                <a:latin typeface="微軟正黑體" pitchFamily="34" charset="-120"/>
                <a:ea typeface="微軟正黑體" pitchFamily="34" charset="-120"/>
              </a:rPr>
              <a:t>保險業</a:t>
            </a:r>
            <a:r>
              <a:rPr lang="zh-TW" altLang="en-US" sz="1600" b="1" dirty="0">
                <a:latin typeface="微軟正黑體" pitchFamily="34" charset="-120"/>
                <a:ea typeface="微軟正黑體" pitchFamily="34" charset="-120"/>
              </a:rPr>
              <a:t>對於以網路方式投保者</a:t>
            </a:r>
            <a:r>
              <a:rPr lang="zh-TW" altLang="en-US" sz="1600" b="1" dirty="0" smtClean="0">
                <a:latin typeface="微軟正黑體" pitchFamily="34" charset="-120"/>
                <a:ea typeface="微軟正黑體" pitchFamily="34" charset="-120"/>
              </a:rPr>
              <a:t>之投保作業</a:t>
            </a:r>
            <a:r>
              <a:rPr lang="zh-TW" altLang="en-US" sz="1600" b="1" dirty="0">
                <a:latin typeface="微軟正黑體" pitchFamily="34" charset="-120"/>
                <a:ea typeface="微軟正黑體" pitchFamily="34" charset="-120"/>
              </a:rPr>
              <a:t>，應遵循下列事項</a:t>
            </a:r>
            <a:r>
              <a:rPr lang="zh-TW" altLang="en-US" sz="1600" b="1" dirty="0" smtClean="0">
                <a:latin typeface="微軟正黑體" pitchFamily="34" charset="-120"/>
                <a:ea typeface="微軟正黑體" pitchFamily="34" charset="-120"/>
              </a:rPr>
              <a:t>：</a:t>
            </a:r>
            <a:endParaRPr lang="zh-TW" altLang="en-US" sz="1600" b="1" dirty="0">
              <a:latin typeface="微軟正黑體" pitchFamily="34" charset="-120"/>
              <a:ea typeface="微軟正黑體" pitchFamily="34" charset="-120"/>
            </a:endParaRPr>
          </a:p>
          <a:p>
            <a:pPr marL="0" indent="0">
              <a:lnSpc>
                <a:spcPct val="150000"/>
              </a:lnSpc>
              <a:buNone/>
            </a:pPr>
            <a:r>
              <a:rPr lang="en-US" altLang="zh-TW" sz="1600" dirty="0" smtClean="0">
                <a:latin typeface="微軟正黑體"/>
                <a:ea typeface="微軟正黑體"/>
              </a:rPr>
              <a:t>(</a:t>
            </a:r>
            <a:r>
              <a:rPr lang="zh-TW" altLang="en-US" sz="1600" dirty="0">
                <a:latin typeface="微軟正黑體"/>
                <a:ea typeface="微軟正黑體"/>
              </a:rPr>
              <a:t>一</a:t>
            </a:r>
            <a:r>
              <a:rPr lang="en-US" altLang="zh-TW" sz="1600" dirty="0" smtClean="0">
                <a:latin typeface="微軟正黑體"/>
                <a:ea typeface="微軟正黑體"/>
              </a:rPr>
              <a:t>)</a:t>
            </a:r>
            <a:r>
              <a:rPr lang="zh-TW" altLang="en-US" sz="1600" dirty="0" smtClean="0">
                <a:latin typeface="微軟正黑體"/>
                <a:ea typeface="微軟正黑體"/>
              </a:rPr>
              <a:t>ーーー（提供商品說明與條款供流覽）</a:t>
            </a:r>
            <a:endParaRPr lang="en-US" altLang="zh-TW" sz="1600" dirty="0" smtClean="0">
              <a:latin typeface="微軟正黑體"/>
              <a:ea typeface="微軟正黑體"/>
            </a:endParaRPr>
          </a:p>
          <a:p>
            <a:pPr marL="0" indent="0">
              <a:lnSpc>
                <a:spcPct val="150000"/>
              </a:lnSpc>
              <a:buNone/>
            </a:pPr>
            <a:r>
              <a:rPr lang="en-US" altLang="zh-TW" sz="1600" dirty="0" smtClean="0">
                <a:latin typeface="微軟正黑體"/>
                <a:ea typeface="微軟正黑體"/>
              </a:rPr>
              <a:t>(</a:t>
            </a:r>
            <a:r>
              <a:rPr lang="zh-TW" altLang="en-US" sz="1600" dirty="0" smtClean="0">
                <a:latin typeface="微軟正黑體"/>
                <a:ea typeface="微軟正黑體"/>
              </a:rPr>
              <a:t>二</a:t>
            </a:r>
            <a:r>
              <a:rPr lang="en-US" altLang="zh-TW" sz="1600" dirty="0" smtClean="0">
                <a:latin typeface="微軟正黑體"/>
                <a:ea typeface="微軟正黑體"/>
              </a:rPr>
              <a:t>)</a:t>
            </a:r>
            <a:r>
              <a:rPr lang="zh-TW" altLang="en-US" sz="1600" dirty="0" smtClean="0">
                <a:latin typeface="微軟正黑體"/>
                <a:ea typeface="微軟正黑體"/>
              </a:rPr>
              <a:t>ーーー（消費者點選投保商品時</a:t>
            </a:r>
            <a:r>
              <a:rPr lang="zh-TW" altLang="en-US" sz="1600" dirty="0">
                <a:latin typeface="微軟正黑體"/>
                <a:ea typeface="微軟正黑體"/>
              </a:rPr>
              <a:t>，</a:t>
            </a:r>
            <a:r>
              <a:rPr lang="zh-TW" altLang="en-US" sz="1600" dirty="0" smtClean="0">
                <a:latin typeface="微軟正黑體"/>
                <a:ea typeface="微軟正黑體"/>
              </a:rPr>
              <a:t>應連結商品說明與條款</a:t>
            </a:r>
            <a:r>
              <a:rPr lang="zh-TW" altLang="en-US" sz="1600" dirty="0">
                <a:latin typeface="微軟正黑體"/>
                <a:ea typeface="微軟正黑體"/>
              </a:rPr>
              <a:t>，</a:t>
            </a:r>
            <a:r>
              <a:rPr lang="zh-TW" altLang="en-US" sz="1600" dirty="0" smtClean="0">
                <a:latin typeface="微軟正黑體"/>
                <a:ea typeface="微軟正黑體"/>
              </a:rPr>
              <a:t>供閱覽並點選同意）</a:t>
            </a:r>
            <a:endParaRPr lang="en-US" altLang="zh-TW" sz="1600" dirty="0" smtClean="0">
              <a:latin typeface="微軟正黑體"/>
              <a:ea typeface="微軟正黑體"/>
            </a:endParaRPr>
          </a:p>
          <a:p>
            <a:pPr marL="0" indent="0">
              <a:lnSpc>
                <a:spcPct val="150000"/>
              </a:lnSpc>
              <a:buNone/>
            </a:pPr>
            <a:r>
              <a:rPr lang="en-US" altLang="zh-TW" sz="1600" dirty="0" smtClean="0">
                <a:latin typeface="微軟正黑體"/>
                <a:ea typeface="微軟正黑體"/>
              </a:rPr>
              <a:t>(</a:t>
            </a:r>
            <a:r>
              <a:rPr lang="zh-TW" altLang="en-US" sz="1600" dirty="0" smtClean="0">
                <a:latin typeface="微軟正黑體"/>
                <a:ea typeface="微軟正黑體"/>
              </a:rPr>
              <a:t>三</a:t>
            </a:r>
            <a:r>
              <a:rPr lang="en-US" altLang="zh-TW" sz="1600" dirty="0" smtClean="0">
                <a:latin typeface="微軟正黑體"/>
                <a:ea typeface="微軟正黑體"/>
              </a:rPr>
              <a:t>)</a:t>
            </a:r>
            <a:r>
              <a:rPr lang="zh-TW" altLang="en-US" sz="1600" dirty="0" smtClean="0">
                <a:latin typeface="微軟正黑體"/>
                <a:ea typeface="微軟正黑體"/>
              </a:rPr>
              <a:t>投保及身分驗證作業：要</a:t>
            </a:r>
            <a:r>
              <a:rPr lang="zh-TW" altLang="en-US" sz="1600" dirty="0">
                <a:latin typeface="微軟正黑體"/>
                <a:ea typeface="微軟正黑體"/>
              </a:rPr>
              <a:t>保人於送出確認投保前，保險業應發送 </a:t>
            </a:r>
            <a:r>
              <a:rPr lang="en-US" altLang="zh-TW" sz="1600" dirty="0">
                <a:latin typeface="微軟正黑體"/>
                <a:ea typeface="微軟正黑體"/>
              </a:rPr>
              <a:t>OTP </a:t>
            </a:r>
            <a:r>
              <a:rPr lang="zh-TW" altLang="en-US" sz="1600" dirty="0">
                <a:latin typeface="微軟正黑體"/>
                <a:ea typeface="微軟正黑體"/>
              </a:rPr>
              <a:t>至要保人手機或電子郵件信箱，以確認身分。 保險業發送 </a:t>
            </a:r>
            <a:r>
              <a:rPr lang="en-US" altLang="zh-TW" sz="1600" dirty="0">
                <a:latin typeface="微軟正黑體"/>
                <a:ea typeface="微軟正黑體"/>
              </a:rPr>
              <a:t>OTP </a:t>
            </a:r>
            <a:r>
              <a:rPr lang="zh-TW" altLang="en-US" sz="1600" dirty="0">
                <a:latin typeface="微軟正黑體"/>
                <a:ea typeface="微軟正黑體"/>
              </a:rPr>
              <a:t>後，應引導要保人輸入該</a:t>
            </a:r>
            <a:r>
              <a:rPr lang="en-US" altLang="zh-TW" sz="1600" dirty="0">
                <a:latin typeface="微軟正黑體"/>
                <a:ea typeface="微軟正黑體"/>
              </a:rPr>
              <a:t>OTP </a:t>
            </a:r>
            <a:r>
              <a:rPr lang="zh-TW" altLang="en-US" sz="1600" dirty="0">
                <a:latin typeface="微軟正黑體"/>
                <a:ea typeface="微軟正黑體"/>
              </a:rPr>
              <a:t>完成身分確認，始得完成投保作業</a:t>
            </a:r>
            <a:r>
              <a:rPr lang="zh-TW" altLang="en-US" sz="1600" dirty="0" smtClean="0">
                <a:latin typeface="微軟正黑體"/>
                <a:ea typeface="微軟正黑體"/>
              </a:rPr>
              <a:t>。</a:t>
            </a:r>
            <a:endParaRPr lang="en-US" altLang="zh-TW" sz="1600" dirty="0" smtClean="0">
              <a:latin typeface="微軟正黑體"/>
              <a:ea typeface="微軟正黑體"/>
            </a:endParaRPr>
          </a:p>
        </p:txBody>
      </p:sp>
      <p:sp>
        <p:nvSpPr>
          <p:cNvPr id="8" name="橢圓形圖說文字 7"/>
          <p:cNvSpPr/>
          <p:nvPr/>
        </p:nvSpPr>
        <p:spPr>
          <a:xfrm>
            <a:off x="3707904" y="4177428"/>
            <a:ext cx="4572508" cy="1392724"/>
          </a:xfrm>
          <a:prstGeom prst="wedgeEllipseCallout">
            <a:avLst>
              <a:gd name="adj1" fmla="val -41704"/>
              <a:gd name="adj2" fmla="val -53686"/>
            </a:avLst>
          </a:prstGeom>
          <a:gradFill>
            <a:gsLst>
              <a:gs pos="100000">
                <a:srgbClr val="3E003E"/>
              </a:gs>
              <a:gs pos="0">
                <a:srgbClr val="660066"/>
              </a:gs>
            </a:gsLst>
            <a:lin ang="10800000" scaled="0"/>
          </a:gradFill>
          <a:ln w="25400" cap="flat" cmpd="sng" algn="ctr">
            <a:solidFill>
              <a:schemeClr val="bg2">
                <a:lumMod val="75000"/>
              </a:schemeClr>
            </a:solidFill>
            <a:prstDash val="solid"/>
          </a:ln>
          <a:effectLst/>
        </p:spPr>
        <p:txBody>
          <a:bodyPr lIns="0" tIns="0" rIns="0" bIns="0" rtlCol="0" anchor="ctr"/>
          <a:lstStyle/>
          <a:p>
            <a:pPr algn="ctr"/>
            <a:r>
              <a:rPr lang="zh-TW" altLang="en-US" b="1" dirty="0" smtClean="0">
                <a:solidFill>
                  <a:schemeClr val="bg1"/>
                </a:solidFill>
                <a:latin typeface="微軟正黑體" pitchFamily="34" charset="-120"/>
                <a:ea typeface="微軟正黑體" pitchFamily="34" charset="-120"/>
              </a:rPr>
              <a:t>投保時與首次註冊不同人辦理時</a:t>
            </a:r>
            <a:r>
              <a:rPr lang="en-US" altLang="zh-TW" b="1" dirty="0" smtClean="0">
                <a:solidFill>
                  <a:schemeClr val="bg1"/>
                </a:solidFill>
                <a:latin typeface="微軟正黑體" pitchFamily="34" charset="-120"/>
                <a:ea typeface="微軟正黑體" pitchFamily="34" charset="-120"/>
                <a:sym typeface="Wingdings" panose="05000000000000000000" pitchFamily="2" charset="2"/>
              </a:rPr>
              <a:t></a:t>
            </a:r>
            <a:r>
              <a:rPr lang="zh-TW" altLang="en-US" b="1" dirty="0" smtClean="0">
                <a:solidFill>
                  <a:schemeClr val="bg1"/>
                </a:solidFill>
                <a:latin typeface="微軟正黑體" pitchFamily="34" charset="-120"/>
                <a:ea typeface="微軟正黑體" pitchFamily="34" charset="-120"/>
                <a:sym typeface="Wingdings" panose="05000000000000000000" pitchFamily="2" charset="2"/>
              </a:rPr>
              <a:t>無法收到</a:t>
            </a:r>
            <a:r>
              <a:rPr lang="en-US" altLang="zh-TW" b="1" dirty="0" smtClean="0">
                <a:solidFill>
                  <a:schemeClr val="bg1"/>
                </a:solidFill>
                <a:latin typeface="微軟正黑體" pitchFamily="34" charset="-120"/>
                <a:ea typeface="微軟正黑體" pitchFamily="34" charset="-120"/>
                <a:sym typeface="Wingdings" panose="05000000000000000000" pitchFamily="2" charset="2"/>
              </a:rPr>
              <a:t>OTP</a:t>
            </a:r>
          </a:p>
          <a:p>
            <a:pPr algn="ctr"/>
            <a:r>
              <a:rPr lang="en-US" altLang="zh-TW" b="1" dirty="0" smtClean="0">
                <a:solidFill>
                  <a:schemeClr val="bg1"/>
                </a:solidFill>
                <a:latin typeface="微軟正黑體" pitchFamily="34" charset="-120"/>
                <a:ea typeface="微軟正黑體" pitchFamily="34" charset="-120"/>
                <a:sym typeface="Wingdings" panose="05000000000000000000" pitchFamily="2" charset="2"/>
              </a:rPr>
              <a:t></a:t>
            </a:r>
            <a:r>
              <a:rPr lang="zh-TW" altLang="en-US" b="1" dirty="0" smtClean="0">
                <a:solidFill>
                  <a:schemeClr val="bg1"/>
                </a:solidFill>
                <a:latin typeface="微軟正黑體" pitchFamily="34" charset="-120"/>
                <a:ea typeface="微軟正黑體" pitchFamily="34" charset="-120"/>
                <a:sym typeface="Wingdings" panose="05000000000000000000" pitchFamily="2" charset="2"/>
              </a:rPr>
              <a:t>無法完成投保驗證</a:t>
            </a:r>
            <a:endParaRPr lang="zh-TW" altLang="en-US" b="1" dirty="0">
              <a:solidFill>
                <a:schemeClr val="bg1"/>
              </a:solidFill>
              <a:latin typeface="微軟正黑體" pitchFamily="34" charset="-120"/>
              <a:ea typeface="微軟正黑體" pitchFamily="34" charset="-120"/>
            </a:endParaRPr>
          </a:p>
        </p:txBody>
      </p:sp>
    </p:spTree>
    <p:extLst>
      <p:ext uri="{BB962C8B-B14F-4D97-AF65-F5344CB8AC3E}">
        <p14:creationId xmlns:p14="http://schemas.microsoft.com/office/powerpoint/2010/main" val="147567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14</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solidFill>
                  <a:srgbClr val="000000"/>
                </a:solidFill>
                <a:latin typeface="微軟正黑體" pitchFamily="34" charset="-120"/>
                <a:ea typeface="微軟正黑體" pitchFamily="34" charset="-120"/>
              </a:rPr>
              <a:t>繳費及身分驗證作業</a:t>
            </a:r>
            <a:endParaRPr lang="zh-TW" altLang="en-US" sz="2500" b="1" dirty="0">
              <a:solidFill>
                <a:srgbClr val="000000"/>
              </a:solidFill>
            </a:endParaRPr>
          </a:p>
        </p:txBody>
      </p:sp>
      <p:sp>
        <p:nvSpPr>
          <p:cNvPr id="6" name="內容版面配置區 2"/>
          <p:cNvSpPr>
            <a:spLocks noGrp="1"/>
          </p:cNvSpPr>
          <p:nvPr>
            <p:ph idx="1"/>
          </p:nvPr>
        </p:nvSpPr>
        <p:spPr>
          <a:xfrm>
            <a:off x="251520" y="908720"/>
            <a:ext cx="8496944" cy="2160240"/>
          </a:xfrm>
          <a:noFill/>
        </p:spPr>
        <p:txBody>
          <a:bodyPr/>
          <a:lstStyle/>
          <a:p>
            <a:pPr marL="0" indent="0">
              <a:lnSpc>
                <a:spcPct val="150000"/>
              </a:lnSpc>
              <a:buNone/>
            </a:pPr>
            <a:r>
              <a:rPr lang="zh-TW" altLang="en-US" sz="2000" b="1" dirty="0" smtClean="0">
                <a:latin typeface="微軟正黑體" pitchFamily="34" charset="-120"/>
                <a:ea typeface="微軟正黑體" pitchFamily="34" charset="-120"/>
              </a:rPr>
              <a:t>保險業網路投保業務應注意事項第十一點</a:t>
            </a:r>
            <a:r>
              <a:rPr lang="zh-TW" altLang="en-US" sz="1200" dirty="0" smtClean="0">
                <a:solidFill>
                  <a:schemeClr val="bg1">
                    <a:lumMod val="50000"/>
                  </a:schemeClr>
                </a:solidFill>
                <a:latin typeface="微軟正黑體" pitchFamily="34" charset="-120"/>
                <a:ea typeface="微軟正黑體" pitchFamily="34" charset="-120"/>
              </a:rPr>
              <a:t>（</a:t>
            </a:r>
            <a:r>
              <a:rPr lang="zh-TW" altLang="en-US" sz="1200" dirty="0">
                <a:solidFill>
                  <a:schemeClr val="bg1">
                    <a:lumMod val="50000"/>
                  </a:schemeClr>
                </a:solidFill>
                <a:latin typeface="微軟正黑體" pitchFamily="34" charset="-120"/>
                <a:ea typeface="微軟正黑體" pitchFamily="34" charset="-120"/>
              </a:rPr>
              <a:t>部分條文） </a:t>
            </a:r>
            <a:endParaRPr lang="en-US" altLang="zh-TW" sz="1200" dirty="0">
              <a:solidFill>
                <a:schemeClr val="bg1">
                  <a:lumMod val="50000"/>
                </a:schemeClr>
              </a:solidFill>
              <a:latin typeface="微軟正黑體" pitchFamily="34" charset="-120"/>
              <a:ea typeface="微軟正黑體" pitchFamily="34" charset="-120"/>
            </a:endParaRPr>
          </a:p>
          <a:p>
            <a:pPr marL="0" indent="0">
              <a:lnSpc>
                <a:spcPct val="150000"/>
              </a:lnSpc>
              <a:buNone/>
            </a:pPr>
            <a:endParaRPr lang="en-US" altLang="zh-TW" sz="1600" b="1" dirty="0" smtClean="0">
              <a:latin typeface="微軟正黑體" pitchFamily="34" charset="-120"/>
              <a:ea typeface="微軟正黑體" pitchFamily="34" charset="-120"/>
            </a:endParaRPr>
          </a:p>
          <a:p>
            <a:pPr marL="0" indent="0">
              <a:lnSpc>
                <a:spcPct val="150000"/>
              </a:lnSpc>
              <a:buNone/>
            </a:pPr>
            <a:r>
              <a:rPr lang="zh-TW" altLang="en-US" sz="1600" b="1" dirty="0" smtClean="0">
                <a:latin typeface="微軟正黑體" pitchFamily="34" charset="-120"/>
                <a:ea typeface="微軟正黑體" pitchFamily="34" charset="-120"/>
              </a:rPr>
              <a:t>保險業</a:t>
            </a:r>
            <a:r>
              <a:rPr lang="zh-TW" altLang="en-US" sz="1600" b="1" dirty="0">
                <a:latin typeface="微軟正黑體" pitchFamily="34" charset="-120"/>
                <a:ea typeface="微軟正黑體" pitchFamily="34" charset="-120"/>
              </a:rPr>
              <a:t>對於以網路方式投保者</a:t>
            </a:r>
            <a:r>
              <a:rPr lang="zh-TW" altLang="en-US" sz="1600" b="1" dirty="0" smtClean="0">
                <a:latin typeface="微軟正黑體" pitchFamily="34" charset="-120"/>
                <a:ea typeface="微軟正黑體" pitchFamily="34" charset="-120"/>
              </a:rPr>
              <a:t>之繳費作業</a:t>
            </a:r>
            <a:r>
              <a:rPr lang="zh-TW" altLang="en-US" sz="1600" b="1" dirty="0">
                <a:latin typeface="微軟正黑體" pitchFamily="34" charset="-120"/>
                <a:ea typeface="微軟正黑體" pitchFamily="34" charset="-120"/>
              </a:rPr>
              <a:t>，應遵循下列事項</a:t>
            </a:r>
            <a:r>
              <a:rPr lang="zh-TW" altLang="en-US" sz="1600" b="1" dirty="0" smtClean="0">
                <a:latin typeface="微軟正黑體" pitchFamily="34" charset="-120"/>
                <a:ea typeface="微軟正黑體" pitchFamily="34" charset="-120"/>
              </a:rPr>
              <a:t>：</a:t>
            </a:r>
            <a:endParaRPr lang="zh-TW" altLang="en-US" sz="1600" b="1" dirty="0">
              <a:latin typeface="微軟正黑體" pitchFamily="34" charset="-120"/>
              <a:ea typeface="微軟正黑體" pitchFamily="34" charset="-120"/>
            </a:endParaRPr>
          </a:p>
          <a:p>
            <a:pPr marL="355600" indent="-355600">
              <a:lnSpc>
                <a:spcPct val="150000"/>
              </a:lnSpc>
              <a:buNone/>
            </a:pPr>
            <a:r>
              <a:rPr lang="en-US" altLang="zh-TW" sz="1600" dirty="0" smtClean="0">
                <a:latin typeface="微軟正黑體"/>
                <a:ea typeface="微軟正黑體"/>
              </a:rPr>
              <a:t>(</a:t>
            </a:r>
            <a:r>
              <a:rPr lang="zh-TW" altLang="en-US" sz="1600" dirty="0">
                <a:latin typeface="微軟正黑體"/>
                <a:ea typeface="微軟正黑體"/>
              </a:rPr>
              <a:t>一</a:t>
            </a:r>
            <a:r>
              <a:rPr lang="en-US" altLang="zh-TW" sz="1600" dirty="0" smtClean="0">
                <a:latin typeface="微軟正黑體"/>
                <a:ea typeface="微軟正黑體"/>
              </a:rPr>
              <a:t>)</a:t>
            </a:r>
            <a:r>
              <a:rPr lang="zh-TW" altLang="en-US" sz="1600" dirty="0" smtClean="0">
                <a:latin typeface="微軟正黑體"/>
                <a:ea typeface="微軟正黑體"/>
              </a:rPr>
              <a:t>以</a:t>
            </a:r>
            <a:r>
              <a:rPr lang="zh-TW" altLang="en-US" sz="1600" dirty="0">
                <a:latin typeface="微軟正黑體"/>
                <a:ea typeface="微軟正黑體"/>
              </a:rPr>
              <a:t>網路方式首次註冊及身分驗證</a:t>
            </a:r>
            <a:r>
              <a:rPr lang="zh-TW" altLang="en-US" sz="1600" dirty="0" smtClean="0">
                <a:latin typeface="微軟正黑體"/>
                <a:ea typeface="微軟正黑體"/>
              </a:rPr>
              <a:t>之消費者於進行</a:t>
            </a:r>
            <a:r>
              <a:rPr lang="zh-TW" altLang="en-US" sz="1600" dirty="0">
                <a:latin typeface="微軟正黑體"/>
                <a:ea typeface="微軟正黑體"/>
              </a:rPr>
              <a:t>網路投保時，僅得以本人之信用卡</a:t>
            </a:r>
            <a:r>
              <a:rPr lang="zh-TW" altLang="en-US" sz="1600" dirty="0" smtClean="0">
                <a:latin typeface="微軟正黑體"/>
                <a:ea typeface="微軟正黑體"/>
              </a:rPr>
              <a:t>或本人帳戶於網路銀行轉帳繳交</a:t>
            </a:r>
            <a:r>
              <a:rPr lang="zh-TW" altLang="en-US" sz="1600" dirty="0">
                <a:latin typeface="微軟正黑體"/>
                <a:ea typeface="微軟正黑體"/>
              </a:rPr>
              <a:t>保險費</a:t>
            </a:r>
            <a:r>
              <a:rPr lang="zh-TW" altLang="en-US" sz="1600" dirty="0" smtClean="0">
                <a:latin typeface="微軟正黑體"/>
                <a:ea typeface="微軟正黑體"/>
              </a:rPr>
              <a:t>。</a:t>
            </a:r>
            <a:endParaRPr lang="en-US" altLang="zh-TW" sz="1600" dirty="0">
              <a:latin typeface="微軟正黑體"/>
              <a:ea typeface="微軟正黑體"/>
            </a:endParaRPr>
          </a:p>
        </p:txBody>
      </p:sp>
      <p:sp>
        <p:nvSpPr>
          <p:cNvPr id="13" name="橢圓形圖說文字 12"/>
          <p:cNvSpPr/>
          <p:nvPr/>
        </p:nvSpPr>
        <p:spPr>
          <a:xfrm>
            <a:off x="4773919" y="2780928"/>
            <a:ext cx="3924436" cy="1392724"/>
          </a:xfrm>
          <a:prstGeom prst="wedgeEllipseCallout">
            <a:avLst>
              <a:gd name="adj1" fmla="val -41704"/>
              <a:gd name="adj2" fmla="val -53686"/>
            </a:avLst>
          </a:prstGeom>
          <a:gradFill>
            <a:gsLst>
              <a:gs pos="100000">
                <a:srgbClr val="3E003E"/>
              </a:gs>
              <a:gs pos="0">
                <a:srgbClr val="660066"/>
              </a:gs>
            </a:gsLst>
            <a:lin ang="10800000" scaled="0"/>
          </a:gradFill>
          <a:ln w="25400" cap="flat" cmpd="sng" algn="ctr">
            <a:solidFill>
              <a:schemeClr val="bg2">
                <a:lumMod val="75000"/>
              </a:schemeClr>
            </a:solidFill>
            <a:prstDash val="solid"/>
          </a:ln>
          <a:effectLst/>
        </p:spPr>
        <p:txBody>
          <a:bodyPr lIns="0" tIns="0" rIns="0" bIns="0" rtlCol="0" anchor="ctr"/>
          <a:lstStyle/>
          <a:p>
            <a:pPr algn="ctr"/>
            <a:r>
              <a:rPr lang="zh-TW" altLang="en-US" dirty="0" smtClean="0">
                <a:solidFill>
                  <a:schemeClr val="bg1"/>
                </a:solidFill>
                <a:latin typeface="微軟正黑體" pitchFamily="34" charset="-120"/>
                <a:ea typeface="微軟正黑體" pitchFamily="34" charset="-120"/>
              </a:rPr>
              <a:t>須與銀行業合作，以確認網投業務受理繳費的信用卡為要保人本人的信用卡。</a:t>
            </a:r>
            <a:endParaRPr lang="zh-TW" altLang="en-US" dirty="0">
              <a:solidFill>
                <a:schemeClr val="bg1"/>
              </a:solidFill>
              <a:latin typeface="微軟正黑體" pitchFamily="34" charset="-120"/>
              <a:ea typeface="微軟正黑體" pitchFamily="34" charset="-120"/>
            </a:endParaRPr>
          </a:p>
        </p:txBody>
      </p:sp>
      <p:sp>
        <p:nvSpPr>
          <p:cNvPr id="14" name="內容版面配置區 2"/>
          <p:cNvSpPr txBox="1">
            <a:spLocks/>
          </p:cNvSpPr>
          <p:nvPr/>
        </p:nvSpPr>
        <p:spPr bwMode="auto">
          <a:xfrm>
            <a:off x="251520" y="4293096"/>
            <a:ext cx="8496944"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55600" indent="-355600">
              <a:lnSpc>
                <a:spcPct val="150000"/>
              </a:lnSpc>
              <a:buFontTx/>
              <a:buNone/>
            </a:pPr>
            <a:r>
              <a:rPr lang="en-US" altLang="zh-TW" sz="1600" dirty="0" smtClean="0">
                <a:latin typeface="微軟正黑體"/>
                <a:ea typeface="微軟正黑體"/>
              </a:rPr>
              <a:t>(</a:t>
            </a:r>
            <a:r>
              <a:rPr lang="zh-TW" altLang="en-US" sz="1600" dirty="0" smtClean="0">
                <a:latin typeface="微軟正黑體"/>
                <a:ea typeface="微軟正黑體"/>
              </a:rPr>
              <a:t>二</a:t>
            </a:r>
            <a:r>
              <a:rPr lang="en-US" altLang="zh-TW" sz="1600" dirty="0" smtClean="0">
                <a:latin typeface="微軟正黑體"/>
                <a:ea typeface="微軟正黑體"/>
              </a:rPr>
              <a:t>)</a:t>
            </a:r>
            <a:r>
              <a:rPr lang="zh-TW" altLang="en-US" sz="1600" dirty="0" smtClean="0">
                <a:latin typeface="微軟正黑體"/>
                <a:ea typeface="微軟正黑體"/>
              </a:rPr>
              <a:t>採他業金融憑證或親臨保險公司方式申請帳號密碼客戶，保險業亦得提供自動櫃員機、銀行臨櫃、連鎖便利商店業及其他經主管機關核准之繳費方式供要保人選擇。 </a:t>
            </a:r>
            <a:endParaRPr lang="en-US" altLang="zh-TW" sz="1600" dirty="0" smtClean="0">
              <a:latin typeface="微軟正黑體"/>
              <a:ea typeface="微軟正黑體"/>
            </a:endParaRPr>
          </a:p>
          <a:p>
            <a:pPr marL="355600" indent="-355600">
              <a:lnSpc>
                <a:spcPct val="150000"/>
              </a:lnSpc>
              <a:buFontTx/>
              <a:buNone/>
            </a:pPr>
            <a:r>
              <a:rPr lang="en-US" altLang="zh-TW" sz="1600" dirty="0" smtClean="0">
                <a:latin typeface="微軟正黑體"/>
                <a:ea typeface="微軟正黑體"/>
              </a:rPr>
              <a:t>(</a:t>
            </a:r>
            <a:r>
              <a:rPr lang="zh-TW" altLang="en-US" sz="1600" dirty="0" smtClean="0">
                <a:latin typeface="微軟正黑體"/>
                <a:ea typeface="微軟正黑體"/>
              </a:rPr>
              <a:t>三</a:t>
            </a:r>
            <a:r>
              <a:rPr lang="en-US" altLang="zh-TW" sz="1600" dirty="0" smtClean="0">
                <a:latin typeface="微軟正黑體"/>
                <a:ea typeface="微軟正黑體"/>
              </a:rPr>
              <a:t>)</a:t>
            </a:r>
            <a:r>
              <a:rPr lang="zh-TW" altLang="en-US" sz="1600" dirty="0" smtClean="0">
                <a:latin typeface="微軟正黑體"/>
                <a:ea typeface="微軟正黑體"/>
              </a:rPr>
              <a:t>ーーー</a:t>
            </a:r>
            <a:endParaRPr lang="en-US" altLang="zh-TW" sz="1600" dirty="0" smtClean="0">
              <a:latin typeface="微軟正黑體"/>
              <a:ea typeface="微軟正黑體"/>
            </a:endParaRPr>
          </a:p>
        </p:txBody>
      </p:sp>
    </p:spTree>
    <p:extLst>
      <p:ext uri="{BB962C8B-B14F-4D97-AF65-F5344CB8AC3E}">
        <p14:creationId xmlns:p14="http://schemas.microsoft.com/office/powerpoint/2010/main" val="78050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15</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solidFill>
                  <a:srgbClr val="000000"/>
                </a:solidFill>
                <a:latin typeface="微軟正黑體" pitchFamily="34" charset="-120"/>
                <a:ea typeface="微軟正黑體" pitchFamily="34" charset="-120"/>
              </a:rPr>
              <a:t>抽樣電訪作業</a:t>
            </a:r>
            <a:endParaRPr lang="zh-TW" altLang="en-US" sz="2500" b="1" dirty="0">
              <a:solidFill>
                <a:srgbClr val="000000"/>
              </a:solidFill>
            </a:endParaRPr>
          </a:p>
        </p:txBody>
      </p:sp>
      <p:sp>
        <p:nvSpPr>
          <p:cNvPr id="11" name="內容版面配置區 2"/>
          <p:cNvSpPr>
            <a:spLocks noGrp="1"/>
          </p:cNvSpPr>
          <p:nvPr>
            <p:ph idx="1"/>
          </p:nvPr>
        </p:nvSpPr>
        <p:spPr>
          <a:xfrm>
            <a:off x="332686" y="1268760"/>
            <a:ext cx="8496944" cy="4320480"/>
          </a:xfrm>
          <a:noFill/>
        </p:spPr>
        <p:txBody>
          <a:bodyPr/>
          <a:lstStyle/>
          <a:p>
            <a:pPr marL="0" indent="0">
              <a:lnSpc>
                <a:spcPct val="150000"/>
              </a:lnSpc>
              <a:buNone/>
            </a:pPr>
            <a:r>
              <a:rPr lang="zh-TW" altLang="en-US" sz="2000" b="1" dirty="0" smtClean="0">
                <a:latin typeface="微軟正黑體" pitchFamily="34" charset="-120"/>
                <a:ea typeface="微軟正黑體" pitchFamily="34" charset="-120"/>
              </a:rPr>
              <a:t>保險業網路投保業務應注意事項第十二點</a:t>
            </a:r>
            <a:r>
              <a:rPr lang="zh-TW" altLang="en-US" sz="1200" dirty="0" smtClean="0">
                <a:solidFill>
                  <a:schemeClr val="bg1">
                    <a:lumMod val="50000"/>
                  </a:schemeClr>
                </a:solidFill>
                <a:latin typeface="微軟正黑體" pitchFamily="34" charset="-120"/>
                <a:ea typeface="微軟正黑體" pitchFamily="34" charset="-120"/>
              </a:rPr>
              <a:t>（部分</a:t>
            </a:r>
            <a:r>
              <a:rPr lang="zh-TW" altLang="en-US" sz="1200" dirty="0">
                <a:solidFill>
                  <a:schemeClr val="bg1">
                    <a:lumMod val="50000"/>
                  </a:schemeClr>
                </a:solidFill>
                <a:latin typeface="微軟正黑體" pitchFamily="34" charset="-120"/>
                <a:ea typeface="微軟正黑體" pitchFamily="34" charset="-120"/>
              </a:rPr>
              <a:t>條文） </a:t>
            </a:r>
            <a:endParaRPr lang="en-US" altLang="zh-TW" sz="1200" dirty="0">
              <a:solidFill>
                <a:schemeClr val="bg1">
                  <a:lumMod val="50000"/>
                </a:schemeClr>
              </a:solidFill>
              <a:latin typeface="微軟正黑體" pitchFamily="34" charset="-120"/>
              <a:ea typeface="微軟正黑體" pitchFamily="34" charset="-120"/>
            </a:endParaRPr>
          </a:p>
          <a:p>
            <a:pPr marL="0" indent="0">
              <a:lnSpc>
                <a:spcPct val="150000"/>
              </a:lnSpc>
              <a:buNone/>
            </a:pPr>
            <a:r>
              <a:rPr lang="zh-TW" altLang="en-US" sz="1600" b="1" dirty="0" smtClean="0">
                <a:latin typeface="微軟正黑體" pitchFamily="34" charset="-120"/>
                <a:ea typeface="微軟正黑體" pitchFamily="34" charset="-120"/>
              </a:rPr>
              <a:t>為</a:t>
            </a:r>
            <a:r>
              <a:rPr lang="zh-TW" altLang="en-US" sz="1600" b="1" dirty="0">
                <a:latin typeface="微軟正黑體" pitchFamily="34" charset="-120"/>
                <a:ea typeface="微軟正黑體" pitchFamily="34" charset="-120"/>
              </a:rPr>
              <a:t>確認要保人之投保意願，保險業應執行以下確認程序：</a:t>
            </a:r>
          </a:p>
          <a:p>
            <a:pPr marL="355600" indent="-355600">
              <a:lnSpc>
                <a:spcPct val="150000"/>
              </a:lnSpc>
              <a:buNone/>
            </a:pPr>
            <a:r>
              <a:rPr lang="en-US" altLang="zh-TW" sz="1600" dirty="0" smtClean="0">
                <a:latin typeface="微軟正黑體"/>
                <a:ea typeface="微軟正黑體"/>
              </a:rPr>
              <a:t>(</a:t>
            </a:r>
            <a:r>
              <a:rPr lang="zh-TW" altLang="en-US" sz="1600" dirty="0">
                <a:latin typeface="微軟正黑體"/>
                <a:ea typeface="微軟正黑體"/>
              </a:rPr>
              <a:t>一</a:t>
            </a:r>
            <a:r>
              <a:rPr lang="en-US" altLang="zh-TW" sz="1600" dirty="0" smtClean="0">
                <a:latin typeface="微軟正黑體"/>
                <a:ea typeface="微軟正黑體"/>
              </a:rPr>
              <a:t>)</a:t>
            </a:r>
            <a:r>
              <a:rPr lang="zh-TW" altLang="en-US" sz="1600" dirty="0" smtClean="0">
                <a:latin typeface="微軟正黑體"/>
                <a:ea typeface="微軟正黑體"/>
              </a:rPr>
              <a:t>屬於</a:t>
            </a:r>
            <a:r>
              <a:rPr lang="zh-TW" altLang="en-US" sz="1600" u="sng" dirty="0">
                <a:solidFill>
                  <a:srgbClr val="FF0000"/>
                </a:solidFill>
                <a:latin typeface="微軟正黑體"/>
                <a:ea typeface="微軟正黑體"/>
              </a:rPr>
              <a:t>新保戶</a:t>
            </a:r>
            <a:r>
              <a:rPr lang="zh-TW" altLang="en-US" sz="1600" dirty="0">
                <a:latin typeface="微軟正黑體"/>
                <a:ea typeface="微軟正黑體"/>
              </a:rPr>
              <a:t>者，</a:t>
            </a:r>
            <a:r>
              <a:rPr lang="zh-TW" altLang="en-US" sz="1600" u="sng" dirty="0">
                <a:solidFill>
                  <a:srgbClr val="FF0000"/>
                </a:solidFill>
                <a:latin typeface="微軟正黑體"/>
                <a:ea typeface="微軟正黑體"/>
              </a:rPr>
              <a:t>寄發保單予要保人前，應抽樣</a:t>
            </a:r>
            <a:r>
              <a:rPr lang="en-US" altLang="zh-TW" sz="1600" u="sng" dirty="0">
                <a:solidFill>
                  <a:srgbClr val="FF0000"/>
                </a:solidFill>
                <a:latin typeface="微軟正黑體"/>
                <a:ea typeface="微軟正黑體"/>
              </a:rPr>
              <a:t>10%</a:t>
            </a:r>
            <a:r>
              <a:rPr lang="zh-TW" altLang="en-US" sz="1600" u="sng" dirty="0">
                <a:solidFill>
                  <a:srgbClr val="FF0000"/>
                </a:solidFill>
                <a:latin typeface="微軟正黑體"/>
                <a:ea typeface="微軟正黑體"/>
              </a:rPr>
              <a:t>進行電話訪問</a:t>
            </a:r>
            <a:r>
              <a:rPr lang="zh-TW" altLang="en-US" sz="1600" dirty="0">
                <a:latin typeface="微軟正黑體"/>
                <a:ea typeface="微軟正黑體"/>
              </a:rPr>
              <a:t>，以確認投保。如經確認要保人並未投保者即</a:t>
            </a:r>
            <a:r>
              <a:rPr lang="zh-TW" altLang="en-US" sz="1600" dirty="0" smtClean="0">
                <a:latin typeface="微軟正黑體"/>
                <a:ea typeface="微軟正黑體"/>
              </a:rPr>
              <a:t>不予承保。</a:t>
            </a:r>
            <a:r>
              <a:rPr lang="zh-TW" altLang="en-US" sz="1600" dirty="0">
                <a:latin typeface="微軟正黑體"/>
                <a:ea typeface="微軟正黑體"/>
              </a:rPr>
              <a:t>（</a:t>
            </a:r>
            <a:r>
              <a:rPr lang="zh-TW" altLang="en-US" sz="1600" dirty="0" smtClean="0">
                <a:latin typeface="微軟正黑體"/>
                <a:ea typeface="微軟正黑體"/>
              </a:rPr>
              <a:t>採金融</a:t>
            </a:r>
            <a:r>
              <a:rPr lang="zh-TW" altLang="en-US" sz="1600" dirty="0">
                <a:latin typeface="微軟正黑體"/>
                <a:ea typeface="微軟正黑體"/>
              </a:rPr>
              <a:t>憑證或親臨保險公司除外，但列為第二款抽樣母數）</a:t>
            </a:r>
            <a:endParaRPr lang="en-US" altLang="zh-TW" sz="1600" dirty="0" smtClean="0">
              <a:latin typeface="微軟正黑體"/>
              <a:ea typeface="微軟正黑體"/>
            </a:endParaRPr>
          </a:p>
          <a:p>
            <a:pPr marL="0" indent="0">
              <a:lnSpc>
                <a:spcPct val="150000"/>
              </a:lnSpc>
              <a:buNone/>
            </a:pPr>
            <a:r>
              <a:rPr lang="en-US" altLang="zh-TW" sz="1600" dirty="0" smtClean="0">
                <a:latin typeface="微軟正黑體"/>
                <a:ea typeface="微軟正黑體"/>
              </a:rPr>
              <a:t>(</a:t>
            </a:r>
            <a:r>
              <a:rPr lang="zh-TW" altLang="en-US" sz="1600" dirty="0" smtClean="0">
                <a:latin typeface="微軟正黑體"/>
                <a:ea typeface="微軟正黑體"/>
              </a:rPr>
              <a:t>二</a:t>
            </a:r>
            <a:r>
              <a:rPr lang="en-US" altLang="zh-TW" sz="1600" dirty="0" smtClean="0">
                <a:latin typeface="微軟正黑體"/>
                <a:ea typeface="微軟正黑體"/>
              </a:rPr>
              <a:t>)</a:t>
            </a:r>
            <a:r>
              <a:rPr lang="zh-TW" altLang="en-US" sz="1600" dirty="0" smtClean="0">
                <a:latin typeface="微軟正黑體"/>
                <a:ea typeface="微軟正黑體"/>
              </a:rPr>
              <a:t>屬於</a:t>
            </a:r>
            <a:r>
              <a:rPr lang="zh-TW" altLang="en-US" sz="1600" u="sng" dirty="0">
                <a:solidFill>
                  <a:srgbClr val="FF0000"/>
                </a:solidFill>
                <a:latin typeface="微軟正黑體"/>
                <a:ea typeface="微軟正黑體"/>
              </a:rPr>
              <a:t>既有保戶</a:t>
            </a:r>
            <a:r>
              <a:rPr lang="zh-TW" altLang="en-US" sz="1600" dirty="0">
                <a:latin typeface="微軟正黑體"/>
                <a:ea typeface="微軟正黑體"/>
              </a:rPr>
              <a:t>者，於保單寄發要</a:t>
            </a:r>
            <a:r>
              <a:rPr lang="zh-TW" altLang="en-US" sz="1600" dirty="0" smtClean="0">
                <a:latin typeface="微軟正黑體"/>
                <a:ea typeface="微軟正黑體"/>
              </a:rPr>
              <a:t>保人前應</a:t>
            </a:r>
            <a:r>
              <a:rPr lang="zh-TW" altLang="en-US" sz="1600" dirty="0">
                <a:latin typeface="微軟正黑體"/>
                <a:ea typeface="微軟正黑體"/>
              </a:rPr>
              <a:t>抽樣</a:t>
            </a:r>
            <a:r>
              <a:rPr lang="en-US" altLang="zh-TW" sz="1600" u="sng" dirty="0">
                <a:solidFill>
                  <a:srgbClr val="FF0000"/>
                </a:solidFill>
                <a:latin typeface="微軟正黑體"/>
                <a:ea typeface="微軟正黑體"/>
              </a:rPr>
              <a:t>5%</a:t>
            </a:r>
            <a:r>
              <a:rPr lang="zh-TW" altLang="en-US" sz="1600" dirty="0">
                <a:latin typeface="微軟正黑體"/>
                <a:ea typeface="微軟正黑體"/>
              </a:rPr>
              <a:t>進行電話訪問</a:t>
            </a:r>
            <a:r>
              <a:rPr lang="zh-TW" altLang="en-US" sz="1600" dirty="0" smtClean="0">
                <a:latin typeface="微軟正黑體"/>
                <a:ea typeface="微軟正黑體"/>
              </a:rPr>
              <a:t>，以確認</a:t>
            </a:r>
            <a:r>
              <a:rPr lang="zh-TW" altLang="en-US" sz="1600" dirty="0">
                <a:latin typeface="微軟正黑體"/>
                <a:ea typeface="微軟正黑體"/>
              </a:rPr>
              <a:t>投保。如經確認要保人並未投保者即不予承保。</a:t>
            </a:r>
            <a:endParaRPr lang="en-US" altLang="zh-TW" sz="1600" dirty="0" smtClean="0">
              <a:latin typeface="微軟正黑體"/>
              <a:ea typeface="微軟正黑體"/>
            </a:endParaRPr>
          </a:p>
          <a:p>
            <a:pPr marL="355600" indent="-355600">
              <a:lnSpc>
                <a:spcPct val="150000"/>
              </a:lnSpc>
              <a:buNone/>
            </a:pPr>
            <a:endParaRPr lang="en-US" altLang="zh-TW" sz="1600" dirty="0" smtClean="0">
              <a:latin typeface="微軟正黑體"/>
              <a:ea typeface="微軟正黑體"/>
            </a:endParaRPr>
          </a:p>
          <a:p>
            <a:pPr marL="355600" indent="-355600">
              <a:lnSpc>
                <a:spcPct val="150000"/>
              </a:lnSpc>
              <a:buNone/>
            </a:pPr>
            <a:r>
              <a:rPr lang="zh-TW" altLang="en-US" sz="1600" dirty="0" smtClean="0">
                <a:latin typeface="微軟正黑體"/>
                <a:ea typeface="微軟正黑體"/>
              </a:rPr>
              <a:t>前述電話訪問過程應經要保人同意全程錄音並備份存檔。</a:t>
            </a:r>
            <a:endParaRPr lang="en-US" altLang="zh-TW" sz="1600" dirty="0">
              <a:latin typeface="微軟正黑體"/>
              <a:ea typeface="微軟正黑體"/>
            </a:endParaRPr>
          </a:p>
          <a:p>
            <a:pPr marL="355600" indent="-355600">
              <a:lnSpc>
                <a:spcPct val="150000"/>
              </a:lnSpc>
              <a:buNone/>
            </a:pPr>
            <a:r>
              <a:rPr lang="zh-TW" altLang="en-US" sz="1600" dirty="0" smtClean="0">
                <a:latin typeface="微軟正黑體"/>
                <a:ea typeface="微軟正黑體"/>
              </a:rPr>
              <a:t>ー</a:t>
            </a:r>
            <a:r>
              <a:rPr lang="zh-TW" altLang="en-US" sz="1600" dirty="0">
                <a:latin typeface="微軟正黑體"/>
                <a:ea typeface="微軟正黑體"/>
              </a:rPr>
              <a:t>ー</a:t>
            </a:r>
            <a:r>
              <a:rPr lang="zh-TW" altLang="en-US" sz="1600" dirty="0" smtClean="0">
                <a:latin typeface="微軟正黑體"/>
                <a:ea typeface="微軟正黑體"/>
              </a:rPr>
              <a:t>ー</a:t>
            </a:r>
            <a:endParaRPr lang="en-US" altLang="zh-TW" sz="1600" dirty="0">
              <a:latin typeface="微軟正黑體"/>
              <a:ea typeface="微軟正黑體"/>
            </a:endParaRPr>
          </a:p>
          <a:p>
            <a:pPr marL="0" indent="0">
              <a:lnSpc>
                <a:spcPct val="150000"/>
              </a:lnSpc>
              <a:buNone/>
            </a:pPr>
            <a:endParaRPr lang="en-US" altLang="zh-TW" sz="1600" dirty="0" smtClean="0">
              <a:latin typeface="微軟正黑體"/>
              <a:ea typeface="微軟正黑體"/>
            </a:endParaRPr>
          </a:p>
        </p:txBody>
      </p:sp>
      <p:sp>
        <p:nvSpPr>
          <p:cNvPr id="16" name="橢圓形圖說文字 15"/>
          <p:cNvSpPr/>
          <p:nvPr/>
        </p:nvSpPr>
        <p:spPr>
          <a:xfrm>
            <a:off x="5389142" y="4178325"/>
            <a:ext cx="3406275" cy="1080120"/>
          </a:xfrm>
          <a:prstGeom prst="wedgeEllipseCallout">
            <a:avLst>
              <a:gd name="adj1" fmla="val -41704"/>
              <a:gd name="adj2" fmla="val -53686"/>
            </a:avLst>
          </a:prstGeom>
          <a:gradFill>
            <a:gsLst>
              <a:gs pos="100000">
                <a:srgbClr val="3E003E"/>
              </a:gs>
              <a:gs pos="0">
                <a:srgbClr val="660066"/>
              </a:gs>
            </a:gsLst>
            <a:lin ang="10800000" scaled="0"/>
          </a:gradFill>
          <a:ln w="25400" cap="flat" cmpd="sng" algn="ctr">
            <a:solidFill>
              <a:schemeClr val="bg2">
                <a:lumMod val="75000"/>
              </a:schemeClr>
            </a:solidFill>
            <a:prstDash val="solid"/>
          </a:ln>
          <a:effectLst/>
        </p:spPr>
        <p:txBody>
          <a:bodyPr lIns="0" tIns="0" rIns="0" bIns="0" rtlCol="0" anchor="ctr"/>
          <a:lstStyle/>
          <a:p>
            <a:pPr algn="ctr"/>
            <a:r>
              <a:rPr lang="zh-TW" altLang="en-US" dirty="0" smtClean="0">
                <a:solidFill>
                  <a:schemeClr val="bg1"/>
                </a:solidFill>
                <a:latin typeface="微軟正黑體" pitchFamily="34" charset="-120"/>
                <a:ea typeface="微軟正黑體" pitchFamily="34" charset="-120"/>
              </a:rPr>
              <a:t>可以是確認作業，也可以是 </a:t>
            </a:r>
            <a:r>
              <a:rPr lang="en-US" altLang="zh-TW" dirty="0" smtClean="0">
                <a:solidFill>
                  <a:schemeClr val="bg1"/>
                </a:solidFill>
                <a:latin typeface="微軟正黑體" pitchFamily="34" charset="-120"/>
                <a:ea typeface="微軟正黑體" pitchFamily="34" charset="-120"/>
              </a:rPr>
              <a:t>Thank You Call</a:t>
            </a:r>
            <a:endParaRPr lang="zh-TW" altLang="en-US" dirty="0">
              <a:solidFill>
                <a:schemeClr val="bg1"/>
              </a:solidFill>
              <a:latin typeface="微軟正黑體" pitchFamily="34" charset="-120"/>
              <a:ea typeface="微軟正黑體" pitchFamily="34" charset="-120"/>
            </a:endParaRPr>
          </a:p>
        </p:txBody>
      </p:sp>
    </p:spTree>
    <p:extLst>
      <p:ext uri="{BB962C8B-B14F-4D97-AF65-F5344CB8AC3E}">
        <p14:creationId xmlns:p14="http://schemas.microsoft.com/office/powerpoint/2010/main" val="149929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16</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solidFill>
                  <a:srgbClr val="000000"/>
                </a:solidFill>
                <a:latin typeface="微軟正黑體" pitchFamily="34" charset="-120"/>
                <a:ea typeface="微軟正黑體" pitchFamily="34" charset="-120"/>
              </a:rPr>
              <a:t>其他有關規定</a:t>
            </a:r>
            <a:endParaRPr lang="zh-TW" altLang="en-US" sz="2500" b="1" dirty="0">
              <a:solidFill>
                <a:srgbClr val="000000"/>
              </a:solidFill>
            </a:endParaRPr>
          </a:p>
        </p:txBody>
      </p:sp>
      <p:sp>
        <p:nvSpPr>
          <p:cNvPr id="11" name="內容版面配置區 2"/>
          <p:cNvSpPr>
            <a:spLocks noGrp="1"/>
          </p:cNvSpPr>
          <p:nvPr>
            <p:ph idx="1"/>
          </p:nvPr>
        </p:nvSpPr>
        <p:spPr>
          <a:xfrm>
            <a:off x="179512" y="908720"/>
            <a:ext cx="8280920" cy="5544616"/>
          </a:xfrm>
          <a:noFill/>
        </p:spPr>
        <p:txBody>
          <a:bodyPr/>
          <a:lstStyle/>
          <a:p>
            <a:pPr>
              <a:lnSpc>
                <a:spcPct val="200000"/>
              </a:lnSpc>
              <a:buFont typeface="Wingdings" pitchFamily="2" charset="2"/>
              <a:buChar char="Ø"/>
            </a:pPr>
            <a:r>
              <a:rPr lang="zh-TW" altLang="en-US" sz="2100" dirty="0">
                <a:latin typeface="微軟正黑體" pitchFamily="34" charset="-120"/>
                <a:ea typeface="微軟正黑體" pitchFamily="34" charset="-120"/>
              </a:rPr>
              <a:t>限保險業建立專屬網頁</a:t>
            </a:r>
            <a:r>
              <a:rPr lang="zh-TW" altLang="en-US" sz="2100" dirty="0" smtClean="0">
                <a:latin typeface="微軟正黑體" pitchFamily="34" charset="-120"/>
                <a:ea typeface="微軟正黑體" pitchFamily="34" charset="-120"/>
              </a:rPr>
              <a:t>，業務員不得自行建立投保網頁。</a:t>
            </a:r>
            <a:endParaRPr lang="en-US" altLang="zh-TW" sz="2100" dirty="0" smtClean="0">
              <a:latin typeface="微軟正黑體" pitchFamily="34" charset="-120"/>
              <a:ea typeface="微軟正黑體" pitchFamily="34" charset="-120"/>
            </a:endParaRPr>
          </a:p>
          <a:p>
            <a:pPr>
              <a:lnSpc>
                <a:spcPct val="200000"/>
              </a:lnSpc>
              <a:buFont typeface="Wingdings" pitchFamily="2" charset="2"/>
              <a:buChar char="Ø"/>
            </a:pPr>
            <a:r>
              <a:rPr lang="zh-TW" altLang="en-US" sz="2100" dirty="0">
                <a:latin typeface="微軟正黑體" pitchFamily="34" charset="-120"/>
                <a:ea typeface="微軟正黑體" pitchFamily="34" charset="-120"/>
              </a:rPr>
              <a:t>應</a:t>
            </a:r>
            <a:r>
              <a:rPr lang="zh-TW" altLang="en-US" sz="2100" dirty="0" smtClean="0">
                <a:latin typeface="微軟正黑體" pitchFamily="34" charset="-120"/>
                <a:ea typeface="微軟正黑體" pitchFamily="34" charset="-120"/>
              </a:rPr>
              <a:t>將所節省之招攬成本於保險商品附加費用中反映。</a:t>
            </a:r>
            <a:endParaRPr lang="en-US" altLang="zh-TW" sz="2100" dirty="0" smtClean="0">
              <a:latin typeface="微軟正黑體" pitchFamily="34" charset="-120"/>
              <a:ea typeface="微軟正黑體" pitchFamily="34" charset="-120"/>
            </a:endParaRPr>
          </a:p>
          <a:p>
            <a:pPr>
              <a:lnSpc>
                <a:spcPct val="200000"/>
              </a:lnSpc>
              <a:buFont typeface="Wingdings" pitchFamily="2" charset="2"/>
              <a:buChar char="Ø"/>
            </a:pPr>
            <a:r>
              <a:rPr lang="zh-TW" altLang="en-US" sz="2100" dirty="0">
                <a:latin typeface="微軟正黑體" pitchFamily="34" charset="-120"/>
                <a:ea typeface="微軟正黑體" pitchFamily="34" charset="-120"/>
              </a:rPr>
              <a:t>應即時電腦連線</a:t>
            </a:r>
            <a:r>
              <a:rPr lang="zh-TW" altLang="en-US" sz="2100" dirty="0" smtClean="0">
                <a:latin typeface="微軟正黑體" pitchFamily="34" charset="-120"/>
                <a:ea typeface="微軟正黑體" pitchFamily="34" charset="-120"/>
              </a:rPr>
              <a:t>查詢強制車險與</a:t>
            </a:r>
            <a:r>
              <a:rPr lang="zh-TW" altLang="en-US" sz="2100" dirty="0">
                <a:latin typeface="微軟正黑體" pitchFamily="34" charset="-120"/>
                <a:ea typeface="微軟正黑體" pitchFamily="34" charset="-120"/>
              </a:rPr>
              <a:t>任意</a:t>
            </a:r>
            <a:r>
              <a:rPr lang="zh-TW" altLang="en-US" sz="2100" dirty="0" smtClean="0">
                <a:latin typeface="微軟正黑體" pitchFamily="34" charset="-120"/>
                <a:ea typeface="微軟正黑體" pitchFamily="34" charset="-120"/>
              </a:rPr>
              <a:t>車險的承保及理賠紀錄（共用平台），以避免保費錯誤或重複投保。</a:t>
            </a:r>
            <a:endParaRPr lang="en-US" altLang="zh-TW" sz="2100" dirty="0" smtClean="0">
              <a:latin typeface="微軟正黑體" pitchFamily="34" charset="-120"/>
              <a:ea typeface="微軟正黑體" pitchFamily="34" charset="-120"/>
            </a:endParaRPr>
          </a:p>
          <a:p>
            <a:pPr>
              <a:lnSpc>
                <a:spcPct val="200000"/>
              </a:lnSpc>
              <a:buFont typeface="Wingdings" pitchFamily="2" charset="2"/>
              <a:buChar char="Ø"/>
            </a:pPr>
            <a:r>
              <a:rPr lang="zh-TW" altLang="en-US" sz="2100" dirty="0" smtClean="0">
                <a:latin typeface="微軟正黑體" pitchFamily="34" charset="-120"/>
                <a:ea typeface="微軟正黑體" pitchFamily="34" charset="-120"/>
              </a:rPr>
              <a:t> 應即時電腦連線查詢住宅地震保險複保險查詢平台。</a:t>
            </a:r>
            <a:r>
              <a:rPr lang="zh-TW" altLang="en-US" sz="2100" dirty="0">
                <a:latin typeface="微軟正黑體" pitchFamily="34" charset="-120"/>
                <a:ea typeface="微軟正黑體" pitchFamily="34" charset="-120"/>
              </a:rPr>
              <a:t> </a:t>
            </a:r>
            <a:endParaRPr lang="en-US" altLang="zh-TW" sz="2100" dirty="0" smtClean="0">
              <a:latin typeface="微軟正黑體" pitchFamily="34" charset="-120"/>
              <a:ea typeface="微軟正黑體" pitchFamily="34" charset="-120"/>
            </a:endParaRPr>
          </a:p>
          <a:p>
            <a:pPr>
              <a:lnSpc>
                <a:spcPct val="200000"/>
              </a:lnSpc>
              <a:buFont typeface="Wingdings" pitchFamily="2" charset="2"/>
              <a:buChar char="Ø"/>
            </a:pPr>
            <a:r>
              <a:rPr lang="zh-TW" altLang="en-US" sz="2100" dirty="0" smtClean="0">
                <a:latin typeface="微軟正黑體" pitchFamily="34" charset="-120"/>
                <a:ea typeface="微軟正黑體" pitchFamily="34" charset="-120"/>
              </a:rPr>
              <a:t>消費者點選同意之電子紀錄應備份存檔 ，且保存期限不得低於契約期滿後或通知拒保後</a:t>
            </a:r>
            <a:r>
              <a:rPr lang="en-US" altLang="zh-TW" sz="2100" dirty="0" smtClean="0">
                <a:latin typeface="微軟正黑體" pitchFamily="34" charset="-120"/>
                <a:ea typeface="微軟正黑體" pitchFamily="34" charset="-120"/>
              </a:rPr>
              <a:t>5</a:t>
            </a:r>
            <a:r>
              <a:rPr lang="zh-TW" altLang="en-US" sz="2100" dirty="0" smtClean="0">
                <a:latin typeface="微軟正黑體" pitchFamily="34" charset="-120"/>
                <a:ea typeface="微軟正黑體" pitchFamily="34" charset="-120"/>
              </a:rPr>
              <a:t>年。</a:t>
            </a:r>
            <a:endParaRPr lang="en-US" altLang="zh-TW" sz="2100" dirty="0" smtClean="0">
              <a:latin typeface="微軟正黑體"/>
              <a:ea typeface="微軟正黑體"/>
            </a:endParaRPr>
          </a:p>
        </p:txBody>
      </p:sp>
      <p:sp>
        <p:nvSpPr>
          <p:cNvPr id="21" name="五邊形 20"/>
          <p:cNvSpPr/>
          <p:nvPr/>
        </p:nvSpPr>
        <p:spPr bwMode="auto">
          <a:xfrm flipH="1">
            <a:off x="7236296" y="1113923"/>
            <a:ext cx="1836712" cy="324000"/>
          </a:xfrm>
          <a:prstGeom prst="homePlate">
            <a:avLst>
              <a:gd name="adj" fmla="val 39693"/>
            </a:avLst>
          </a:prstGeom>
          <a:solidFill>
            <a:srgbClr val="666633"/>
          </a:solidFill>
          <a:ln w="3175">
            <a:solidFill>
              <a:srgbClr val="CCCC00"/>
            </a:solidFill>
            <a:miter lim="800000"/>
            <a:headEnd/>
            <a:tailEnd/>
          </a:ln>
          <a:effectLst/>
          <a:extLst/>
        </p:spPr>
        <p:txBody>
          <a:bodyPr wrap="square" lIns="36000" tIns="0" rIns="36000" bIns="0" rtlCol="0" anchor="ctr"/>
          <a:lstStyle/>
          <a:p>
            <a:pPr algn="ctr">
              <a:lnSpc>
                <a:spcPct val="150000"/>
              </a:lnSpc>
            </a:pPr>
            <a:r>
              <a:rPr lang="zh-TW" altLang="en-US" sz="1600" dirty="0">
                <a:solidFill>
                  <a:schemeClr val="bg1"/>
                </a:solidFill>
                <a:latin typeface="微軟正黑體" pitchFamily="34" charset="-120"/>
                <a:ea typeface="微軟正黑體" pitchFamily="34" charset="-120"/>
              </a:rPr>
              <a:t>應注意事項</a:t>
            </a:r>
            <a:r>
              <a:rPr lang="zh-TW" altLang="en-US" sz="1600" dirty="0" smtClean="0">
                <a:solidFill>
                  <a:schemeClr val="bg1"/>
                </a:solidFill>
                <a:latin typeface="微軟正黑體" pitchFamily="34" charset="-120"/>
                <a:ea typeface="微軟正黑體" pitchFamily="34" charset="-120"/>
              </a:rPr>
              <a:t>第三點</a:t>
            </a:r>
            <a:endParaRPr lang="zh-TW" altLang="en-US" sz="1600" dirty="0">
              <a:solidFill>
                <a:schemeClr val="bg1"/>
              </a:solidFill>
            </a:endParaRPr>
          </a:p>
        </p:txBody>
      </p:sp>
      <p:sp>
        <p:nvSpPr>
          <p:cNvPr id="22" name="五邊形 21"/>
          <p:cNvSpPr/>
          <p:nvPr/>
        </p:nvSpPr>
        <p:spPr bwMode="auto">
          <a:xfrm flipH="1">
            <a:off x="6732240" y="1844824"/>
            <a:ext cx="1836712" cy="324000"/>
          </a:xfrm>
          <a:prstGeom prst="homePlate">
            <a:avLst>
              <a:gd name="adj" fmla="val 39693"/>
            </a:avLst>
          </a:prstGeom>
          <a:solidFill>
            <a:srgbClr val="666633"/>
          </a:solidFill>
          <a:ln w="3175">
            <a:solidFill>
              <a:srgbClr val="CCCC00"/>
            </a:solidFill>
            <a:miter lim="800000"/>
            <a:headEnd/>
            <a:tailEnd/>
          </a:ln>
          <a:effectLst/>
          <a:extLst/>
        </p:spPr>
        <p:txBody>
          <a:bodyPr wrap="square" lIns="36000" tIns="0" rIns="36000" bIns="0" rtlCol="0" anchor="ctr"/>
          <a:lstStyle/>
          <a:p>
            <a:pPr algn="ctr">
              <a:lnSpc>
                <a:spcPct val="150000"/>
              </a:lnSpc>
            </a:pPr>
            <a:r>
              <a:rPr lang="zh-TW" altLang="en-US" sz="1600" dirty="0">
                <a:solidFill>
                  <a:schemeClr val="bg1"/>
                </a:solidFill>
                <a:latin typeface="微軟正黑體" pitchFamily="34" charset="-120"/>
                <a:ea typeface="微軟正黑體" pitchFamily="34" charset="-120"/>
              </a:rPr>
              <a:t>應注意事項</a:t>
            </a:r>
            <a:r>
              <a:rPr lang="zh-TW" altLang="en-US" sz="1600" dirty="0" smtClean="0">
                <a:solidFill>
                  <a:schemeClr val="bg1"/>
                </a:solidFill>
                <a:latin typeface="微軟正黑體" pitchFamily="34" charset="-120"/>
                <a:ea typeface="微軟正黑體" pitchFamily="34" charset="-120"/>
              </a:rPr>
              <a:t>第四點</a:t>
            </a:r>
            <a:endParaRPr lang="zh-TW" altLang="en-US" sz="1600" dirty="0">
              <a:solidFill>
                <a:schemeClr val="bg1"/>
              </a:solidFill>
            </a:endParaRPr>
          </a:p>
        </p:txBody>
      </p:sp>
      <p:sp>
        <p:nvSpPr>
          <p:cNvPr id="23" name="五邊形 22"/>
          <p:cNvSpPr/>
          <p:nvPr/>
        </p:nvSpPr>
        <p:spPr bwMode="auto">
          <a:xfrm flipH="1">
            <a:off x="5161384" y="3166050"/>
            <a:ext cx="2079848" cy="324000"/>
          </a:xfrm>
          <a:prstGeom prst="homePlate">
            <a:avLst>
              <a:gd name="adj" fmla="val 39693"/>
            </a:avLst>
          </a:prstGeom>
          <a:solidFill>
            <a:srgbClr val="666633"/>
          </a:solidFill>
          <a:ln w="3175">
            <a:solidFill>
              <a:srgbClr val="CCCC00"/>
            </a:solidFill>
            <a:miter lim="800000"/>
            <a:headEnd/>
            <a:tailEnd/>
          </a:ln>
          <a:effectLst/>
          <a:extLst/>
        </p:spPr>
        <p:txBody>
          <a:bodyPr wrap="square" lIns="36000" tIns="0" rIns="36000" bIns="0" rtlCol="0" anchor="ctr"/>
          <a:lstStyle/>
          <a:p>
            <a:pPr algn="ctr">
              <a:lnSpc>
                <a:spcPct val="150000"/>
              </a:lnSpc>
            </a:pPr>
            <a:r>
              <a:rPr lang="zh-TW" altLang="en-US" sz="1600" dirty="0">
                <a:solidFill>
                  <a:schemeClr val="bg1"/>
                </a:solidFill>
                <a:latin typeface="微軟正黑體" pitchFamily="34" charset="-120"/>
                <a:ea typeface="微軟正黑體" pitchFamily="34" charset="-120"/>
              </a:rPr>
              <a:t>應注意事項</a:t>
            </a:r>
            <a:r>
              <a:rPr lang="zh-TW" altLang="en-US" sz="1600" dirty="0" smtClean="0">
                <a:solidFill>
                  <a:schemeClr val="bg1"/>
                </a:solidFill>
                <a:latin typeface="微軟正黑體" pitchFamily="34" charset="-120"/>
                <a:ea typeface="微軟正黑體" pitchFamily="34" charset="-120"/>
              </a:rPr>
              <a:t>第十點</a:t>
            </a:r>
            <a:endParaRPr lang="zh-TW" altLang="en-US" sz="1600" dirty="0">
              <a:solidFill>
                <a:schemeClr val="bg1"/>
              </a:solidFill>
            </a:endParaRPr>
          </a:p>
        </p:txBody>
      </p:sp>
      <p:sp>
        <p:nvSpPr>
          <p:cNvPr id="24" name="五邊形 23"/>
          <p:cNvSpPr/>
          <p:nvPr/>
        </p:nvSpPr>
        <p:spPr bwMode="auto">
          <a:xfrm flipH="1">
            <a:off x="6812632" y="3861048"/>
            <a:ext cx="2079848" cy="324000"/>
          </a:xfrm>
          <a:prstGeom prst="homePlate">
            <a:avLst>
              <a:gd name="adj" fmla="val 39693"/>
            </a:avLst>
          </a:prstGeom>
          <a:solidFill>
            <a:srgbClr val="666633"/>
          </a:solidFill>
          <a:ln w="3175">
            <a:solidFill>
              <a:srgbClr val="CCCC00"/>
            </a:solidFill>
            <a:miter lim="800000"/>
            <a:headEnd/>
            <a:tailEnd/>
          </a:ln>
          <a:effectLst/>
          <a:extLst/>
        </p:spPr>
        <p:txBody>
          <a:bodyPr wrap="square" lIns="36000" tIns="0" rIns="36000" bIns="0" rtlCol="0" anchor="ctr"/>
          <a:lstStyle/>
          <a:p>
            <a:pPr algn="ctr">
              <a:lnSpc>
                <a:spcPct val="150000"/>
              </a:lnSpc>
            </a:pPr>
            <a:r>
              <a:rPr lang="zh-TW" altLang="en-US" sz="1600" dirty="0">
                <a:solidFill>
                  <a:schemeClr val="bg1"/>
                </a:solidFill>
                <a:latin typeface="微軟正黑體" pitchFamily="34" charset="-120"/>
                <a:ea typeface="微軟正黑體" pitchFamily="34" charset="-120"/>
              </a:rPr>
              <a:t>應注意事項</a:t>
            </a:r>
            <a:r>
              <a:rPr lang="zh-TW" altLang="en-US" sz="1600" dirty="0" smtClean="0">
                <a:solidFill>
                  <a:schemeClr val="bg1"/>
                </a:solidFill>
                <a:latin typeface="微軟正黑體" pitchFamily="34" charset="-120"/>
                <a:ea typeface="微軟正黑體" pitchFamily="34" charset="-120"/>
              </a:rPr>
              <a:t>第十點</a:t>
            </a:r>
            <a:endParaRPr lang="zh-TW" altLang="en-US" sz="1600" dirty="0">
              <a:solidFill>
                <a:schemeClr val="bg1"/>
              </a:solidFill>
            </a:endParaRPr>
          </a:p>
        </p:txBody>
      </p:sp>
      <p:sp>
        <p:nvSpPr>
          <p:cNvPr id="25" name="五邊形 24"/>
          <p:cNvSpPr/>
          <p:nvPr/>
        </p:nvSpPr>
        <p:spPr bwMode="auto">
          <a:xfrm flipH="1">
            <a:off x="4020108" y="5229200"/>
            <a:ext cx="2079848" cy="324000"/>
          </a:xfrm>
          <a:prstGeom prst="homePlate">
            <a:avLst>
              <a:gd name="adj" fmla="val 39693"/>
            </a:avLst>
          </a:prstGeom>
          <a:solidFill>
            <a:srgbClr val="666633"/>
          </a:solidFill>
          <a:ln w="3175">
            <a:solidFill>
              <a:srgbClr val="CCCC00"/>
            </a:solidFill>
            <a:miter lim="800000"/>
            <a:headEnd/>
            <a:tailEnd/>
          </a:ln>
          <a:effectLst/>
          <a:extLst/>
        </p:spPr>
        <p:txBody>
          <a:bodyPr wrap="square" lIns="36000" tIns="0" rIns="36000" bIns="0" rtlCol="0" anchor="ctr"/>
          <a:lstStyle/>
          <a:p>
            <a:pPr algn="ctr">
              <a:lnSpc>
                <a:spcPct val="150000"/>
              </a:lnSpc>
            </a:pPr>
            <a:r>
              <a:rPr lang="zh-TW" altLang="en-US" sz="1600" dirty="0">
                <a:solidFill>
                  <a:schemeClr val="bg1"/>
                </a:solidFill>
                <a:latin typeface="微軟正黑體" pitchFamily="34" charset="-120"/>
                <a:ea typeface="微軟正黑體" pitchFamily="34" charset="-120"/>
              </a:rPr>
              <a:t>應注意事項</a:t>
            </a:r>
            <a:r>
              <a:rPr lang="zh-TW" altLang="en-US" sz="1600" dirty="0" smtClean="0">
                <a:solidFill>
                  <a:schemeClr val="bg1"/>
                </a:solidFill>
                <a:latin typeface="微軟正黑體" pitchFamily="34" charset="-120"/>
                <a:ea typeface="微軟正黑體" pitchFamily="34" charset="-120"/>
              </a:rPr>
              <a:t>第十四點</a:t>
            </a:r>
            <a:endParaRPr lang="zh-TW" altLang="en-US" sz="1600" dirty="0">
              <a:solidFill>
                <a:schemeClr val="bg1"/>
              </a:solidFill>
            </a:endParaRPr>
          </a:p>
        </p:txBody>
      </p:sp>
    </p:spTree>
    <p:extLst>
      <p:ext uri="{BB962C8B-B14F-4D97-AF65-F5344CB8AC3E}">
        <p14:creationId xmlns:p14="http://schemas.microsoft.com/office/powerpoint/2010/main" val="13021429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17</a:t>
            </a:fld>
            <a:endParaRPr lang="en-US" altLang="zh-TW">
              <a:solidFill>
                <a:srgbClr val="000000"/>
              </a:solidFill>
            </a:endParaRPr>
          </a:p>
        </p:txBody>
      </p:sp>
      <p:sp>
        <p:nvSpPr>
          <p:cNvPr id="5" name="標題 1"/>
          <p:cNvSpPr txBox="1">
            <a:spLocks/>
          </p:cNvSpPr>
          <p:nvPr/>
        </p:nvSpPr>
        <p:spPr bwMode="auto">
          <a:xfrm>
            <a:off x="0" y="0"/>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sz="4000" b="1" dirty="0" smtClean="0">
                <a:solidFill>
                  <a:srgbClr val="000000"/>
                </a:solidFill>
                <a:latin typeface="微軟正黑體" pitchFamily="34" charset="-120"/>
                <a:ea typeface="微軟正黑體" pitchFamily="34" charset="-120"/>
              </a:rPr>
              <a:t>開放的險種</a:t>
            </a:r>
            <a:r>
              <a:rPr lang="en-US" altLang="zh-TW" sz="2000" b="1" dirty="0" smtClean="0">
                <a:solidFill>
                  <a:srgbClr val="000000"/>
                </a:solidFill>
                <a:latin typeface="微軟正黑體" pitchFamily="34" charset="-120"/>
                <a:ea typeface="微軟正黑體" pitchFamily="34" charset="-120"/>
              </a:rPr>
              <a:t>(</a:t>
            </a:r>
            <a:r>
              <a:rPr lang="zh-TW" altLang="en-US" sz="2000" b="1" dirty="0" smtClean="0">
                <a:solidFill>
                  <a:srgbClr val="000000"/>
                </a:solidFill>
                <a:latin typeface="微軟正黑體" pitchFamily="34" charset="-120"/>
                <a:ea typeface="微軟正黑體" pitchFamily="34" charset="-120"/>
              </a:rPr>
              <a:t>應注意事項第六、七點</a:t>
            </a:r>
            <a:r>
              <a:rPr lang="en-US" altLang="zh-TW" sz="2000" b="1" dirty="0" smtClean="0">
                <a:solidFill>
                  <a:srgbClr val="000000"/>
                </a:solidFill>
                <a:latin typeface="微軟正黑體" pitchFamily="34" charset="-120"/>
                <a:ea typeface="微軟正黑體" pitchFamily="34" charset="-120"/>
              </a:rPr>
              <a:t>)</a:t>
            </a:r>
            <a:endParaRPr lang="zh-TW" altLang="en-US" sz="4000" b="1" dirty="0">
              <a:solidFill>
                <a:srgbClr val="000000"/>
              </a:solidFill>
            </a:endParaRPr>
          </a:p>
        </p:txBody>
      </p:sp>
      <p:graphicFrame>
        <p:nvGraphicFramePr>
          <p:cNvPr id="12" name="表格 11"/>
          <p:cNvGraphicFramePr>
            <a:graphicFrameLocks noGrp="1"/>
          </p:cNvGraphicFramePr>
          <p:nvPr>
            <p:extLst>
              <p:ext uri="{D42A27DB-BD31-4B8C-83A1-F6EECF244321}">
                <p14:modId xmlns:p14="http://schemas.microsoft.com/office/powerpoint/2010/main" val="2766851255"/>
              </p:ext>
            </p:extLst>
          </p:nvPr>
        </p:nvGraphicFramePr>
        <p:xfrm>
          <a:off x="215516" y="734721"/>
          <a:ext cx="8640960" cy="4626493"/>
        </p:xfrm>
        <a:graphic>
          <a:graphicData uri="http://schemas.openxmlformats.org/drawingml/2006/table">
            <a:tbl>
              <a:tblPr firstRow="1" bandRow="1"/>
              <a:tblGrid>
                <a:gridCol w="936104"/>
                <a:gridCol w="4536504"/>
                <a:gridCol w="3168352"/>
              </a:tblGrid>
              <a:tr h="4333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smtClean="0">
                          <a:solidFill>
                            <a:schemeClr val="bg1"/>
                          </a:solidFill>
                          <a:latin typeface="微軟正黑體" pitchFamily="34" charset="-120"/>
                          <a:ea typeface="微軟正黑體" pitchFamily="34" charset="-120"/>
                        </a:rPr>
                        <a:t>類別</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200" dirty="0" smtClean="0">
                          <a:solidFill>
                            <a:schemeClr val="bg1"/>
                          </a:solidFill>
                          <a:latin typeface="微軟正黑體" pitchFamily="34" charset="-120"/>
                          <a:ea typeface="微軟正黑體" pitchFamily="34" charset="-120"/>
                        </a:rPr>
                        <a:t>險種</a:t>
                      </a:r>
                      <a:endParaRPr lang="zh-TW" altLang="en-US" sz="2200" dirty="0">
                        <a:solidFill>
                          <a:schemeClr val="bg1"/>
                        </a:solidFill>
                        <a:latin typeface="微軟正黑體" pitchFamily="34" charset="-120"/>
                        <a:ea typeface="微軟正黑體" pitchFamily="34" charset="-12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200" dirty="0" smtClean="0">
                          <a:solidFill>
                            <a:schemeClr val="bg1"/>
                          </a:solidFill>
                          <a:latin typeface="微軟正黑體" pitchFamily="34" charset="-120"/>
                          <a:ea typeface="微軟正黑體" pitchFamily="34" charset="-120"/>
                        </a:rPr>
                        <a:t>說明</a:t>
                      </a:r>
                      <a:endParaRPr lang="zh-TW" altLang="en-US" sz="2200" dirty="0">
                        <a:solidFill>
                          <a:schemeClr val="bg1"/>
                        </a:solidFill>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tcPr>
                </a:tc>
              </a:tr>
              <a:tr h="862779">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smtClean="0">
                          <a:latin typeface="微軟正黑體" pitchFamily="34" charset="-120"/>
                          <a:ea typeface="微軟正黑體" pitchFamily="34" charset="-120"/>
                        </a:rPr>
                        <a:t>車險</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nSpc>
                          <a:spcPts val="2800"/>
                        </a:lnSpc>
                        <a:buFont typeface="Arial" pitchFamily="34" charset="0"/>
                        <a:buChar char="•"/>
                      </a:pPr>
                      <a:r>
                        <a:rPr lang="zh-TW" altLang="en-US" sz="1800" dirty="0" smtClean="0">
                          <a:latin typeface="微軟正黑體" pitchFamily="34" charset="-120"/>
                          <a:ea typeface="微軟正黑體" pitchFamily="34" charset="-120"/>
                        </a:rPr>
                        <a:t>強制險</a:t>
                      </a:r>
                      <a:endParaRPr lang="en-US" altLang="zh-TW" sz="1800" dirty="0" smtClean="0">
                        <a:latin typeface="微軟正黑體" pitchFamily="34" charset="-120"/>
                        <a:ea typeface="微軟正黑體" pitchFamily="34" charset="-120"/>
                      </a:endParaRPr>
                    </a:p>
                    <a:p>
                      <a:pPr marL="285750" indent="-285750">
                        <a:lnSpc>
                          <a:spcPts val="2800"/>
                        </a:lnSpc>
                        <a:buFont typeface="Arial" pitchFamily="34" charset="0"/>
                        <a:buChar char="•"/>
                      </a:pPr>
                      <a:r>
                        <a:rPr lang="zh-TW" altLang="en-US" sz="1800" dirty="0" smtClean="0">
                          <a:latin typeface="微軟正黑體" pitchFamily="34" charset="-120"/>
                          <a:ea typeface="微軟正黑體" pitchFamily="34" charset="-120"/>
                        </a:rPr>
                        <a:t>強制險附加駕駛人傷害險</a:t>
                      </a:r>
                      <a:endParaRPr lang="zh-TW" altLang="en-US" sz="1800" dirty="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ts val="2800"/>
                        </a:lnSpc>
                      </a:pPr>
                      <a:r>
                        <a:rPr lang="zh-TW" altLang="en-US" sz="1800" dirty="0" smtClean="0">
                          <a:latin typeface="微軟正黑體" pitchFamily="34" charset="-120"/>
                          <a:ea typeface="微軟正黑體" pitchFamily="34" charset="-120"/>
                        </a:rPr>
                        <a:t>駕傷限車主為要、被保險人</a:t>
                      </a:r>
                      <a:endParaRPr lang="en-US" altLang="zh-TW" sz="1800" dirty="0" smtClean="0">
                        <a:latin typeface="微軟正黑體" pitchFamily="34" charset="-120"/>
                        <a:ea typeface="微軟正黑體" pitchFamily="34" charset="-120"/>
                      </a:endParaRPr>
                    </a:p>
                    <a:p>
                      <a:pPr>
                        <a:lnSpc>
                          <a:spcPts val="2800"/>
                        </a:lnSpc>
                      </a:pPr>
                      <a:r>
                        <a:rPr lang="zh-TW" altLang="en-US" sz="1800" dirty="0" smtClean="0">
                          <a:latin typeface="微軟正黑體" pitchFamily="34" charset="-120"/>
                          <a:ea typeface="微軟正黑體" pitchFamily="34" charset="-120"/>
                        </a:rPr>
                        <a:t>保額限與強制險相同</a:t>
                      </a:r>
                      <a:endParaRPr lang="en-US" altLang="zh-TW" sz="1800" dirty="0" smtClean="0">
                        <a:latin typeface="微軟正黑體" pitchFamily="34" charset="-120"/>
                        <a:ea typeface="微軟正黑體" pitchFamily="34" charset="-120"/>
                      </a:endParaRPr>
                    </a:p>
                    <a:p>
                      <a:pPr>
                        <a:lnSpc>
                          <a:spcPts val="2800"/>
                        </a:lnSpc>
                      </a:pPr>
                      <a:r>
                        <a:rPr lang="zh-TW" altLang="en-US" sz="1800" dirty="0" smtClean="0">
                          <a:latin typeface="微軟正黑體" pitchFamily="34" charset="-120"/>
                          <a:ea typeface="微軟正黑體" pitchFamily="34" charset="-120"/>
                        </a:rPr>
                        <a:t>身故受益人限直系血親</a:t>
                      </a:r>
                      <a:endParaRPr lang="zh-TW" altLang="en-US" sz="1800" dirty="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936104">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sz="2200" dirty="0" smtClean="0">
                        <a:latin typeface="微軟正黑體" pitchFamily="34" charset="-120"/>
                        <a:ea typeface="微軟正黑體" pitchFamily="34" charset="-12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p>
                      <a:pPr marL="285750" marR="0" indent="-285750" algn="l" defTabSz="914400" rtl="0" eaLnBrk="1" fontAlgn="auto" latinLnBrk="0" hangingPunct="1">
                        <a:lnSpc>
                          <a:spcPts val="2800"/>
                        </a:lnSpc>
                        <a:spcBef>
                          <a:spcPts val="0"/>
                        </a:spcBef>
                        <a:spcAft>
                          <a:spcPts val="0"/>
                        </a:spcAft>
                        <a:buClrTx/>
                        <a:buSzTx/>
                        <a:buFont typeface="Arial" pitchFamily="34" charset="0"/>
                        <a:buChar char="•"/>
                        <a:tabLst/>
                        <a:defRPr/>
                      </a:pPr>
                      <a:r>
                        <a:rPr lang="zh-TW" altLang="en-US" sz="1800" dirty="0" smtClean="0">
                          <a:latin typeface="微軟正黑體" pitchFamily="34" charset="-120"/>
                          <a:ea typeface="微軟正黑體" pitchFamily="34" charset="-120"/>
                        </a:rPr>
                        <a:t>任意險</a:t>
                      </a:r>
                      <a:r>
                        <a:rPr lang="zh-TW" altLang="en-US" sz="1600" dirty="0" smtClean="0">
                          <a:latin typeface="微軟正黑體" pitchFamily="34" charset="-120"/>
                          <a:ea typeface="微軟正黑體" pitchFamily="34" charset="-120"/>
                        </a:rPr>
                        <a:t>（車體險、第三人責任險、竊盜險）</a:t>
                      </a:r>
                      <a:endParaRPr lang="en-US" altLang="zh-TW" sz="1600" dirty="0" smtClean="0">
                        <a:latin typeface="微軟正黑體" pitchFamily="34" charset="-120"/>
                        <a:ea typeface="微軟正黑體" pitchFamily="34" charset="-120"/>
                      </a:endParaRPr>
                    </a:p>
                    <a:p>
                      <a:pPr marL="285750" marR="0" indent="-285750" algn="l" defTabSz="914400" rtl="0" eaLnBrk="1" fontAlgn="auto" latinLnBrk="0" hangingPunct="1">
                        <a:lnSpc>
                          <a:spcPts val="2800"/>
                        </a:lnSpc>
                        <a:spcBef>
                          <a:spcPts val="0"/>
                        </a:spcBef>
                        <a:spcAft>
                          <a:spcPts val="0"/>
                        </a:spcAft>
                        <a:buClrTx/>
                        <a:buSzTx/>
                        <a:buFont typeface="Arial" pitchFamily="34" charset="0"/>
                        <a:buChar char="•"/>
                        <a:tabLst/>
                        <a:defRPr/>
                      </a:pPr>
                      <a:r>
                        <a:rPr lang="zh-TW" altLang="en-US" sz="1800" dirty="0" smtClean="0">
                          <a:latin typeface="微軟正黑體" pitchFamily="34" charset="-120"/>
                          <a:ea typeface="微軟正黑體" pitchFamily="34" charset="-120"/>
                        </a:rPr>
                        <a:t>任意險的附加保險</a:t>
                      </a:r>
                      <a:r>
                        <a:rPr lang="zh-TW" altLang="en-US" sz="1600" dirty="0" smtClean="0">
                          <a:latin typeface="微軟正黑體" pitchFamily="34" charset="-120"/>
                          <a:ea typeface="微軟正黑體" pitchFamily="34" charset="-120"/>
                        </a:rPr>
                        <a:t>（正面表列</a:t>
                      </a:r>
                      <a:r>
                        <a:rPr lang="en-US" altLang="zh-TW" sz="1600" dirty="0" smtClean="0">
                          <a:latin typeface="微軟正黑體" pitchFamily="34" charset="-120"/>
                          <a:ea typeface="微軟正黑體" pitchFamily="34" charset="-120"/>
                        </a:rPr>
                        <a:t>10</a:t>
                      </a:r>
                      <a:r>
                        <a:rPr lang="zh-TW" altLang="en-US" sz="1600" dirty="0" smtClean="0">
                          <a:latin typeface="微軟正黑體" pitchFamily="34" charset="-120"/>
                          <a:ea typeface="微軟正黑體" pitchFamily="34" charset="-120"/>
                        </a:rPr>
                        <a:t>種附加險）</a:t>
                      </a:r>
                      <a:endParaRPr lang="en-US" altLang="zh-TW" sz="1600" dirty="0" smtClean="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indent="0" algn="l" defTabSz="914400" rtl="0" eaLnBrk="1" fontAlgn="auto" latinLnBrk="0" hangingPunct="1">
                        <a:lnSpc>
                          <a:spcPts val="2800"/>
                        </a:lnSpc>
                        <a:spcBef>
                          <a:spcPts val="0"/>
                        </a:spcBef>
                        <a:spcAft>
                          <a:spcPts val="0"/>
                        </a:spcAft>
                        <a:buClrTx/>
                        <a:buSzTx/>
                        <a:buFontTx/>
                        <a:buNone/>
                        <a:tabLst/>
                        <a:defRPr/>
                      </a:pPr>
                      <a:r>
                        <a:rPr lang="zh-TW" altLang="en-US" sz="1800" dirty="0" smtClean="0">
                          <a:latin typeface="微軟正黑體" pitchFamily="34" charset="-120"/>
                          <a:ea typeface="微軟正黑體" pitchFamily="34" charset="-120"/>
                        </a:rPr>
                        <a:t>要、被保險人須同一人</a:t>
                      </a:r>
                      <a:endParaRPr lang="en-US" altLang="zh-TW" sz="1800" dirty="0" smtClean="0">
                        <a:latin typeface="微軟正黑體" pitchFamily="34" charset="-120"/>
                        <a:ea typeface="微軟正黑體" pitchFamily="34" charset="-120"/>
                      </a:endParaRPr>
                    </a:p>
                    <a:p>
                      <a:pPr marL="0" marR="0" indent="0" algn="l" defTabSz="914400" rtl="0" eaLnBrk="1" fontAlgn="auto" latinLnBrk="0" hangingPunct="1">
                        <a:lnSpc>
                          <a:spcPts val="2800"/>
                        </a:lnSpc>
                        <a:spcBef>
                          <a:spcPts val="0"/>
                        </a:spcBef>
                        <a:spcAft>
                          <a:spcPts val="0"/>
                        </a:spcAft>
                        <a:buClrTx/>
                        <a:buSzTx/>
                        <a:buFontTx/>
                        <a:buNone/>
                        <a:tabLst/>
                        <a:defRPr/>
                      </a:pPr>
                      <a:r>
                        <a:rPr lang="zh-TW" altLang="en-US" sz="1800" dirty="0" smtClean="0">
                          <a:latin typeface="微軟正黑體" pitchFamily="34" charset="-120"/>
                          <a:ea typeface="微軟正黑體" pitchFamily="34" charset="-120"/>
                        </a:rPr>
                        <a:t>每單主附約保費限</a:t>
                      </a:r>
                      <a:r>
                        <a:rPr lang="en-US" altLang="zh-TW" sz="1800" dirty="0" smtClean="0">
                          <a:latin typeface="微軟正黑體" pitchFamily="34" charset="-120"/>
                          <a:ea typeface="微軟正黑體" pitchFamily="34" charset="-120"/>
                        </a:rPr>
                        <a:t>5</a:t>
                      </a:r>
                      <a:r>
                        <a:rPr lang="zh-TW" altLang="en-US" sz="1800" dirty="0" smtClean="0">
                          <a:latin typeface="微軟正黑體" pitchFamily="34" charset="-120"/>
                          <a:ea typeface="微軟正黑體" pitchFamily="34" charset="-120"/>
                        </a:rPr>
                        <a:t>萬元以內</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12961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smtClean="0">
                          <a:latin typeface="微軟正黑體" pitchFamily="34" charset="-120"/>
                          <a:ea typeface="微軟正黑體" pitchFamily="34" charset="-120"/>
                        </a:rPr>
                        <a:t>住宅火險</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3E8F1"/>
                    </a:solidFill>
                  </a:tcPr>
                </a:tc>
                <a:tc>
                  <a:txBody>
                    <a:bodyPr/>
                    <a:lstStyle/>
                    <a:p>
                      <a:pPr marL="285750" indent="-285750">
                        <a:lnSpc>
                          <a:spcPts val="2800"/>
                        </a:lnSpc>
                        <a:buFont typeface="Arial" pitchFamily="34" charset="0"/>
                        <a:buChar char="•"/>
                      </a:pPr>
                      <a:r>
                        <a:rPr lang="zh-TW" altLang="en-US" sz="1800" dirty="0" smtClean="0">
                          <a:latin typeface="微軟正黑體" pitchFamily="34" charset="-120"/>
                          <a:ea typeface="微軟正黑體" pitchFamily="34" charset="-120"/>
                        </a:rPr>
                        <a:t>住宅火險及地震基本保險</a:t>
                      </a:r>
                      <a:endParaRPr lang="en-US" altLang="zh-TW" sz="1800" dirty="0" smtClean="0">
                        <a:latin typeface="微軟正黑體" pitchFamily="34" charset="-120"/>
                        <a:ea typeface="微軟正黑體" pitchFamily="34" charset="-120"/>
                      </a:endParaRPr>
                    </a:p>
                    <a:p>
                      <a:pPr marL="285750" indent="-285750">
                        <a:lnSpc>
                          <a:spcPts val="2800"/>
                        </a:lnSpc>
                        <a:buFont typeface="Arial" pitchFamily="34" charset="0"/>
                        <a:buChar char="•"/>
                      </a:pPr>
                      <a:r>
                        <a:rPr lang="zh-TW" altLang="en-US" sz="1800" dirty="0" smtClean="0">
                          <a:latin typeface="微軟正黑體" pitchFamily="34" charset="-120"/>
                          <a:ea typeface="微軟正黑體" pitchFamily="34" charset="-120"/>
                        </a:rPr>
                        <a:t>住火的附加保險</a:t>
                      </a:r>
                      <a:r>
                        <a:rPr lang="zh-TW" altLang="en-US" sz="1600" dirty="0" smtClean="0">
                          <a:latin typeface="微軟正黑體" pitchFamily="34" charset="-120"/>
                          <a:ea typeface="微軟正黑體" pitchFamily="34" charset="-120"/>
                        </a:rPr>
                        <a:t>（正面表列</a:t>
                      </a:r>
                      <a:r>
                        <a:rPr lang="en-US" altLang="zh-TW" sz="1600" dirty="0" smtClean="0">
                          <a:latin typeface="微軟正黑體" pitchFamily="34" charset="-120"/>
                          <a:ea typeface="微軟正黑體" pitchFamily="34" charset="-120"/>
                        </a:rPr>
                        <a:t>9</a:t>
                      </a:r>
                      <a:r>
                        <a:rPr lang="zh-TW" altLang="en-US" sz="1600" dirty="0" smtClean="0">
                          <a:latin typeface="微軟正黑體" pitchFamily="34" charset="-120"/>
                          <a:ea typeface="微軟正黑體" pitchFamily="34" charset="-120"/>
                        </a:rPr>
                        <a:t>種附加險）</a:t>
                      </a:r>
                      <a:endParaRPr lang="en-US" altLang="zh-TW" sz="1600" dirty="0" smtClean="0">
                        <a:latin typeface="微軟正黑體" pitchFamily="34" charset="-120"/>
                        <a:ea typeface="微軟正黑體" pitchFamily="34" charset="-120"/>
                      </a:endParaRPr>
                    </a:p>
                    <a:p>
                      <a:pPr marL="285750" marR="0" indent="-285750" algn="l" defTabSz="914400" rtl="0" eaLnBrk="1" fontAlgn="auto" latinLnBrk="0" hangingPunct="1">
                        <a:lnSpc>
                          <a:spcPts val="2800"/>
                        </a:lnSpc>
                        <a:spcBef>
                          <a:spcPts val="0"/>
                        </a:spcBef>
                        <a:spcAft>
                          <a:spcPts val="0"/>
                        </a:spcAft>
                        <a:buClrTx/>
                        <a:buSzTx/>
                        <a:buFont typeface="Arial" pitchFamily="34" charset="0"/>
                        <a:buChar char="•"/>
                        <a:tabLst/>
                        <a:defRPr/>
                      </a:pPr>
                      <a:r>
                        <a:rPr lang="zh-TW" altLang="en-US" sz="1800" dirty="0" smtClean="0">
                          <a:latin typeface="微軟正黑體" pitchFamily="34" charset="-120"/>
                          <a:ea typeface="微軟正黑體" pitchFamily="34" charset="-120"/>
                        </a:rPr>
                        <a:t>住（居）家綜合保險（不含傷害險）</a:t>
                      </a:r>
                      <a:endParaRPr lang="zh-TW" altLang="en-US" sz="1800" dirty="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3E8F1"/>
                    </a:solidFill>
                  </a:tcPr>
                </a:tc>
                <a:tc>
                  <a:txBody>
                    <a:bodyPr/>
                    <a:lstStyle/>
                    <a:p>
                      <a:pPr marL="0" indent="0">
                        <a:lnSpc>
                          <a:spcPts val="2800"/>
                        </a:lnSpc>
                        <a:buFont typeface="Arial" pitchFamily="34" charset="0"/>
                        <a:buNone/>
                      </a:pPr>
                      <a:r>
                        <a:rPr lang="zh-TW" altLang="en-US" sz="1800" dirty="0" smtClean="0">
                          <a:latin typeface="微軟正黑體" pitchFamily="34" charset="-120"/>
                          <a:ea typeface="微軟正黑體" pitchFamily="34" charset="-120"/>
                        </a:rPr>
                        <a:t>要、被保險人須同一人</a:t>
                      </a:r>
                      <a:endParaRPr lang="en-US" altLang="zh-TW" sz="1800" dirty="0" smtClean="0">
                        <a:latin typeface="微軟正黑體" pitchFamily="34" charset="-120"/>
                        <a:ea typeface="微軟正黑體" pitchFamily="34" charset="-120"/>
                      </a:endParaRPr>
                    </a:p>
                    <a:p>
                      <a:pPr marL="0" indent="0">
                        <a:lnSpc>
                          <a:spcPts val="2800"/>
                        </a:lnSpc>
                        <a:buFont typeface="Arial" pitchFamily="34" charset="0"/>
                        <a:buNone/>
                      </a:pPr>
                      <a:r>
                        <a:rPr lang="zh-TW" altLang="en-US" sz="1800" dirty="0" smtClean="0">
                          <a:latin typeface="微軟正黑體" pitchFamily="34" charset="-120"/>
                          <a:ea typeface="微軟正黑體" pitchFamily="34" charset="-120"/>
                        </a:rPr>
                        <a:t>磚造以上等級之建物為限</a:t>
                      </a:r>
                      <a:endParaRPr lang="en-US" altLang="zh-TW" sz="1800" dirty="0" smtClean="0">
                        <a:latin typeface="微軟正黑體" pitchFamily="34" charset="-120"/>
                        <a:ea typeface="微軟正黑體" pitchFamily="34" charset="-120"/>
                      </a:endParaRPr>
                    </a:p>
                    <a:p>
                      <a:pPr marL="0" indent="0">
                        <a:lnSpc>
                          <a:spcPts val="2800"/>
                        </a:lnSpc>
                        <a:buFont typeface="Arial" pitchFamily="34" charset="0"/>
                        <a:buNone/>
                      </a:pPr>
                      <a:r>
                        <a:rPr lang="zh-TW" altLang="en-US" sz="1800" dirty="0" smtClean="0">
                          <a:latin typeface="微軟正黑體" pitchFamily="34" charset="-120"/>
                          <a:ea typeface="微軟正黑體" pitchFamily="34" charset="-120"/>
                        </a:rPr>
                        <a:t>每單主附約保費限</a:t>
                      </a:r>
                      <a:r>
                        <a:rPr lang="en-US" altLang="zh-TW" sz="1800" dirty="0" smtClean="0">
                          <a:latin typeface="微軟正黑體" pitchFamily="34" charset="-120"/>
                          <a:ea typeface="微軟正黑體" pitchFamily="34" charset="-120"/>
                        </a:rPr>
                        <a:t>5</a:t>
                      </a:r>
                      <a:r>
                        <a:rPr lang="zh-TW" altLang="en-US" sz="1800" dirty="0" smtClean="0">
                          <a:latin typeface="微軟正黑體" pitchFamily="34" charset="-120"/>
                          <a:ea typeface="微軟正黑體" pitchFamily="34" charset="-120"/>
                        </a:rPr>
                        <a:t>萬元以內</a:t>
                      </a:r>
                      <a:endParaRPr lang="zh-TW" altLang="en-US" sz="1800" dirty="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3E8F1"/>
                    </a:solidFill>
                  </a:tcPr>
                </a:tc>
              </a:tr>
              <a:tr h="4343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smtClean="0">
                          <a:latin typeface="微軟正黑體" pitchFamily="34" charset="-120"/>
                          <a:ea typeface="微軟正黑體" pitchFamily="34" charset="-120"/>
                        </a:rPr>
                        <a:t>旅行險</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ts val="2800"/>
                        </a:lnSpc>
                      </a:pPr>
                      <a:r>
                        <a:rPr lang="zh-TW" altLang="en-US" sz="1800" dirty="0" smtClean="0">
                          <a:latin typeface="微軟正黑體" pitchFamily="34" charset="-120"/>
                          <a:ea typeface="微軟正黑體" pitchFamily="34" charset="-120"/>
                        </a:rPr>
                        <a:t>旅遊不便險</a:t>
                      </a:r>
                      <a:endParaRPr lang="zh-TW" altLang="en-US" sz="1800" dirty="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ts val="2800"/>
                        </a:lnSpc>
                      </a:pPr>
                      <a:r>
                        <a:rPr lang="zh-TW" altLang="en-US" sz="1800" dirty="0" smtClean="0">
                          <a:latin typeface="微軟正黑體" pitchFamily="34" charset="-120"/>
                          <a:ea typeface="微軟正黑體" pitchFamily="34" charset="-120"/>
                        </a:rPr>
                        <a:t>搭旅遊平安險銷售時須注意人身保險的規定辦理</a:t>
                      </a:r>
                      <a:endParaRPr lang="zh-TW" altLang="en-US" sz="1800" dirty="0">
                        <a:latin typeface="微軟正黑體" pitchFamily="34" charset="-120"/>
                        <a:ea typeface="微軟正黑體" pitchFamily="34" charset="-12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3" name="五邊形 12"/>
          <p:cNvSpPr/>
          <p:nvPr/>
        </p:nvSpPr>
        <p:spPr>
          <a:xfrm rot="16200000">
            <a:off x="4112480" y="1385302"/>
            <a:ext cx="847033" cy="8568954"/>
          </a:xfrm>
          <a:prstGeom prst="homePlate">
            <a:avLst>
              <a:gd name="adj" fmla="val 24288"/>
            </a:avLst>
          </a:prstGeom>
          <a:gradFill flip="none" rotWithShape="1">
            <a:gsLst>
              <a:gs pos="0">
                <a:srgbClr val="003399">
                  <a:shade val="30000"/>
                  <a:satMod val="115000"/>
                </a:srgbClr>
              </a:gs>
              <a:gs pos="50000">
                <a:srgbClr val="003399">
                  <a:shade val="67500"/>
                  <a:satMod val="115000"/>
                </a:srgbClr>
              </a:gs>
              <a:gs pos="100000">
                <a:srgbClr val="003399">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t"/>
          <a:lstStyle/>
          <a:p>
            <a:pPr lvl="0" algn="ctr"/>
            <a:r>
              <a:rPr lang="zh-TW" altLang="en-US" sz="3200" b="1" dirty="0" smtClean="0">
                <a:solidFill>
                  <a:schemeClr val="bg1"/>
                </a:solidFill>
                <a:latin typeface="微軟正黑體" pitchFamily="34" charset="-120"/>
                <a:ea typeface="微軟正黑體" pitchFamily="34" charset="-120"/>
              </a:rPr>
              <a:t>多數個人性財產保險商品已列入開放範圍</a:t>
            </a:r>
            <a:endParaRPr lang="zh-TW" altLang="en-US" sz="3200" dirty="0"/>
          </a:p>
        </p:txBody>
      </p:sp>
    </p:spTree>
    <p:extLst>
      <p:ext uri="{BB962C8B-B14F-4D97-AF65-F5344CB8AC3E}">
        <p14:creationId xmlns:p14="http://schemas.microsoft.com/office/powerpoint/2010/main" val="22811097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群組 97"/>
          <p:cNvGrpSpPr/>
          <p:nvPr/>
        </p:nvGrpSpPr>
        <p:grpSpPr>
          <a:xfrm>
            <a:off x="673298" y="1465733"/>
            <a:ext cx="7931150" cy="4627563"/>
            <a:chOff x="-246261" y="7293742"/>
            <a:chExt cx="7931150" cy="4627563"/>
          </a:xfrm>
        </p:grpSpPr>
        <p:grpSp>
          <p:nvGrpSpPr>
            <p:cNvPr id="20" name="Group 9"/>
            <p:cNvGrpSpPr>
              <a:grpSpLocks/>
            </p:cNvGrpSpPr>
            <p:nvPr/>
          </p:nvGrpSpPr>
          <p:grpSpPr bwMode="auto">
            <a:xfrm>
              <a:off x="3155752" y="9354318"/>
              <a:ext cx="207962" cy="146050"/>
              <a:chOff x="0" y="0"/>
              <a:chExt cx="131" cy="92"/>
            </a:xfrm>
          </p:grpSpPr>
          <p:pic>
            <p:nvPicPr>
              <p:cNvPr id="21" name="Freeform 12"/>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31"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11"/>
              <p:cNvSpPr txBox="1">
                <a:spLocks noChangeArrowheads="1"/>
              </p:cNvSpPr>
              <p:nvPr/>
            </p:nvSpPr>
            <p:spPr bwMode="auto">
              <a:xfrm>
                <a:off x="8" y="6"/>
                <a:ext cx="80" cy="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26" name="Group 15"/>
            <p:cNvGrpSpPr>
              <a:grpSpLocks/>
            </p:cNvGrpSpPr>
            <p:nvPr/>
          </p:nvGrpSpPr>
          <p:grpSpPr bwMode="auto">
            <a:xfrm>
              <a:off x="2917627" y="9689280"/>
              <a:ext cx="152400" cy="122238"/>
              <a:chOff x="0" y="0"/>
              <a:chExt cx="96" cy="77"/>
            </a:xfrm>
          </p:grpSpPr>
          <p:pic>
            <p:nvPicPr>
              <p:cNvPr id="27" name="Freeform 1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17"/>
              <p:cNvSpPr txBox="1">
                <a:spLocks noChangeArrowheads="1"/>
              </p:cNvSpPr>
              <p:nvPr/>
            </p:nvSpPr>
            <p:spPr bwMode="auto">
              <a:xfrm>
                <a:off x="9" y="9"/>
                <a:ext cx="45"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29" name="Group 18"/>
            <p:cNvGrpSpPr>
              <a:grpSpLocks/>
            </p:cNvGrpSpPr>
            <p:nvPr/>
          </p:nvGrpSpPr>
          <p:grpSpPr bwMode="auto">
            <a:xfrm>
              <a:off x="2711252" y="9903593"/>
              <a:ext cx="182562" cy="139700"/>
              <a:chOff x="0" y="0"/>
              <a:chExt cx="115" cy="88"/>
            </a:xfrm>
          </p:grpSpPr>
          <p:pic>
            <p:nvPicPr>
              <p:cNvPr id="30" name="Freeform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15"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 Box 20"/>
              <p:cNvSpPr txBox="1">
                <a:spLocks noChangeArrowheads="1"/>
              </p:cNvSpPr>
              <p:nvPr/>
            </p:nvSpPr>
            <p:spPr bwMode="auto">
              <a:xfrm>
                <a:off x="7" y="6"/>
                <a:ext cx="67"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35" name="Group 24"/>
            <p:cNvGrpSpPr>
              <a:grpSpLocks/>
            </p:cNvGrpSpPr>
            <p:nvPr/>
          </p:nvGrpSpPr>
          <p:grpSpPr bwMode="auto">
            <a:xfrm>
              <a:off x="1084064" y="10751318"/>
              <a:ext cx="266700" cy="414337"/>
              <a:chOff x="0" y="0"/>
              <a:chExt cx="168" cy="261"/>
            </a:xfrm>
          </p:grpSpPr>
          <p:pic>
            <p:nvPicPr>
              <p:cNvPr id="36" name="Freeform 17"/>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16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6"/>
              <p:cNvSpPr txBox="1">
                <a:spLocks noChangeArrowheads="1"/>
              </p:cNvSpPr>
              <p:nvPr/>
            </p:nvSpPr>
            <p:spPr bwMode="auto">
              <a:xfrm>
                <a:off x="6" y="7"/>
                <a:ext cx="11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38" name="Group 27"/>
            <p:cNvGrpSpPr>
              <a:grpSpLocks/>
            </p:cNvGrpSpPr>
            <p:nvPr/>
          </p:nvGrpSpPr>
          <p:grpSpPr bwMode="auto">
            <a:xfrm>
              <a:off x="2211189" y="10414768"/>
              <a:ext cx="285750" cy="268287"/>
              <a:chOff x="0" y="0"/>
              <a:chExt cx="180" cy="169"/>
            </a:xfrm>
          </p:grpSpPr>
          <p:pic>
            <p:nvPicPr>
              <p:cNvPr id="39" name="Freeform 18"/>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18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29"/>
              <p:cNvSpPr txBox="1">
                <a:spLocks noChangeArrowheads="1"/>
              </p:cNvSpPr>
              <p:nvPr/>
            </p:nvSpPr>
            <p:spPr bwMode="auto">
              <a:xfrm>
                <a:off x="8" y="8"/>
                <a:ext cx="132" cy="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41" name="Group 30"/>
            <p:cNvGrpSpPr>
              <a:grpSpLocks/>
            </p:cNvGrpSpPr>
            <p:nvPr/>
          </p:nvGrpSpPr>
          <p:grpSpPr bwMode="auto">
            <a:xfrm>
              <a:off x="2455664" y="10635430"/>
              <a:ext cx="236538" cy="157163"/>
              <a:chOff x="0" y="0"/>
              <a:chExt cx="149" cy="99"/>
            </a:xfrm>
          </p:grpSpPr>
          <p:pic>
            <p:nvPicPr>
              <p:cNvPr id="42" name="Freeform 19"/>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0"/>
                <a:ext cx="149"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 Box 32"/>
              <p:cNvSpPr txBox="1">
                <a:spLocks noChangeArrowheads="1"/>
              </p:cNvSpPr>
              <p:nvPr/>
            </p:nvSpPr>
            <p:spPr bwMode="auto">
              <a:xfrm>
                <a:off x="8" y="8"/>
                <a:ext cx="10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44" name="Group 33"/>
            <p:cNvGrpSpPr>
              <a:grpSpLocks/>
            </p:cNvGrpSpPr>
            <p:nvPr/>
          </p:nvGrpSpPr>
          <p:grpSpPr bwMode="auto">
            <a:xfrm>
              <a:off x="2674739" y="10451280"/>
              <a:ext cx="219075" cy="244475"/>
              <a:chOff x="0" y="0"/>
              <a:chExt cx="138" cy="154"/>
            </a:xfrm>
          </p:grpSpPr>
          <p:pic>
            <p:nvPicPr>
              <p:cNvPr id="45" name="Freeform 20"/>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0" y="0"/>
                <a:ext cx="13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35"/>
              <p:cNvSpPr txBox="1">
                <a:spLocks noChangeArrowheads="1"/>
              </p:cNvSpPr>
              <p:nvPr/>
            </p:nvSpPr>
            <p:spPr bwMode="auto">
              <a:xfrm>
                <a:off x="8" y="9"/>
                <a:ext cx="8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53" name="Group 42"/>
            <p:cNvGrpSpPr>
              <a:grpSpLocks/>
            </p:cNvGrpSpPr>
            <p:nvPr/>
          </p:nvGrpSpPr>
          <p:grpSpPr bwMode="auto">
            <a:xfrm>
              <a:off x="3204964" y="11494268"/>
              <a:ext cx="274638" cy="171450"/>
              <a:chOff x="0" y="0"/>
              <a:chExt cx="173" cy="108"/>
            </a:xfrm>
          </p:grpSpPr>
          <p:pic>
            <p:nvPicPr>
              <p:cNvPr id="54" name="Freeform 23"/>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0" y="0"/>
                <a:ext cx="173"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44"/>
              <p:cNvSpPr txBox="1">
                <a:spLocks noChangeArrowheads="1"/>
              </p:cNvSpPr>
              <p:nvPr/>
            </p:nvSpPr>
            <p:spPr bwMode="auto">
              <a:xfrm>
                <a:off x="7" y="7"/>
                <a:ext cx="123" cy="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56" name="Group 45"/>
            <p:cNvGrpSpPr>
              <a:grpSpLocks/>
            </p:cNvGrpSpPr>
            <p:nvPr/>
          </p:nvGrpSpPr>
          <p:grpSpPr bwMode="auto">
            <a:xfrm>
              <a:off x="3778052" y="11494268"/>
              <a:ext cx="261937" cy="255587"/>
              <a:chOff x="0" y="0"/>
              <a:chExt cx="165" cy="161"/>
            </a:xfrm>
          </p:grpSpPr>
          <p:pic>
            <p:nvPicPr>
              <p:cNvPr id="57" name="Freeform 24"/>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0" y="0"/>
                <a:ext cx="165"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 Box 47"/>
              <p:cNvSpPr txBox="1">
                <a:spLocks noChangeArrowheads="1"/>
              </p:cNvSpPr>
              <p:nvPr/>
            </p:nvSpPr>
            <p:spPr bwMode="auto">
              <a:xfrm>
                <a:off x="7" y="7"/>
                <a:ext cx="115"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65" name="Group 54"/>
            <p:cNvGrpSpPr>
              <a:grpSpLocks/>
            </p:cNvGrpSpPr>
            <p:nvPr/>
          </p:nvGrpSpPr>
          <p:grpSpPr bwMode="auto">
            <a:xfrm>
              <a:off x="6667302" y="9141593"/>
              <a:ext cx="274637" cy="188912"/>
              <a:chOff x="0" y="0"/>
              <a:chExt cx="173" cy="119"/>
            </a:xfrm>
          </p:grpSpPr>
          <p:pic>
            <p:nvPicPr>
              <p:cNvPr id="66" name="Freeform 27"/>
              <p:cNvPicPr>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0" y="0"/>
                <a:ext cx="17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 Box 56"/>
              <p:cNvSpPr txBox="1">
                <a:spLocks noChangeArrowheads="1"/>
              </p:cNvSpPr>
              <p:nvPr/>
            </p:nvSpPr>
            <p:spPr bwMode="auto">
              <a:xfrm>
                <a:off x="6" y="6"/>
                <a:ext cx="12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68" name="Group 57"/>
            <p:cNvGrpSpPr>
              <a:grpSpLocks/>
            </p:cNvGrpSpPr>
            <p:nvPr/>
          </p:nvGrpSpPr>
          <p:grpSpPr bwMode="auto">
            <a:xfrm>
              <a:off x="6045002" y="8031930"/>
              <a:ext cx="646112" cy="742950"/>
              <a:chOff x="0" y="0"/>
              <a:chExt cx="407" cy="468"/>
            </a:xfrm>
          </p:grpSpPr>
          <p:pic>
            <p:nvPicPr>
              <p:cNvPr id="69" name="Freeform 28"/>
              <p:cNvPicPr>
                <a:picLocks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0" y="0"/>
                <a:ext cx="407"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ext Box 59"/>
              <p:cNvSpPr txBox="1">
                <a:spLocks noChangeArrowheads="1"/>
              </p:cNvSpPr>
              <p:nvPr/>
            </p:nvSpPr>
            <p:spPr bwMode="auto">
              <a:xfrm>
                <a:off x="7" y="9"/>
                <a:ext cx="35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97" name="群組 96"/>
            <p:cNvGrpSpPr/>
            <p:nvPr/>
          </p:nvGrpSpPr>
          <p:grpSpPr>
            <a:xfrm>
              <a:off x="-246261" y="7293742"/>
              <a:ext cx="7931150" cy="4627563"/>
              <a:chOff x="-246261" y="7336605"/>
              <a:chExt cx="7931150" cy="4627563"/>
            </a:xfrm>
          </p:grpSpPr>
          <p:grpSp>
            <p:nvGrpSpPr>
              <p:cNvPr id="14" name="Group 3"/>
              <p:cNvGrpSpPr>
                <a:grpSpLocks/>
              </p:cNvGrpSpPr>
              <p:nvPr/>
            </p:nvGrpSpPr>
            <p:grpSpPr bwMode="auto">
              <a:xfrm>
                <a:off x="-246261" y="7696968"/>
                <a:ext cx="4567238" cy="3730625"/>
                <a:chOff x="0" y="0"/>
                <a:chExt cx="2877" cy="2350"/>
              </a:xfrm>
            </p:grpSpPr>
            <p:pic>
              <p:nvPicPr>
                <p:cNvPr id="15" name="Freeform 10"/>
                <p:cNvPicPr>
                  <a:picLocks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2877" cy="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5"/>
                <p:cNvSpPr txBox="1">
                  <a:spLocks noChangeArrowheads="1"/>
                </p:cNvSpPr>
                <p:nvPr/>
              </p:nvSpPr>
              <p:spPr bwMode="auto">
                <a:xfrm>
                  <a:off x="9" y="8"/>
                  <a:ext cx="2824" cy="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17" name="Group 6"/>
              <p:cNvGrpSpPr>
                <a:grpSpLocks/>
              </p:cNvGrpSpPr>
              <p:nvPr/>
            </p:nvGrpSpPr>
            <p:grpSpPr bwMode="auto">
              <a:xfrm>
                <a:off x="3204964" y="9043168"/>
                <a:ext cx="146050" cy="317500"/>
                <a:chOff x="0" y="0"/>
                <a:chExt cx="92" cy="200"/>
              </a:xfrm>
            </p:grpSpPr>
            <p:pic>
              <p:nvPicPr>
                <p:cNvPr id="18" name="Freeform 11"/>
                <p:cNvPicPr>
                  <a:picLocks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0" y="0"/>
                  <a:ext cx="9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8"/>
                <p:cNvSpPr txBox="1">
                  <a:spLocks noChangeArrowheads="1"/>
                </p:cNvSpPr>
                <p:nvPr/>
              </p:nvSpPr>
              <p:spPr bwMode="auto">
                <a:xfrm>
                  <a:off x="7" y="7"/>
                  <a:ext cx="43"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23" name="Group 12"/>
              <p:cNvGrpSpPr>
                <a:grpSpLocks/>
              </p:cNvGrpSpPr>
              <p:nvPr/>
            </p:nvGrpSpPr>
            <p:grpSpPr bwMode="auto">
              <a:xfrm>
                <a:off x="2954139" y="9457505"/>
                <a:ext cx="336550" cy="300038"/>
                <a:chOff x="0" y="0"/>
                <a:chExt cx="212" cy="189"/>
              </a:xfrm>
            </p:grpSpPr>
            <p:pic>
              <p:nvPicPr>
                <p:cNvPr id="24" name="Freeform 13"/>
                <p:cNvPicPr>
                  <a:picLocks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0" y="0"/>
                  <a:ext cx="21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14"/>
                <p:cNvSpPr txBox="1">
                  <a:spLocks noChangeArrowheads="1"/>
                </p:cNvSpPr>
                <p:nvPr/>
              </p:nvSpPr>
              <p:spPr bwMode="auto">
                <a:xfrm>
                  <a:off x="8" y="10"/>
                  <a:ext cx="16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32" name="Group 21"/>
              <p:cNvGrpSpPr>
                <a:grpSpLocks/>
              </p:cNvGrpSpPr>
              <p:nvPr/>
            </p:nvGrpSpPr>
            <p:grpSpPr bwMode="auto">
              <a:xfrm>
                <a:off x="2503289" y="10341743"/>
                <a:ext cx="293688" cy="311150"/>
                <a:chOff x="0" y="0"/>
                <a:chExt cx="185" cy="196"/>
              </a:xfrm>
            </p:grpSpPr>
            <p:pic>
              <p:nvPicPr>
                <p:cNvPr id="33" name="Freeform 16"/>
                <p:cNvPicPr>
                  <a:picLocks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0" y="0"/>
                  <a:ext cx="185"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3"/>
                <p:cNvSpPr txBox="1">
                  <a:spLocks noChangeArrowheads="1"/>
                </p:cNvSpPr>
                <p:nvPr/>
              </p:nvSpPr>
              <p:spPr bwMode="auto">
                <a:xfrm>
                  <a:off x="6" y="9"/>
                  <a:ext cx="137"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47" name="Group 36"/>
              <p:cNvGrpSpPr>
                <a:grpSpLocks/>
              </p:cNvGrpSpPr>
              <p:nvPr/>
            </p:nvGrpSpPr>
            <p:grpSpPr bwMode="auto">
              <a:xfrm>
                <a:off x="2979539" y="10513193"/>
                <a:ext cx="511175" cy="285750"/>
                <a:chOff x="0" y="0"/>
                <a:chExt cx="322" cy="180"/>
              </a:xfrm>
            </p:grpSpPr>
            <p:pic>
              <p:nvPicPr>
                <p:cNvPr id="48" name="Freeform 21"/>
                <p:cNvPicPr>
                  <a:picLocks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0" y="0"/>
                  <a:ext cx="32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38"/>
                <p:cNvSpPr txBox="1">
                  <a:spLocks noChangeArrowheads="1"/>
                </p:cNvSpPr>
                <p:nvPr/>
              </p:nvSpPr>
              <p:spPr bwMode="auto">
                <a:xfrm>
                  <a:off x="6" y="7"/>
                  <a:ext cx="273"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50" name="Group 39"/>
              <p:cNvGrpSpPr>
                <a:grpSpLocks/>
              </p:cNvGrpSpPr>
              <p:nvPr/>
            </p:nvGrpSpPr>
            <p:grpSpPr bwMode="auto">
              <a:xfrm>
                <a:off x="2589014" y="10744968"/>
                <a:ext cx="957263" cy="762000"/>
                <a:chOff x="0" y="0"/>
                <a:chExt cx="603" cy="480"/>
              </a:xfrm>
            </p:grpSpPr>
            <p:pic>
              <p:nvPicPr>
                <p:cNvPr id="51" name="Freeform 22"/>
                <p:cNvPicPr>
                  <a:picLocks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0" y="0"/>
                  <a:ext cx="603"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Box 41"/>
                <p:cNvSpPr txBox="1">
                  <a:spLocks noChangeArrowheads="1"/>
                </p:cNvSpPr>
                <p:nvPr/>
              </p:nvSpPr>
              <p:spPr bwMode="auto">
                <a:xfrm>
                  <a:off x="9" y="7"/>
                  <a:ext cx="551"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59" name="Group 48"/>
              <p:cNvGrpSpPr>
                <a:grpSpLocks/>
              </p:cNvGrpSpPr>
              <p:nvPr/>
            </p:nvGrpSpPr>
            <p:grpSpPr bwMode="auto">
              <a:xfrm>
                <a:off x="3911402" y="11329168"/>
                <a:ext cx="250825" cy="201612"/>
                <a:chOff x="0" y="0"/>
                <a:chExt cx="158" cy="127"/>
              </a:xfrm>
            </p:grpSpPr>
            <p:pic>
              <p:nvPicPr>
                <p:cNvPr id="60" name="Freeform 25"/>
                <p:cNvPicPr>
                  <a:picLocks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0" y="0"/>
                  <a:ext cx="158" cy="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50"/>
                <p:cNvSpPr txBox="1">
                  <a:spLocks noChangeArrowheads="1"/>
                </p:cNvSpPr>
                <p:nvPr/>
              </p:nvSpPr>
              <p:spPr bwMode="auto">
                <a:xfrm>
                  <a:off x="8" y="7"/>
                  <a:ext cx="107"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62" name="Group 51"/>
              <p:cNvGrpSpPr>
                <a:grpSpLocks/>
              </p:cNvGrpSpPr>
              <p:nvPr/>
            </p:nvGrpSpPr>
            <p:grpSpPr bwMode="auto">
              <a:xfrm>
                <a:off x="4308277" y="8177980"/>
                <a:ext cx="3005137" cy="3786188"/>
                <a:chOff x="0" y="0"/>
                <a:chExt cx="1893" cy="2385"/>
              </a:xfrm>
            </p:grpSpPr>
            <p:pic>
              <p:nvPicPr>
                <p:cNvPr id="63" name="Freeform 26"/>
                <p:cNvPicPr>
                  <a:picLocks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0" y="0"/>
                  <a:ext cx="1893" cy="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 Box 53"/>
                <p:cNvSpPr txBox="1">
                  <a:spLocks noChangeArrowheads="1"/>
                </p:cNvSpPr>
                <p:nvPr/>
              </p:nvSpPr>
              <p:spPr bwMode="auto">
                <a:xfrm>
                  <a:off x="7" y="7"/>
                  <a:ext cx="1845" cy="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nvGrpSpPr>
              <p:cNvPr id="71" name="Group 60"/>
              <p:cNvGrpSpPr>
                <a:grpSpLocks/>
              </p:cNvGrpSpPr>
              <p:nvPr/>
            </p:nvGrpSpPr>
            <p:grpSpPr bwMode="auto">
              <a:xfrm>
                <a:off x="6356152" y="7336605"/>
                <a:ext cx="1328737" cy="1500188"/>
                <a:chOff x="0" y="0"/>
                <a:chExt cx="837" cy="945"/>
              </a:xfrm>
            </p:grpSpPr>
            <p:pic>
              <p:nvPicPr>
                <p:cNvPr id="72" name="Freeform 29"/>
                <p:cNvPicPr>
                  <a:picLocks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0" y="0"/>
                  <a:ext cx="837" cy="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 Box 62"/>
                <p:cNvSpPr txBox="1">
                  <a:spLocks noChangeArrowheads="1"/>
                </p:cNvSpPr>
                <p:nvPr/>
              </p:nvSpPr>
              <p:spPr bwMode="auto">
                <a:xfrm>
                  <a:off x="7" y="9"/>
                  <a:ext cx="787" cy="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rgbClr val="000000"/>
                    </a:solidFill>
                    <a:effectLst/>
                    <a:uLnTx/>
                    <a:uFillTx/>
                    <a:latin typeface="Gulim" pitchFamily="34" charset="-127"/>
                    <a:ea typeface="Gulim" pitchFamily="34" charset="-127"/>
                  </a:endParaRPr>
                </a:p>
              </p:txBody>
            </p:sp>
          </p:grpSp>
        </p:grpSp>
      </p:grpSp>
      <p:pic>
        <p:nvPicPr>
          <p:cNvPr id="2" name="圖片 1"/>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378120" y="2348880"/>
            <a:ext cx="869124" cy="988182"/>
          </a:xfrm>
          <a:prstGeom prst="rect">
            <a:avLst/>
          </a:prstGeom>
        </p:spPr>
      </p:pic>
      <p:sp>
        <p:nvSpPr>
          <p:cNvPr id="75" name="Oval 105"/>
          <p:cNvSpPr>
            <a:spLocks noChangeArrowheads="1"/>
          </p:cNvSpPr>
          <p:nvPr/>
        </p:nvSpPr>
        <p:spPr bwMode="auto">
          <a:xfrm>
            <a:off x="6660232" y="3429000"/>
            <a:ext cx="144462" cy="144463"/>
          </a:xfrm>
          <a:prstGeom prst="ellipse">
            <a:avLst/>
          </a:prstGeom>
          <a:solidFill>
            <a:srgbClr val="333333"/>
          </a:solidFill>
          <a:ln w="19050" cmpd="sng">
            <a:solidFill>
              <a:srgbClr val="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cxnSp>
        <p:nvCxnSpPr>
          <p:cNvPr id="76" name="AutoShape 107"/>
          <p:cNvCxnSpPr>
            <a:cxnSpLocks noChangeShapeType="1"/>
          </p:cNvCxnSpPr>
          <p:nvPr/>
        </p:nvCxnSpPr>
        <p:spPr bwMode="auto">
          <a:xfrm flipH="1">
            <a:off x="6745887" y="1556792"/>
            <a:ext cx="1" cy="1922748"/>
          </a:xfrm>
          <a:prstGeom prst="straightConnector1">
            <a:avLst/>
          </a:prstGeom>
          <a:noFill/>
          <a:ln w="19050" cmpd="sng">
            <a:solidFill>
              <a:srgbClr val="404040"/>
            </a:solidFill>
            <a:round/>
            <a:headEnd/>
            <a:tailEnd/>
          </a:ln>
          <a:extLst>
            <a:ext uri="{909E8E84-426E-40DD-AFC4-6F175D3DCCD1}">
              <a14:hiddenFill xmlns:a14="http://schemas.microsoft.com/office/drawing/2010/main">
                <a:noFill/>
              </a14:hiddenFill>
            </a:ext>
          </a:extLst>
        </p:spPr>
      </p:cxnSp>
      <p:cxnSp>
        <p:nvCxnSpPr>
          <p:cNvPr id="81" name="AutoShape 166"/>
          <p:cNvCxnSpPr>
            <a:cxnSpLocks noChangeShapeType="1"/>
          </p:cNvCxnSpPr>
          <p:nvPr/>
        </p:nvCxnSpPr>
        <p:spPr bwMode="auto">
          <a:xfrm flipH="1" flipV="1">
            <a:off x="3819502" y="4073715"/>
            <a:ext cx="878109" cy="435405"/>
          </a:xfrm>
          <a:prstGeom prst="straightConnector1">
            <a:avLst/>
          </a:prstGeom>
          <a:noFill/>
          <a:ln w="19050" cmpd="sng">
            <a:solidFill>
              <a:srgbClr val="404040"/>
            </a:solidFill>
            <a:round/>
            <a:headEnd/>
            <a:tailEnd/>
          </a:ln>
          <a:extLst>
            <a:ext uri="{909E8E84-426E-40DD-AFC4-6F175D3DCCD1}">
              <a14:hiddenFill xmlns:a14="http://schemas.microsoft.com/office/drawing/2010/main">
                <a:noFill/>
              </a14:hiddenFill>
            </a:ext>
          </a:extLst>
        </p:spPr>
      </p:cxnSp>
      <p:sp>
        <p:nvSpPr>
          <p:cNvPr id="82" name="Oval 161"/>
          <p:cNvSpPr>
            <a:spLocks noChangeArrowheads="1"/>
          </p:cNvSpPr>
          <p:nvPr/>
        </p:nvSpPr>
        <p:spPr bwMode="auto">
          <a:xfrm>
            <a:off x="3691929" y="3978317"/>
            <a:ext cx="144463" cy="144462"/>
          </a:xfrm>
          <a:prstGeom prst="ellipse">
            <a:avLst/>
          </a:prstGeom>
          <a:solidFill>
            <a:srgbClr val="333333"/>
          </a:solidFill>
          <a:ln w="19050" cmpd="sng">
            <a:solidFill>
              <a:srgbClr val="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sp>
        <p:nvSpPr>
          <p:cNvPr id="84" name="Oval 162"/>
          <p:cNvSpPr>
            <a:spLocks noChangeArrowheads="1"/>
          </p:cNvSpPr>
          <p:nvPr/>
        </p:nvSpPr>
        <p:spPr bwMode="auto">
          <a:xfrm>
            <a:off x="4067026" y="3553965"/>
            <a:ext cx="144463" cy="144463"/>
          </a:xfrm>
          <a:prstGeom prst="ellipse">
            <a:avLst/>
          </a:prstGeom>
          <a:solidFill>
            <a:srgbClr val="000000"/>
          </a:solidFill>
          <a:ln w="19050" cmpd="sng">
            <a:solidFill>
              <a:srgbClr val="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sp>
        <p:nvSpPr>
          <p:cNvPr id="87" name="Oval 159"/>
          <p:cNvSpPr>
            <a:spLocks noChangeArrowheads="1"/>
          </p:cNvSpPr>
          <p:nvPr/>
        </p:nvSpPr>
        <p:spPr bwMode="auto">
          <a:xfrm>
            <a:off x="3735200" y="3586217"/>
            <a:ext cx="144462" cy="144463"/>
          </a:xfrm>
          <a:prstGeom prst="ellipse">
            <a:avLst/>
          </a:prstGeom>
          <a:solidFill>
            <a:srgbClr val="333333"/>
          </a:solidFill>
          <a:ln w="19050" cmpd="sng">
            <a:solidFill>
              <a:srgbClr val="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cxnSp>
        <p:nvCxnSpPr>
          <p:cNvPr id="88" name="AutoShape 164"/>
          <p:cNvCxnSpPr>
            <a:cxnSpLocks noChangeShapeType="1"/>
            <a:endCxn id="99" idx="2"/>
          </p:cNvCxnSpPr>
          <p:nvPr/>
        </p:nvCxnSpPr>
        <p:spPr bwMode="auto">
          <a:xfrm flipV="1">
            <a:off x="3810955" y="1736768"/>
            <a:ext cx="1025050" cy="1916834"/>
          </a:xfrm>
          <a:prstGeom prst="straightConnector1">
            <a:avLst/>
          </a:prstGeom>
          <a:noFill/>
          <a:ln w="19050" cmpd="sng">
            <a:solidFill>
              <a:srgbClr val="404040"/>
            </a:solidFill>
            <a:round/>
            <a:headEnd/>
            <a:tailEnd/>
          </a:ln>
          <a:extLst>
            <a:ext uri="{909E8E84-426E-40DD-AFC4-6F175D3DCCD1}">
              <a14:hiddenFill xmlns:a14="http://schemas.microsoft.com/office/drawing/2010/main">
                <a:noFill/>
              </a14:hiddenFill>
            </a:ext>
          </a:extLst>
        </p:spPr>
      </p:cxnSp>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18</a:t>
            </a:fld>
            <a:endParaRPr lang="en-US" altLang="zh-TW">
              <a:solidFill>
                <a:srgbClr val="000000"/>
              </a:solidFill>
            </a:endParaRPr>
          </a:p>
        </p:txBody>
      </p:sp>
      <p:sp>
        <p:nvSpPr>
          <p:cNvPr id="5" name="標題 1"/>
          <p:cNvSpPr txBox="1">
            <a:spLocks/>
          </p:cNvSpPr>
          <p:nvPr/>
        </p:nvSpPr>
        <p:spPr bwMode="auto">
          <a:xfrm>
            <a:off x="0" y="-27384"/>
            <a:ext cx="914400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a:lstStyle>
          <a:p>
            <a:r>
              <a:rPr lang="zh-TW" altLang="en-US" b="1" dirty="0" smtClean="0">
                <a:solidFill>
                  <a:srgbClr val="000000"/>
                </a:solidFill>
                <a:latin typeface="微軟正黑體" pitchFamily="34" charset="-120"/>
                <a:ea typeface="微軟正黑體" pitchFamily="34" charset="-120"/>
              </a:rPr>
              <a:t>車險</a:t>
            </a:r>
            <a:r>
              <a:rPr lang="en-US" altLang="zh-TW" b="1" dirty="0">
                <a:solidFill>
                  <a:srgbClr val="000000"/>
                </a:solidFill>
                <a:latin typeface="微軟正黑體" pitchFamily="34" charset="-120"/>
                <a:ea typeface="微軟正黑體" pitchFamily="34" charset="-120"/>
              </a:rPr>
              <a:t>Direct </a:t>
            </a:r>
            <a:r>
              <a:rPr lang="en-US" altLang="zh-TW" b="1" dirty="0" smtClean="0">
                <a:solidFill>
                  <a:srgbClr val="000000"/>
                </a:solidFill>
                <a:latin typeface="微軟正黑體" pitchFamily="34" charset="-120"/>
                <a:ea typeface="微軟正黑體" pitchFamily="34" charset="-120"/>
              </a:rPr>
              <a:t>Business</a:t>
            </a:r>
            <a:r>
              <a:rPr lang="zh-TW" altLang="en-US" b="1" dirty="0" smtClean="0">
                <a:solidFill>
                  <a:srgbClr val="000000"/>
                </a:solidFill>
                <a:latin typeface="微軟正黑體" pitchFamily="34" charset="-120"/>
                <a:ea typeface="微軟正黑體" pitchFamily="34" charset="-120"/>
              </a:rPr>
              <a:t>的占率</a:t>
            </a:r>
            <a:r>
              <a:rPr lang="en-US" altLang="zh-TW" sz="2500" b="1" dirty="0" smtClean="0">
                <a:solidFill>
                  <a:srgbClr val="000000"/>
                </a:solidFill>
                <a:latin typeface="微軟正黑體" pitchFamily="34" charset="-120"/>
                <a:ea typeface="微軟正黑體" pitchFamily="34" charset="-120"/>
              </a:rPr>
              <a:t>(2010</a:t>
            </a:r>
            <a:r>
              <a:rPr lang="zh-TW" altLang="en-US" sz="2500" b="1" dirty="0" smtClean="0">
                <a:solidFill>
                  <a:srgbClr val="000000"/>
                </a:solidFill>
                <a:latin typeface="微軟正黑體" pitchFamily="34" charset="-120"/>
                <a:ea typeface="微軟正黑體" pitchFamily="34" charset="-120"/>
              </a:rPr>
              <a:t>年</a:t>
            </a:r>
            <a:r>
              <a:rPr lang="en-US" altLang="zh-TW" sz="2500" b="1" dirty="0" smtClean="0">
                <a:solidFill>
                  <a:srgbClr val="000000"/>
                </a:solidFill>
                <a:latin typeface="微軟正黑體" pitchFamily="34" charset="-120"/>
                <a:ea typeface="微軟正黑體" pitchFamily="34" charset="-120"/>
              </a:rPr>
              <a:t>)</a:t>
            </a:r>
            <a:endParaRPr lang="zh-TW" altLang="en-US" sz="2500" b="1" dirty="0">
              <a:solidFill>
                <a:srgbClr val="000000"/>
              </a:solidFill>
            </a:endParaRPr>
          </a:p>
        </p:txBody>
      </p:sp>
      <p:sp>
        <p:nvSpPr>
          <p:cNvPr id="92" name="Oval 160"/>
          <p:cNvSpPr>
            <a:spLocks noChangeArrowheads="1"/>
          </p:cNvSpPr>
          <p:nvPr/>
        </p:nvSpPr>
        <p:spPr bwMode="auto">
          <a:xfrm>
            <a:off x="1245538" y="3284537"/>
            <a:ext cx="144462" cy="144463"/>
          </a:xfrm>
          <a:prstGeom prst="ellipse">
            <a:avLst/>
          </a:prstGeom>
          <a:solidFill>
            <a:srgbClr val="000000"/>
          </a:solidFill>
          <a:ln w="19050" cmpd="sng">
            <a:solidFill>
              <a:srgbClr val="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cxnSp>
        <p:nvCxnSpPr>
          <p:cNvPr id="93" name="AutoShape 163"/>
          <p:cNvCxnSpPr>
            <a:cxnSpLocks noChangeShapeType="1"/>
            <a:stCxn id="96" idx="2"/>
            <a:endCxn id="92" idx="7"/>
          </p:cNvCxnSpPr>
          <p:nvPr/>
        </p:nvCxnSpPr>
        <p:spPr bwMode="auto">
          <a:xfrm flipH="1">
            <a:off x="1368844" y="1736768"/>
            <a:ext cx="1571000" cy="1568925"/>
          </a:xfrm>
          <a:prstGeom prst="straightConnector1">
            <a:avLst/>
          </a:prstGeom>
          <a:noFill/>
          <a:ln w="19050" cmpd="sng">
            <a:solidFill>
              <a:srgbClr val="404040"/>
            </a:solidFill>
            <a:round/>
            <a:headEnd/>
            <a:tailEnd/>
          </a:ln>
          <a:extLst>
            <a:ext uri="{909E8E84-426E-40DD-AFC4-6F175D3DCCD1}">
              <a14:hiddenFill xmlns:a14="http://schemas.microsoft.com/office/drawing/2010/main">
                <a:noFill/>
              </a14:hiddenFill>
            </a:ext>
          </a:extLst>
        </p:spPr>
      </p:cxnSp>
      <p:sp>
        <p:nvSpPr>
          <p:cNvPr id="96" name="AutoShape 155"/>
          <p:cNvSpPr>
            <a:spLocks noChangeArrowheads="1"/>
          </p:cNvSpPr>
          <p:nvPr/>
        </p:nvSpPr>
        <p:spPr bwMode="auto">
          <a:xfrm>
            <a:off x="2147681" y="1340768"/>
            <a:ext cx="1584325" cy="396000"/>
          </a:xfrm>
          <a:prstGeom prst="roundRect">
            <a:avLst>
              <a:gd name="adj" fmla="val 13273"/>
            </a:avLst>
          </a:prstGeom>
          <a:solidFill>
            <a:srgbClr val="7F7F7F"/>
          </a:solidFill>
          <a:ln w="9525">
            <a:solidFill>
              <a:schemeClr val="bg1"/>
            </a:solidFill>
            <a:round/>
            <a:headEnd/>
            <a:tailEnd/>
          </a:ln>
        </p:spPr>
        <p:txBody>
          <a:bodyPr wrap="none" anchor="ctr"/>
          <a:lstStyle/>
          <a:p>
            <a:pPr algn="ctr"/>
            <a:r>
              <a:rPr lang="zh-TW" altLang="en-US" sz="2000" dirty="0">
                <a:solidFill>
                  <a:schemeClr val="bg1"/>
                </a:solidFill>
                <a:latin typeface="微軟正黑體" pitchFamily="34" charset="-120"/>
                <a:ea typeface="微軟正黑體" pitchFamily="34" charset="-120"/>
              </a:rPr>
              <a:t>德國 </a:t>
            </a:r>
            <a:r>
              <a:rPr lang="en-US" altLang="zh-TW" sz="2000" dirty="0">
                <a:solidFill>
                  <a:schemeClr val="bg1"/>
                </a:solidFill>
                <a:latin typeface="微軟正黑體" pitchFamily="34" charset="-120"/>
                <a:ea typeface="微軟正黑體" pitchFamily="34" charset="-120"/>
              </a:rPr>
              <a:t>13%</a:t>
            </a:r>
            <a:endParaRPr lang="zh-TW" altLang="en-US" sz="2000" dirty="0">
              <a:solidFill>
                <a:schemeClr val="bg1"/>
              </a:solidFill>
              <a:latin typeface="微軟正黑體" pitchFamily="34" charset="-120"/>
              <a:ea typeface="微軟正黑體" pitchFamily="34" charset="-120"/>
            </a:endParaRPr>
          </a:p>
        </p:txBody>
      </p:sp>
      <p:sp>
        <p:nvSpPr>
          <p:cNvPr id="99" name="AutoShape 103"/>
          <p:cNvSpPr>
            <a:spLocks noChangeArrowheads="1"/>
          </p:cNvSpPr>
          <p:nvPr/>
        </p:nvSpPr>
        <p:spPr bwMode="auto">
          <a:xfrm>
            <a:off x="4043842" y="1340768"/>
            <a:ext cx="1584325" cy="396000"/>
          </a:xfrm>
          <a:prstGeom prst="roundRect">
            <a:avLst>
              <a:gd name="adj" fmla="val 13273"/>
            </a:avLst>
          </a:prstGeom>
          <a:solidFill>
            <a:srgbClr val="7F7F7F"/>
          </a:solidFill>
          <a:ln w="9525">
            <a:solidFill>
              <a:schemeClr val="bg1">
                <a:lumMod val="95000"/>
              </a:schemeClr>
            </a:solidFill>
            <a:round/>
            <a:headEnd/>
            <a:tailEnd/>
          </a:ln>
        </p:spPr>
        <p:txBody>
          <a:bodyPr wrap="none" anchor="ctr"/>
          <a:lstStyle/>
          <a:p>
            <a:pPr algn="ctr"/>
            <a:r>
              <a:rPr lang="zh-TW" altLang="en-US" sz="2000" dirty="0" smtClean="0">
                <a:solidFill>
                  <a:schemeClr val="bg1"/>
                </a:solidFill>
                <a:latin typeface="微軟正黑體" pitchFamily="34" charset="-120"/>
                <a:ea typeface="微軟正黑體" pitchFamily="34" charset="-120"/>
              </a:rPr>
              <a:t>韓國 </a:t>
            </a:r>
            <a:r>
              <a:rPr lang="en-US" altLang="zh-TW" sz="2000" dirty="0" smtClean="0">
                <a:solidFill>
                  <a:schemeClr val="bg1"/>
                </a:solidFill>
                <a:latin typeface="微軟正黑體" pitchFamily="34" charset="-120"/>
                <a:ea typeface="微軟正黑體" pitchFamily="34" charset="-120"/>
              </a:rPr>
              <a:t>25%</a:t>
            </a:r>
            <a:endParaRPr lang="zh-TW" altLang="en-US" sz="2000" dirty="0">
              <a:solidFill>
                <a:schemeClr val="bg1"/>
              </a:solidFill>
              <a:latin typeface="微軟正黑體" pitchFamily="34" charset="-120"/>
              <a:ea typeface="微軟正黑體" pitchFamily="34" charset="-120"/>
            </a:endParaRPr>
          </a:p>
        </p:txBody>
      </p:sp>
      <p:sp>
        <p:nvSpPr>
          <p:cNvPr id="101" name="AutoShape 103"/>
          <p:cNvSpPr>
            <a:spLocks noChangeArrowheads="1"/>
          </p:cNvSpPr>
          <p:nvPr/>
        </p:nvSpPr>
        <p:spPr bwMode="auto">
          <a:xfrm>
            <a:off x="4410273" y="4365104"/>
            <a:ext cx="1817569" cy="396000"/>
          </a:xfrm>
          <a:prstGeom prst="roundRect">
            <a:avLst>
              <a:gd name="adj" fmla="val 13273"/>
            </a:avLst>
          </a:prstGeom>
          <a:solidFill>
            <a:srgbClr val="7F7F7F"/>
          </a:solidFill>
          <a:ln w="9525">
            <a:solidFill>
              <a:schemeClr val="bg1">
                <a:lumMod val="95000"/>
              </a:schemeClr>
            </a:solidFill>
            <a:round/>
            <a:headEnd/>
            <a:tailEnd/>
          </a:ln>
        </p:spPr>
        <p:txBody>
          <a:bodyPr wrap="none" anchor="ctr"/>
          <a:lstStyle/>
          <a:p>
            <a:pPr algn="ctr"/>
            <a:r>
              <a:rPr lang="zh-TW" altLang="en-US" sz="2000" b="1" dirty="0" smtClean="0">
                <a:solidFill>
                  <a:schemeClr val="bg1"/>
                </a:solidFill>
                <a:latin typeface="微軟正黑體" pitchFamily="34" charset="-120"/>
                <a:ea typeface="微軟正黑體" pitchFamily="34" charset="-120"/>
              </a:rPr>
              <a:t>台灣 小於</a:t>
            </a:r>
            <a:r>
              <a:rPr lang="en-US" altLang="zh-TW" sz="2000" b="1" dirty="0" smtClean="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p:txBody>
      </p:sp>
      <p:cxnSp>
        <p:nvCxnSpPr>
          <p:cNvPr id="110" name="直線接點 109"/>
          <p:cNvCxnSpPr/>
          <p:nvPr/>
        </p:nvCxnSpPr>
        <p:spPr>
          <a:xfrm>
            <a:off x="4211960" y="3625973"/>
            <a:ext cx="869826" cy="352344"/>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2" name="AutoShape 103"/>
          <p:cNvSpPr>
            <a:spLocks noChangeArrowheads="1"/>
          </p:cNvSpPr>
          <p:nvPr/>
        </p:nvSpPr>
        <p:spPr bwMode="auto">
          <a:xfrm>
            <a:off x="4644007" y="3717072"/>
            <a:ext cx="1583835" cy="396000"/>
          </a:xfrm>
          <a:prstGeom prst="roundRect">
            <a:avLst>
              <a:gd name="adj" fmla="val 13273"/>
            </a:avLst>
          </a:prstGeom>
          <a:solidFill>
            <a:srgbClr val="7F7F7F"/>
          </a:solidFill>
          <a:ln w="9525">
            <a:solidFill>
              <a:schemeClr val="bg1">
                <a:lumMod val="95000"/>
              </a:schemeClr>
            </a:solidFill>
            <a:round/>
            <a:headEnd/>
            <a:tailEnd/>
          </a:ln>
        </p:spPr>
        <p:txBody>
          <a:bodyPr wrap="none" anchor="ctr"/>
          <a:lstStyle/>
          <a:p>
            <a:pPr algn="ctr"/>
            <a:r>
              <a:rPr lang="zh-TW" altLang="en-US" sz="2000" dirty="0" smtClean="0">
                <a:solidFill>
                  <a:schemeClr val="bg1"/>
                </a:solidFill>
                <a:latin typeface="微軟正黑體" pitchFamily="34" charset="-120"/>
                <a:ea typeface="微軟正黑體" pitchFamily="34" charset="-120"/>
              </a:rPr>
              <a:t>日本 </a:t>
            </a:r>
            <a:r>
              <a:rPr lang="en-US" altLang="zh-TW" sz="2000" dirty="0" smtClean="0">
                <a:solidFill>
                  <a:schemeClr val="bg1"/>
                </a:solidFill>
                <a:latin typeface="微軟正黑體" pitchFamily="34" charset="-120"/>
                <a:ea typeface="微軟正黑體" pitchFamily="34" charset="-120"/>
              </a:rPr>
              <a:t>8%</a:t>
            </a:r>
            <a:endParaRPr lang="zh-TW" altLang="en-US" sz="2000" dirty="0">
              <a:solidFill>
                <a:schemeClr val="bg1"/>
              </a:solidFill>
              <a:latin typeface="微軟正黑體" pitchFamily="34" charset="-120"/>
              <a:ea typeface="微軟正黑體" pitchFamily="34" charset="-120"/>
            </a:endParaRPr>
          </a:p>
        </p:txBody>
      </p:sp>
      <p:sp>
        <p:nvSpPr>
          <p:cNvPr id="90" name="Oval 160"/>
          <p:cNvSpPr>
            <a:spLocks noChangeArrowheads="1"/>
          </p:cNvSpPr>
          <p:nvPr/>
        </p:nvSpPr>
        <p:spPr bwMode="auto">
          <a:xfrm>
            <a:off x="970658" y="2996505"/>
            <a:ext cx="144462" cy="144463"/>
          </a:xfrm>
          <a:prstGeom prst="ellipse">
            <a:avLst/>
          </a:prstGeom>
          <a:solidFill>
            <a:srgbClr val="000000"/>
          </a:solidFill>
          <a:ln w="19050" cmpd="sng">
            <a:solidFill>
              <a:srgbClr val="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cxnSp>
        <p:nvCxnSpPr>
          <p:cNvPr id="91" name="AutoShape 163"/>
          <p:cNvCxnSpPr>
            <a:cxnSpLocks noChangeShapeType="1"/>
          </p:cNvCxnSpPr>
          <p:nvPr/>
        </p:nvCxnSpPr>
        <p:spPr bwMode="auto">
          <a:xfrm>
            <a:off x="1043683" y="1700808"/>
            <a:ext cx="0" cy="1332000"/>
          </a:xfrm>
          <a:prstGeom prst="straightConnector1">
            <a:avLst/>
          </a:prstGeom>
          <a:noFill/>
          <a:ln w="19050" cmpd="sng">
            <a:solidFill>
              <a:srgbClr val="404040"/>
            </a:solidFill>
            <a:round/>
            <a:headEnd/>
            <a:tailEnd/>
          </a:ln>
          <a:extLst>
            <a:ext uri="{909E8E84-426E-40DD-AFC4-6F175D3DCCD1}">
              <a14:hiddenFill xmlns:a14="http://schemas.microsoft.com/office/drawing/2010/main">
                <a:noFill/>
              </a14:hiddenFill>
            </a:ext>
          </a:extLst>
        </p:spPr>
      </p:cxnSp>
      <p:sp>
        <p:nvSpPr>
          <p:cNvPr id="89" name="AutoShape 155"/>
          <p:cNvSpPr>
            <a:spLocks noChangeArrowheads="1"/>
          </p:cNvSpPr>
          <p:nvPr/>
        </p:nvSpPr>
        <p:spPr bwMode="auto">
          <a:xfrm>
            <a:off x="251520" y="1340768"/>
            <a:ext cx="1584325" cy="396000"/>
          </a:xfrm>
          <a:prstGeom prst="roundRect">
            <a:avLst>
              <a:gd name="adj" fmla="val 13273"/>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zh-TW" altLang="en-US" sz="2000" dirty="0">
                <a:solidFill>
                  <a:schemeClr val="bg1"/>
                </a:solidFill>
                <a:latin typeface="微軟正黑體" pitchFamily="34" charset="-120"/>
                <a:ea typeface="微軟正黑體" pitchFamily="34" charset="-120"/>
              </a:rPr>
              <a:t>英國</a:t>
            </a:r>
            <a:r>
              <a:rPr lang="en-US" altLang="zh-TW" sz="2000" dirty="0">
                <a:solidFill>
                  <a:schemeClr val="bg1"/>
                </a:solidFill>
                <a:latin typeface="微軟正黑體" pitchFamily="34" charset="-120"/>
                <a:ea typeface="微軟正黑體" pitchFamily="34" charset="-120"/>
              </a:rPr>
              <a:t> 50%</a:t>
            </a:r>
            <a:endParaRPr lang="zh-TW" altLang="en-US" sz="2000" dirty="0">
              <a:solidFill>
                <a:schemeClr val="bg1"/>
              </a:solidFill>
              <a:latin typeface="微軟正黑體" pitchFamily="34" charset="-120"/>
              <a:ea typeface="微軟正黑體" pitchFamily="34" charset="-120"/>
            </a:endParaRPr>
          </a:p>
        </p:txBody>
      </p:sp>
      <p:sp>
        <p:nvSpPr>
          <p:cNvPr id="74" name="AutoShape 103"/>
          <p:cNvSpPr>
            <a:spLocks noChangeArrowheads="1"/>
          </p:cNvSpPr>
          <p:nvPr/>
        </p:nvSpPr>
        <p:spPr bwMode="auto">
          <a:xfrm>
            <a:off x="5940003" y="1340768"/>
            <a:ext cx="1584325" cy="396000"/>
          </a:xfrm>
          <a:prstGeom prst="roundRect">
            <a:avLst>
              <a:gd name="adj" fmla="val 13273"/>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zh-TW" altLang="en-US" sz="2000" dirty="0">
                <a:solidFill>
                  <a:schemeClr val="bg1"/>
                </a:solidFill>
                <a:latin typeface="微軟正黑體" pitchFamily="34" charset="-120"/>
                <a:ea typeface="微軟正黑體" pitchFamily="34" charset="-120"/>
              </a:rPr>
              <a:t>美國 </a:t>
            </a:r>
            <a:r>
              <a:rPr lang="en-US" altLang="zh-TW" sz="2000" dirty="0">
                <a:solidFill>
                  <a:schemeClr val="bg1"/>
                </a:solidFill>
                <a:latin typeface="微軟正黑體" pitchFamily="34" charset="-120"/>
                <a:ea typeface="微軟正黑體" pitchFamily="34" charset="-120"/>
              </a:rPr>
              <a:t>23%</a:t>
            </a:r>
            <a:endParaRPr lang="zh-TW" altLang="en-US" sz="2000" dirty="0">
              <a:solidFill>
                <a:schemeClr val="bg1"/>
              </a:solidFill>
              <a:latin typeface="微軟正黑體" pitchFamily="34" charset="-120"/>
              <a:ea typeface="微軟正黑體" pitchFamily="34" charset="-120"/>
            </a:endParaRPr>
          </a:p>
        </p:txBody>
      </p:sp>
      <p:sp>
        <p:nvSpPr>
          <p:cNvPr id="104" name="Rectangle 3"/>
          <p:cNvSpPr>
            <a:spLocks noChangeArrowheads="1"/>
          </p:cNvSpPr>
          <p:nvPr/>
        </p:nvSpPr>
        <p:spPr bwMode="gray">
          <a:xfrm>
            <a:off x="5594450" y="5447208"/>
            <a:ext cx="2016223" cy="1008112"/>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45720" tIns="44450" rIns="45720" bIns="44450" anchor="ctr" anchorCtr="1"/>
          <a:lstStyle/>
          <a:p>
            <a:pPr marL="273050" algn="ctr"/>
            <a:r>
              <a:rPr lang="zh-TW" altLang="en-US" sz="2200" b="1" dirty="0" smtClean="0">
                <a:solidFill>
                  <a:schemeClr val="bg1"/>
                </a:solidFill>
                <a:latin typeface="微軟正黑體" pitchFamily="34" charset="-120"/>
                <a:ea typeface="微軟正黑體" pitchFamily="34" charset="-120"/>
              </a:rPr>
              <a:t>民氣日開</a:t>
            </a:r>
            <a:endParaRPr lang="zh-TW" altLang="en-US" sz="2200" b="1" dirty="0">
              <a:solidFill>
                <a:schemeClr val="bg1"/>
              </a:solidFill>
              <a:latin typeface="微軟正黑體" pitchFamily="34" charset="-120"/>
              <a:ea typeface="微軟正黑體" pitchFamily="34" charset="-120"/>
            </a:endParaRPr>
          </a:p>
        </p:txBody>
      </p:sp>
      <p:sp>
        <p:nvSpPr>
          <p:cNvPr id="105" name="AutoShape 5"/>
          <p:cNvSpPr>
            <a:spLocks noChangeArrowheads="1"/>
          </p:cNvSpPr>
          <p:nvPr/>
        </p:nvSpPr>
        <p:spPr bwMode="gray">
          <a:xfrm>
            <a:off x="3046315" y="5421305"/>
            <a:ext cx="2210391" cy="1008112"/>
          </a:xfrm>
          <a:prstGeom prst="chevron">
            <a:avLst>
              <a:gd name="adj" fmla="val 34906"/>
            </a:avLst>
          </a:prstGeom>
          <a:gradFill>
            <a:gsLst>
              <a:gs pos="0">
                <a:srgbClr val="9BBB59">
                  <a:lumMod val="75000"/>
                  <a:shade val="30000"/>
                  <a:satMod val="115000"/>
                </a:srgbClr>
              </a:gs>
              <a:gs pos="50000">
                <a:srgbClr val="9BBB59">
                  <a:lumMod val="75000"/>
                  <a:shade val="67500"/>
                  <a:satMod val="115000"/>
                </a:srgbClr>
              </a:gs>
              <a:gs pos="100000">
                <a:srgbClr val="9BBB59">
                  <a:lumMod val="75000"/>
                  <a:shade val="100000"/>
                  <a:satMod val="115000"/>
                </a:srgbClr>
              </a:gs>
            </a:gsLst>
            <a:lin ang="2700000" scaled="1"/>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4450" rIns="0" bIns="44450" anchor="ctr" anchorCtr="1"/>
          <a:lstStyle/>
          <a:p>
            <a:pPr algn="ctr"/>
            <a:r>
              <a:rPr lang="zh-TW" altLang="en-US" sz="2200" b="1" dirty="0" smtClean="0">
                <a:solidFill>
                  <a:schemeClr val="bg1"/>
                </a:solidFill>
                <a:latin typeface="微軟正黑體" pitchFamily="34" charset="-120"/>
                <a:ea typeface="微軟正黑體" pitchFamily="34" charset="-120"/>
              </a:rPr>
              <a:t>業者</a:t>
            </a:r>
            <a:endParaRPr lang="en-US" altLang="zh-TW" sz="2200" b="1" dirty="0" smtClean="0">
              <a:solidFill>
                <a:schemeClr val="bg1"/>
              </a:solidFill>
              <a:latin typeface="微軟正黑體" pitchFamily="34" charset="-120"/>
              <a:ea typeface="微軟正黑體" pitchFamily="34" charset="-120"/>
            </a:endParaRPr>
          </a:p>
          <a:p>
            <a:pPr algn="ctr"/>
            <a:r>
              <a:rPr lang="zh-TW" altLang="en-US" sz="2200" b="1" dirty="0" smtClean="0">
                <a:solidFill>
                  <a:schemeClr val="bg1"/>
                </a:solidFill>
                <a:latin typeface="微軟正黑體" pitchFamily="34" charset="-120"/>
                <a:ea typeface="微軟正黑體" pitchFamily="34" charset="-120"/>
              </a:rPr>
              <a:t>參與</a:t>
            </a:r>
            <a:endParaRPr lang="zh-TW" altLang="en-US" sz="2200" b="1" dirty="0">
              <a:solidFill>
                <a:schemeClr val="bg1"/>
              </a:solidFill>
              <a:latin typeface="微軟正黑體" pitchFamily="34" charset="-120"/>
              <a:ea typeface="微軟正黑體" pitchFamily="34" charset="-120"/>
            </a:endParaRPr>
          </a:p>
        </p:txBody>
      </p:sp>
      <p:sp>
        <p:nvSpPr>
          <p:cNvPr id="106" name="AutoShape 4"/>
          <p:cNvSpPr>
            <a:spLocks noChangeArrowheads="1"/>
          </p:cNvSpPr>
          <p:nvPr/>
        </p:nvSpPr>
        <p:spPr bwMode="gray">
          <a:xfrm>
            <a:off x="408638" y="5414293"/>
            <a:ext cx="2422716" cy="1008112"/>
          </a:xfrm>
          <a:prstGeom prst="homePlate">
            <a:avLst>
              <a:gd name="adj" fmla="val 52696"/>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36000" tIns="44450" rIns="36000" bIns="44450" anchor="ctr" anchorCtr="1"/>
          <a:lstStyle/>
          <a:p>
            <a:r>
              <a:rPr lang="zh-TW" altLang="en-US" sz="2200" b="1" dirty="0" smtClean="0">
                <a:solidFill>
                  <a:schemeClr val="bg1"/>
                </a:solidFill>
                <a:latin typeface="微軟正黑體" pitchFamily="34" charset="-120"/>
                <a:ea typeface="微軟正黑體" pitchFamily="34" charset="-120"/>
              </a:rPr>
              <a:t>法規開放</a:t>
            </a:r>
            <a:endParaRPr lang="zh-TW" altLang="en-US" sz="2200" b="1" dirty="0">
              <a:solidFill>
                <a:schemeClr val="bg1"/>
              </a:solidFill>
              <a:latin typeface="微軟正黑體" pitchFamily="34" charset="-120"/>
              <a:ea typeface="微軟正黑體" pitchFamily="34" charset="-120"/>
            </a:endParaRPr>
          </a:p>
        </p:txBody>
      </p:sp>
    </p:spTree>
    <p:extLst>
      <p:ext uri="{BB962C8B-B14F-4D97-AF65-F5344CB8AC3E}">
        <p14:creationId xmlns:p14="http://schemas.microsoft.com/office/powerpoint/2010/main" val="310400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ppt_x"/>
                                          </p:val>
                                        </p:tav>
                                        <p:tav tm="100000">
                                          <p:val>
                                            <p:strVal val="#ppt_x"/>
                                          </p:val>
                                        </p:tav>
                                      </p:tavLst>
                                    </p:anim>
                                    <p:anim calcmode="lin" valueType="num">
                                      <p:cBhvr additive="base">
                                        <p:cTn id="14"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fill="hold"/>
                                        <p:tgtEl>
                                          <p:spTgt spid="104"/>
                                        </p:tgtEl>
                                        <p:attrNameLst>
                                          <p:attrName>ppt_x</p:attrName>
                                        </p:attrNameLst>
                                      </p:cBhvr>
                                      <p:tavLst>
                                        <p:tav tm="0">
                                          <p:val>
                                            <p:strVal val="#ppt_x"/>
                                          </p:val>
                                        </p:tav>
                                        <p:tav tm="100000">
                                          <p:val>
                                            <p:strVal val="#ppt_x"/>
                                          </p:val>
                                        </p:tav>
                                      </p:tavLst>
                                    </p:anim>
                                    <p:anim calcmode="lin" valueType="num">
                                      <p:cBhvr additive="base">
                                        <p:cTn id="20"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44"/>
          <p:cNvSpPr>
            <a:spLocks noChangeArrowheads="1"/>
          </p:cNvSpPr>
          <p:nvPr/>
        </p:nvSpPr>
        <p:spPr bwMode="auto">
          <a:xfrm>
            <a:off x="7035644" y="1988840"/>
            <a:ext cx="2000852" cy="3019250"/>
          </a:xfrm>
          <a:prstGeom prst="roundRect">
            <a:avLst>
              <a:gd name="adj" fmla="val 8579"/>
            </a:avLst>
          </a:prstGeom>
          <a:gradFill rotWithShape="1">
            <a:gsLst>
              <a:gs pos="0">
                <a:srgbClr val="0BAEEE"/>
              </a:gs>
              <a:gs pos="99583">
                <a:srgbClr val="346DA1"/>
              </a:gs>
              <a:gs pos="88000">
                <a:srgbClr val="CCFFFF"/>
              </a:gs>
            </a:gsLst>
            <a:lin ang="5400000" scaled="1"/>
          </a:gradFill>
          <a:ln w="28575" cmpd="sng">
            <a:solidFill>
              <a:schemeClr val="bg1">
                <a:lumMod val="75000"/>
              </a:schemeClr>
            </a:solidFill>
            <a:round/>
            <a:headEnd/>
            <a:tailEnd/>
          </a:ln>
        </p:spPr>
        <p:txBody>
          <a:bodyPr wrap="none" lIns="342000" tIns="36000" bIns="36000" anchor="ctr"/>
          <a:lstStyle/>
          <a:p>
            <a:endParaRPr lang="ko-KR" altLang="en-US">
              <a:solidFill>
                <a:srgbClr val="333333"/>
              </a:solidFill>
              <a:latin typeface="HY헤드라인M" pitchFamily="2" charset="-127"/>
              <a:ea typeface="HY헤드라인M" pitchFamily="2" charset="-127"/>
            </a:endParaRPr>
          </a:p>
        </p:txBody>
      </p:sp>
      <p:sp>
        <p:nvSpPr>
          <p:cNvPr id="26" name="AutoShape 49"/>
          <p:cNvSpPr>
            <a:spLocks noChangeArrowheads="1"/>
          </p:cNvSpPr>
          <p:nvPr/>
        </p:nvSpPr>
        <p:spPr bwMode="auto">
          <a:xfrm>
            <a:off x="7092280" y="2060848"/>
            <a:ext cx="1872208" cy="611187"/>
          </a:xfrm>
          <a:prstGeom prst="roundRect">
            <a:avLst>
              <a:gd name="adj" fmla="val 16884"/>
            </a:avLst>
          </a:prstGeom>
          <a:gradFill rotWithShape="1">
            <a:gsLst>
              <a:gs pos="0">
                <a:schemeClr val="bg1">
                  <a:lumMod val="94000"/>
                </a:schemeClr>
              </a:gs>
              <a:gs pos="100000">
                <a:srgbClr val="767676">
                  <a:alpha val="0"/>
                </a:srgbClr>
              </a:gs>
            </a:gsLst>
            <a:lin ang="5400000" scaled="1"/>
          </a:gradFill>
          <a:ln>
            <a:noFill/>
          </a:ln>
        </p:spPr>
        <p:txBody>
          <a:bodyPr/>
          <a:lstStyle/>
          <a:p>
            <a:endParaRPr lang="ko-KR" altLang="en-US"/>
          </a:p>
        </p:txBody>
      </p:sp>
      <p:sp>
        <p:nvSpPr>
          <p:cNvPr id="4" name="投影片編號版面配置區 3"/>
          <p:cNvSpPr>
            <a:spLocks noGrp="1"/>
          </p:cNvSpPr>
          <p:nvPr>
            <p:ph type="sldNum" sz="quarter" idx="12"/>
          </p:nvPr>
        </p:nvSpPr>
        <p:spPr/>
        <p:txBody>
          <a:bodyPr/>
          <a:lstStyle/>
          <a:p>
            <a:pPr>
              <a:defRPr/>
            </a:pPr>
            <a:fld id="{208BE9B5-CC95-4F9E-B566-70187894C7EA}" type="slidenum">
              <a:rPr lang="en-US" altLang="zh-TW" smtClean="0">
                <a:solidFill>
                  <a:srgbClr val="000000"/>
                </a:solidFill>
              </a:rPr>
              <a:pPr>
                <a:defRPr/>
              </a:pPr>
              <a:t>19</a:t>
            </a:fld>
            <a:endParaRPr lang="en-US" altLang="zh-TW">
              <a:solidFill>
                <a:srgbClr val="000000"/>
              </a:solidFill>
            </a:endParaRPr>
          </a:p>
        </p:txBody>
      </p:sp>
      <p:grpSp>
        <p:nvGrpSpPr>
          <p:cNvPr id="5" name="Group 15"/>
          <p:cNvGrpSpPr>
            <a:grpSpLocks/>
          </p:cNvGrpSpPr>
          <p:nvPr/>
        </p:nvGrpSpPr>
        <p:grpSpPr bwMode="auto">
          <a:xfrm>
            <a:off x="220900" y="2515709"/>
            <a:ext cx="2997134" cy="3361563"/>
            <a:chOff x="0" y="-131"/>
            <a:chExt cx="1187" cy="715"/>
          </a:xfrm>
        </p:grpSpPr>
        <p:pic>
          <p:nvPicPr>
            <p:cNvPr id="6" name="AutoShape 127"/>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1"/>
              <a:ext cx="1187"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7"/>
            <p:cNvSpPr txBox="1">
              <a:spLocks noChangeArrowheads="1"/>
            </p:cNvSpPr>
            <p:nvPr/>
          </p:nvSpPr>
          <p:spPr bwMode="auto">
            <a:xfrm>
              <a:off x="67" y="66"/>
              <a:ext cx="94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72000" bIns="0" anchor="ct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000" b="1" i="0" u="none" strike="noStrike" kern="0" cap="none" spc="0" normalizeH="0" baseline="0" noProof="0" smtClean="0">
                <a:ln>
                  <a:noFill/>
                </a:ln>
                <a:solidFill>
                  <a:srgbClr val="FFFFFF"/>
                </a:solidFill>
                <a:effectLst/>
                <a:uLnTx/>
                <a:uFillTx/>
                <a:latin typeface="Times New Roman" pitchFamily="18" charset="0"/>
                <a:ea typeface="Gulim" pitchFamily="34" charset="-127"/>
                <a:cs typeface="Times New Roman" pitchFamily="18" charset="0"/>
              </a:endParaRPr>
            </a:p>
          </p:txBody>
        </p:sp>
      </p:grpSp>
      <p:sp>
        <p:nvSpPr>
          <p:cNvPr id="8" name="AutoShape 50"/>
          <p:cNvSpPr>
            <a:spLocks noChangeArrowheads="1"/>
          </p:cNvSpPr>
          <p:nvPr/>
        </p:nvSpPr>
        <p:spPr bwMode="auto">
          <a:xfrm>
            <a:off x="611560" y="3441902"/>
            <a:ext cx="1953626" cy="1283242"/>
          </a:xfrm>
          <a:prstGeom prst="roundRect">
            <a:avLst>
              <a:gd name="adj" fmla="val 12955"/>
            </a:avLst>
          </a:prstGeom>
          <a:gradFill rotWithShape="1">
            <a:gsLst>
              <a:gs pos="0">
                <a:srgbClr val="93CDDD"/>
              </a:gs>
              <a:gs pos="100000">
                <a:srgbClr val="FFFFFF"/>
              </a:gs>
            </a:gsLst>
            <a:lin ang="5400000" scaled="1"/>
          </a:gradFill>
          <a:ln w="19050" cmpd="sng">
            <a:solidFill>
              <a:srgbClr val="FFFFFF"/>
            </a:solidFill>
            <a:round/>
            <a:headEnd/>
            <a:tailEnd/>
          </a:ln>
        </p:spPr>
        <p:txBody>
          <a:bodyPr wrap="none" lIns="36000" tIns="36000" rIns="36000" bIns="36000" anchor="ctr"/>
          <a:lstStyle/>
          <a:p>
            <a:pPr lvl="0" algn="ctr">
              <a:defRPr/>
            </a:pPr>
            <a:r>
              <a:rPr lang="zh-TW" altLang="en-US" sz="3000" kern="0" dirty="0" smtClean="0">
                <a:latin typeface="微軟正黑體" pitchFamily="34" charset="-120"/>
                <a:ea typeface="微軟正黑體" pitchFamily="34" charset="-120"/>
              </a:rPr>
              <a:t>嚴謹開放</a:t>
            </a:r>
            <a:endParaRPr lang="en-US" altLang="zh-TW" sz="3000" kern="0" dirty="0" smtClean="0">
              <a:latin typeface="微軟正黑體" pitchFamily="34" charset="-120"/>
              <a:ea typeface="微軟正黑體" pitchFamily="34" charset="-120"/>
            </a:endParaRPr>
          </a:p>
          <a:p>
            <a:pPr lvl="0" algn="ctr">
              <a:defRPr/>
            </a:pPr>
            <a:r>
              <a:rPr lang="zh-TW" altLang="en-US" sz="3000" kern="0" dirty="0" smtClean="0">
                <a:latin typeface="微軟正黑體" pitchFamily="34" charset="-120"/>
                <a:ea typeface="微軟正黑體" pitchFamily="34" charset="-120"/>
              </a:rPr>
              <a:t>流程</a:t>
            </a:r>
            <a:endParaRPr lang="zh-CN" altLang="en-US" sz="3000" kern="0" dirty="0">
              <a:latin typeface="微軟正黑體" pitchFamily="34" charset="-120"/>
              <a:ea typeface="微軟正黑體" pitchFamily="34" charset="-120"/>
            </a:endParaRPr>
          </a:p>
        </p:txBody>
      </p:sp>
      <p:grpSp>
        <p:nvGrpSpPr>
          <p:cNvPr id="10" name="Group 9"/>
          <p:cNvGrpSpPr>
            <a:grpSpLocks/>
          </p:cNvGrpSpPr>
          <p:nvPr/>
        </p:nvGrpSpPr>
        <p:grpSpPr bwMode="auto">
          <a:xfrm>
            <a:off x="55847" y="1795658"/>
            <a:ext cx="3356058" cy="2346407"/>
            <a:chOff x="0" y="0"/>
            <a:chExt cx="1432" cy="541"/>
          </a:xfrm>
        </p:grpSpPr>
        <p:pic>
          <p:nvPicPr>
            <p:cNvPr id="11" name="AutoShape 86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432" cy="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1"/>
            <p:cNvSpPr txBox="1">
              <a:spLocks noChangeArrowheads="1"/>
            </p:cNvSpPr>
            <p:nvPr/>
          </p:nvSpPr>
          <p:spPr bwMode="auto">
            <a:xfrm>
              <a:off x="93" y="95"/>
              <a:ext cx="1141"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72000" bIns="0" anchor="ct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algn="ctr">
                <a:lnSpc>
                  <a:spcPts val="3300"/>
                </a:lnSpc>
              </a:pPr>
              <a:r>
                <a:rPr lang="zh-TW" altLang="en-US"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保護消費者權益</a:t>
              </a:r>
            </a:p>
            <a:p>
              <a:pPr algn="ctr">
                <a:lnSpc>
                  <a:spcPts val="3300"/>
                </a:lnSpc>
              </a:pPr>
              <a:r>
                <a:rPr lang="zh-TW" altLang="en-US"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減少消費者爭議</a:t>
              </a:r>
            </a:p>
          </p:txBody>
        </p:sp>
      </p:grpSp>
      <p:sp>
        <p:nvSpPr>
          <p:cNvPr id="13" name="＞形箭號 12"/>
          <p:cNvSpPr/>
          <p:nvPr/>
        </p:nvSpPr>
        <p:spPr bwMode="auto">
          <a:xfrm>
            <a:off x="3059832" y="3239380"/>
            <a:ext cx="519428" cy="865713"/>
          </a:xfrm>
          <a:prstGeom prst="chevron">
            <a:avLst/>
          </a:prstGeom>
          <a:solidFill>
            <a:schemeClr val="bg1">
              <a:lumMod val="50000"/>
            </a:schemeClr>
          </a:solidFill>
          <a:ln w="38100">
            <a:solidFill>
              <a:schemeClr val="bg1">
                <a:lumMod val="75000"/>
              </a:schemeClr>
            </a:solid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sp>
        <p:nvSpPr>
          <p:cNvPr id="14" name="＞形箭號 13"/>
          <p:cNvSpPr/>
          <p:nvPr/>
        </p:nvSpPr>
        <p:spPr bwMode="auto">
          <a:xfrm>
            <a:off x="6372200" y="3239380"/>
            <a:ext cx="519428" cy="865713"/>
          </a:xfrm>
          <a:prstGeom prst="chevron">
            <a:avLst/>
          </a:prstGeom>
          <a:solidFill>
            <a:schemeClr val="bg1">
              <a:lumMod val="50000"/>
            </a:schemeClr>
          </a:solidFill>
          <a:ln w="38100">
            <a:solidFill>
              <a:schemeClr val="bg1">
                <a:lumMod val="75000"/>
              </a:schemeClr>
            </a:solidFill>
            <a:miter lim="800000"/>
            <a:headEnd/>
            <a:tailEnd/>
          </a:ln>
          <a:effectLst/>
          <a:extLst/>
        </p:spPr>
        <p:txBody>
          <a:bodyPr wrap="square" rtlCol="0" anchor="t"/>
          <a:lstStyle/>
          <a:p>
            <a:pPr marL="82550" indent="-82550" algn="ctr">
              <a:lnSpc>
                <a:spcPct val="150000"/>
              </a:lnSpc>
              <a:buFont typeface="Arial" pitchFamily="34" charset="0"/>
              <a:buChar char="•"/>
            </a:pPr>
            <a:endParaRPr lang="zh-TW" altLang="en-US" sz="1100" dirty="0" err="1">
              <a:solidFill>
                <a:srgbClr val="003399"/>
              </a:solidFill>
              <a:latin typeface="+mn-ea"/>
            </a:endParaRPr>
          </a:p>
        </p:txBody>
      </p:sp>
      <p:grpSp>
        <p:nvGrpSpPr>
          <p:cNvPr id="15" name="Group 15"/>
          <p:cNvGrpSpPr>
            <a:grpSpLocks/>
          </p:cNvGrpSpPr>
          <p:nvPr/>
        </p:nvGrpSpPr>
        <p:grpSpPr bwMode="auto">
          <a:xfrm>
            <a:off x="3694097" y="2502197"/>
            <a:ext cx="2952328" cy="3361563"/>
            <a:chOff x="0" y="-131"/>
            <a:chExt cx="1187" cy="715"/>
          </a:xfrm>
        </p:grpSpPr>
        <p:pic>
          <p:nvPicPr>
            <p:cNvPr id="16" name="AutoShape 127"/>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1"/>
              <a:ext cx="1187"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7"/>
            <p:cNvSpPr txBox="1">
              <a:spLocks noChangeArrowheads="1"/>
            </p:cNvSpPr>
            <p:nvPr/>
          </p:nvSpPr>
          <p:spPr bwMode="auto">
            <a:xfrm>
              <a:off x="67" y="66"/>
              <a:ext cx="94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72000" bIns="0" anchor="ct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000" b="1" i="0" u="none" strike="noStrike" kern="0" cap="none" spc="0" normalizeH="0" baseline="0" noProof="0" smtClean="0">
                <a:ln>
                  <a:noFill/>
                </a:ln>
                <a:solidFill>
                  <a:srgbClr val="FFFFFF"/>
                </a:solidFill>
                <a:effectLst/>
                <a:uLnTx/>
                <a:uFillTx/>
                <a:latin typeface="Times New Roman" pitchFamily="18" charset="0"/>
                <a:ea typeface="Gulim" pitchFamily="34" charset="-127"/>
                <a:cs typeface="Times New Roman" pitchFamily="18" charset="0"/>
              </a:endParaRPr>
            </a:p>
          </p:txBody>
        </p:sp>
      </p:grpSp>
      <p:sp>
        <p:nvSpPr>
          <p:cNvPr id="18" name="AutoShape 50"/>
          <p:cNvSpPr>
            <a:spLocks noChangeArrowheads="1"/>
          </p:cNvSpPr>
          <p:nvPr/>
        </p:nvSpPr>
        <p:spPr bwMode="auto">
          <a:xfrm>
            <a:off x="4058533" y="3428390"/>
            <a:ext cx="1953626" cy="1283242"/>
          </a:xfrm>
          <a:prstGeom prst="roundRect">
            <a:avLst>
              <a:gd name="adj" fmla="val 12955"/>
            </a:avLst>
          </a:prstGeom>
          <a:gradFill rotWithShape="1">
            <a:gsLst>
              <a:gs pos="0">
                <a:srgbClr val="93CDDD"/>
              </a:gs>
              <a:gs pos="100000">
                <a:srgbClr val="FFFFFF"/>
              </a:gs>
            </a:gsLst>
            <a:lin ang="5400000" scaled="1"/>
          </a:gradFill>
          <a:ln w="19050" cmpd="sng">
            <a:solidFill>
              <a:srgbClr val="FFFFFF"/>
            </a:solidFill>
            <a:round/>
            <a:headEnd/>
            <a:tailEnd/>
          </a:ln>
        </p:spPr>
        <p:txBody>
          <a:bodyPr wrap="none" lIns="36000" tIns="36000" rIns="36000" bIns="36000" anchor="ctr"/>
          <a:lstStyle/>
          <a:p>
            <a:pPr lvl="0" algn="ctr">
              <a:defRPr/>
            </a:pPr>
            <a:r>
              <a:rPr lang="zh-TW" altLang="en-US" sz="3000" kern="0" dirty="0">
                <a:latin typeface="微軟正黑體" pitchFamily="34" charset="-120"/>
                <a:ea typeface="微軟正黑體" pitchFamily="34" charset="-120"/>
              </a:rPr>
              <a:t>大幅</a:t>
            </a:r>
            <a:r>
              <a:rPr lang="zh-TW" altLang="en-US" sz="3000" kern="0" dirty="0" smtClean="0">
                <a:latin typeface="微軟正黑體" pitchFamily="34" charset="-120"/>
                <a:ea typeface="微軟正黑體" pitchFamily="34" charset="-120"/>
              </a:rPr>
              <a:t>開放</a:t>
            </a:r>
            <a:endParaRPr lang="en-US" altLang="zh-TW" sz="3000" kern="0" dirty="0" smtClean="0">
              <a:latin typeface="微軟正黑體" pitchFamily="34" charset="-120"/>
              <a:ea typeface="微軟正黑體" pitchFamily="34" charset="-120"/>
            </a:endParaRPr>
          </a:p>
          <a:p>
            <a:pPr lvl="0" algn="ctr">
              <a:defRPr/>
            </a:pPr>
            <a:r>
              <a:rPr lang="zh-TW" altLang="en-US" sz="3000" kern="0" dirty="0" smtClean="0">
                <a:latin typeface="微軟正黑體" pitchFamily="34" charset="-120"/>
                <a:ea typeface="微軟正黑體" pitchFamily="34" charset="-120"/>
              </a:rPr>
              <a:t>適合</a:t>
            </a:r>
            <a:r>
              <a:rPr lang="zh-TW" altLang="en-US" sz="3000" kern="0" dirty="0">
                <a:latin typeface="微軟正黑體" pitchFamily="34" charset="-120"/>
                <a:ea typeface="微軟正黑體" pitchFamily="34" charset="-120"/>
              </a:rPr>
              <a:t>商品</a:t>
            </a:r>
            <a:endParaRPr lang="zh-CN" altLang="en-US" sz="3000" kern="0" dirty="0">
              <a:latin typeface="微軟正黑體" pitchFamily="34" charset="-120"/>
              <a:ea typeface="微軟正黑體" pitchFamily="34" charset="-120"/>
            </a:endParaRPr>
          </a:p>
        </p:txBody>
      </p:sp>
      <p:grpSp>
        <p:nvGrpSpPr>
          <p:cNvPr id="19" name="Group 9"/>
          <p:cNvGrpSpPr>
            <a:grpSpLocks/>
          </p:cNvGrpSpPr>
          <p:nvPr/>
        </p:nvGrpSpPr>
        <p:grpSpPr bwMode="auto">
          <a:xfrm>
            <a:off x="3481116" y="1772816"/>
            <a:ext cx="3279442" cy="2346407"/>
            <a:chOff x="0" y="0"/>
            <a:chExt cx="1432" cy="541"/>
          </a:xfrm>
        </p:grpSpPr>
        <p:pic>
          <p:nvPicPr>
            <p:cNvPr id="20" name="AutoShape 86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432" cy="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11"/>
            <p:cNvSpPr txBox="1">
              <a:spLocks noChangeArrowheads="1"/>
            </p:cNvSpPr>
            <p:nvPr/>
          </p:nvSpPr>
          <p:spPr bwMode="auto">
            <a:xfrm>
              <a:off x="93" y="95"/>
              <a:ext cx="1141"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72000" bIns="0" anchor="ctr"/>
            <a:lstStyle>
              <a:lvl1pPr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algn="ctr"/>
              <a:r>
                <a:rPr lang="zh-TW"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切合實務</a:t>
              </a:r>
            </a:p>
            <a:p>
              <a:pPr algn="ctr"/>
              <a:r>
                <a:rPr lang="zh-TW"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便利需求</a:t>
              </a:r>
            </a:p>
          </p:txBody>
        </p:sp>
      </p:grpSp>
      <p:sp>
        <p:nvSpPr>
          <p:cNvPr id="24" name="Text Box 640"/>
          <p:cNvSpPr txBox="1">
            <a:spLocks noChangeArrowheads="1"/>
          </p:cNvSpPr>
          <p:nvPr/>
        </p:nvSpPr>
        <p:spPr bwMode="auto">
          <a:xfrm>
            <a:off x="7236296" y="2364943"/>
            <a:ext cx="1666606" cy="2144177"/>
          </a:xfrm>
          <a:prstGeom prst="rect">
            <a:avLst/>
          </a:prstGeom>
          <a:noFill/>
          <a:ln>
            <a:noFill/>
          </a:ln>
        </p:spPr>
        <p:txBody>
          <a:bodyPr wrap="square">
            <a:spAutoFit/>
          </a:bodyPr>
          <a:lstStyle>
            <a:lvl1pPr marL="342900" indent="-342900" eaLnBrk="0" hangingPunct="0">
              <a:defRPr>
                <a:solidFill>
                  <a:schemeClr val="tx1"/>
                </a:solidFill>
                <a:latin typeface="Gulim" pitchFamily="34" charset="-127"/>
                <a:ea typeface="Gulim" pitchFamily="34" charset="-127"/>
              </a:defRPr>
            </a:lvl1pPr>
            <a:lvl2pPr marL="742950" indent="-285750" eaLnBrk="0" hangingPunct="0">
              <a:defRPr>
                <a:solidFill>
                  <a:schemeClr val="tx1"/>
                </a:solidFill>
                <a:latin typeface="Gulim" pitchFamily="34" charset="-127"/>
                <a:ea typeface="Gulim" pitchFamily="34" charset="-127"/>
              </a:defRPr>
            </a:lvl2pPr>
            <a:lvl3pPr marL="1143000" indent="-228600" eaLnBrk="0" hangingPunct="0">
              <a:defRPr>
                <a:solidFill>
                  <a:schemeClr val="tx1"/>
                </a:solidFill>
                <a:latin typeface="Gulim" pitchFamily="34" charset="-127"/>
                <a:ea typeface="Gulim" pitchFamily="34" charset="-127"/>
              </a:defRPr>
            </a:lvl3pPr>
            <a:lvl4pPr marL="1600200" indent="-228600" eaLnBrk="0" hangingPunct="0">
              <a:defRPr>
                <a:solidFill>
                  <a:schemeClr val="tx1"/>
                </a:solidFill>
                <a:latin typeface="Gulim" pitchFamily="34" charset="-127"/>
                <a:ea typeface="Gulim" pitchFamily="34" charset="-127"/>
              </a:defRPr>
            </a:lvl4pPr>
            <a:lvl5pPr marL="2057400" indent="-228600" eaLnBrk="0" hangingPunct="0">
              <a:defRPr>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a:solidFill>
                  <a:schemeClr val="tx1"/>
                </a:solidFill>
                <a:latin typeface="Gulim" pitchFamily="34" charset="-127"/>
                <a:ea typeface="Gulim" pitchFamily="34" charset="-127"/>
              </a:defRPr>
            </a:lvl9pPr>
          </a:lstStyle>
          <a:p>
            <a:pPr marL="0" indent="0" eaLnBrk="1" hangingPunct="1">
              <a:lnSpc>
                <a:spcPts val="4000"/>
              </a:lnSpc>
            </a:pPr>
            <a:r>
              <a:rPr lang="zh-TW" altLang="en-US" sz="2800" b="1" dirty="0" smtClean="0">
                <a:latin typeface="微軟正黑體" pitchFamily="34" charset="-120"/>
                <a:ea typeface="微軟正黑體" pitchFamily="34" charset="-120"/>
              </a:rPr>
              <a:t>台灣地區網投業務長期健康發展</a:t>
            </a:r>
            <a:endParaRPr lang="en-US" sz="2800" b="1" dirty="0">
              <a:latin typeface="微軟正黑體" pitchFamily="34" charset="-120"/>
              <a:ea typeface="微軟正黑體" pitchFamily="34" charset="-120"/>
            </a:endParaRPr>
          </a:p>
        </p:txBody>
      </p:sp>
    </p:spTree>
    <p:extLst>
      <p:ext uri="{BB962C8B-B14F-4D97-AF65-F5344CB8AC3E}">
        <p14:creationId xmlns:p14="http://schemas.microsoft.com/office/powerpoint/2010/main" val="3971637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ctrTitle" sz="quarter"/>
          </p:nvPr>
        </p:nvSpPr>
        <p:spPr bwMode="auto">
          <a:xfrm>
            <a:off x="685800" y="2708920"/>
            <a:ext cx="7772400" cy="115212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TW" b="1" dirty="0" smtClean="0">
                <a:latin typeface="Arial" charset="0"/>
                <a:ea typeface="新細明體" charset="-120"/>
                <a:cs typeface="Arial" charset="0"/>
              </a:rPr>
              <a:t>Thank You!</a:t>
            </a:r>
          </a:p>
        </p:txBody>
      </p:sp>
    </p:spTree>
    <p:extLst>
      <p:ext uri="{BB962C8B-B14F-4D97-AF65-F5344CB8AC3E}">
        <p14:creationId xmlns:p14="http://schemas.microsoft.com/office/powerpoint/2010/main" val="1509899165"/>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6FFDD"/>
        </a:solidFill>
        <a:ln w="3175">
          <a:solidFill>
            <a:srgbClr val="CCCC00"/>
          </a:solidFill>
          <a:miter lim="800000"/>
          <a:headEnd/>
          <a:tailEnd/>
        </a:ln>
        <a:effectLst/>
        <a:extLst/>
      </a:spPr>
      <a:bodyPr wrap="square" anchor="t"/>
      <a:lstStyle>
        <a:defPPr marL="82550" indent="-82550">
          <a:lnSpc>
            <a:spcPct val="150000"/>
          </a:lnSpc>
          <a:buFont typeface="Arial" pitchFamily="34" charset="0"/>
          <a:buChar char="•"/>
          <a:defRPr sz="1100" dirty="0" err="1">
            <a:solidFill>
              <a:srgbClr val="003399"/>
            </a:solidFill>
            <a:latin typeface="+mn-ea"/>
          </a:defRPr>
        </a:defPPr>
      </a:lstStyle>
    </a:sp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2006.11.12 Helget">
  <a:themeElements>
    <a:clrScheme name="Wafer Works">
      <a:dk1>
        <a:srgbClr val="000000"/>
      </a:dk1>
      <a:lt1>
        <a:srgbClr val="FFFFFF"/>
      </a:lt1>
      <a:dk2>
        <a:srgbClr val="000000"/>
      </a:dk2>
      <a:lt2>
        <a:srgbClr val="808080"/>
      </a:lt2>
      <a:accent1>
        <a:srgbClr val="567EBA"/>
      </a:accent1>
      <a:accent2>
        <a:srgbClr val="BA6594"/>
      </a:accent2>
      <a:accent3>
        <a:srgbClr val="E2A371"/>
      </a:accent3>
      <a:accent4>
        <a:srgbClr val="55C0CC"/>
      </a:accent4>
      <a:accent5>
        <a:srgbClr val="F4B4D0"/>
      </a:accent5>
      <a:accent6>
        <a:srgbClr val="C0D465"/>
      </a:accent6>
      <a:hlink>
        <a:srgbClr val="009999"/>
      </a:hlink>
      <a:folHlink>
        <a:srgbClr val="99CC00"/>
      </a:folHlink>
    </a:clrScheme>
    <a:fontScheme name="自訂 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2006.11.12 Hel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6.11.12 Helge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06.11.12 Helge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06.11.12 Helge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06.11.12 Helge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06.11.12 Helge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06.11.12 Helge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06.11.12 Helge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06.11.12 Helge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06.11.12 Helge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06.11.12 Helge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06.11.12 Helge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06.11.12 Helget 13">
        <a:dk1>
          <a:srgbClr val="000000"/>
        </a:dk1>
        <a:lt1>
          <a:srgbClr val="FFFFFF"/>
        </a:lt1>
        <a:dk2>
          <a:srgbClr val="000000"/>
        </a:dk2>
        <a:lt2>
          <a:srgbClr val="808080"/>
        </a:lt2>
        <a:accent1>
          <a:srgbClr val="0C4CB3"/>
        </a:accent1>
        <a:accent2>
          <a:srgbClr val="B32600"/>
        </a:accent2>
        <a:accent3>
          <a:srgbClr val="FFFFFF"/>
        </a:accent3>
        <a:accent4>
          <a:srgbClr val="000000"/>
        </a:accent4>
        <a:accent5>
          <a:srgbClr val="AAB2D6"/>
        </a:accent5>
        <a:accent6>
          <a:srgbClr val="A22100"/>
        </a:accent6>
        <a:hlink>
          <a:srgbClr val="4C198C"/>
        </a:hlink>
        <a:folHlink>
          <a:srgbClr val="4C9933"/>
        </a:folHlink>
      </a:clrScheme>
      <a:clrMap bg1="lt1" tx1="dk1" bg2="lt2" tx2="dk2" accent1="accent1" accent2="accent2" accent3="accent3" accent4="accent4" accent5="accent5" accent6="accent6" hlink="hlink" folHlink="folHlink"/>
    </a:extraClrScheme>
    <a:extraClrScheme>
      <a:clrScheme name="2006.11.12 Helget 14">
        <a:dk1>
          <a:srgbClr val="000000"/>
        </a:dk1>
        <a:lt1>
          <a:srgbClr val="FFFFFF"/>
        </a:lt1>
        <a:dk2>
          <a:srgbClr val="000000"/>
        </a:dk2>
        <a:lt2>
          <a:srgbClr val="808080"/>
        </a:lt2>
        <a:accent1>
          <a:srgbClr val="BBE0E3"/>
        </a:accent1>
        <a:accent2>
          <a:srgbClr val="B32600"/>
        </a:accent2>
        <a:accent3>
          <a:srgbClr val="FFFFFF"/>
        </a:accent3>
        <a:accent4>
          <a:srgbClr val="000000"/>
        </a:accent4>
        <a:accent5>
          <a:srgbClr val="DAEDEF"/>
        </a:accent5>
        <a:accent6>
          <a:srgbClr val="A22100"/>
        </a:accent6>
        <a:hlink>
          <a:srgbClr val="0C4CB3"/>
        </a:hlink>
        <a:folHlink>
          <a:srgbClr val="4C198C"/>
        </a:folHlink>
      </a:clrScheme>
      <a:clrMap bg1="lt1" tx1="dk1" bg2="lt2" tx2="dk2" accent1="accent1" accent2="accent2" accent3="accent3" accent4="accent4" accent5="accent5" accent6="accent6" hlink="hlink" folHlink="folHlink"/>
    </a:extraClrScheme>
    <a:extraClrScheme>
      <a:clrScheme name="2006.11.12 Helget 15">
        <a:dk1>
          <a:srgbClr val="000000"/>
        </a:dk1>
        <a:lt1>
          <a:srgbClr val="FFFFFF"/>
        </a:lt1>
        <a:dk2>
          <a:srgbClr val="000000"/>
        </a:dk2>
        <a:lt2>
          <a:srgbClr val="808080"/>
        </a:lt2>
        <a:accent1>
          <a:srgbClr val="000000"/>
        </a:accent1>
        <a:accent2>
          <a:srgbClr val="009900"/>
        </a:accent2>
        <a:accent3>
          <a:srgbClr val="FFFFFF"/>
        </a:accent3>
        <a:accent4>
          <a:srgbClr val="000000"/>
        </a:accent4>
        <a:accent5>
          <a:srgbClr val="AAAAAA"/>
        </a:accent5>
        <a:accent6>
          <a:srgbClr val="008A00"/>
        </a:accent6>
        <a:hlink>
          <a:srgbClr val="0C4CB3"/>
        </a:hlink>
        <a:folHlink>
          <a:srgbClr val="4C198C"/>
        </a:folHlink>
      </a:clrScheme>
      <a:clrMap bg1="lt1" tx1="dk1" bg2="lt2" tx2="dk2" accent1="accent1" accent2="accent2" accent3="accent3" accent4="accent4" accent5="accent5" accent6="accent6" hlink="hlink" folHlink="folHlink"/>
    </a:extraClrScheme>
    <a:extraClrScheme>
      <a:clrScheme name="2006.11.12 Hel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6.11.12 Helge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06.11.12 Helge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06.11.12 Helge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06.11.12 Helge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06.11.12 Helge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06.11.12 Helge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06.11.12 Helge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06.11.12 Helge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06.11.12 Helge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06.11.12 Helge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06.11.12 Helge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06.11.12 Helget 13">
        <a:dk1>
          <a:srgbClr val="000000"/>
        </a:dk1>
        <a:lt1>
          <a:srgbClr val="FFFFFF"/>
        </a:lt1>
        <a:dk2>
          <a:srgbClr val="000000"/>
        </a:dk2>
        <a:lt2>
          <a:srgbClr val="808080"/>
        </a:lt2>
        <a:accent1>
          <a:srgbClr val="0C4CB3"/>
        </a:accent1>
        <a:accent2>
          <a:srgbClr val="B32600"/>
        </a:accent2>
        <a:accent3>
          <a:srgbClr val="FFFFFF"/>
        </a:accent3>
        <a:accent4>
          <a:srgbClr val="000000"/>
        </a:accent4>
        <a:accent5>
          <a:srgbClr val="AAB2D6"/>
        </a:accent5>
        <a:accent6>
          <a:srgbClr val="A22100"/>
        </a:accent6>
        <a:hlink>
          <a:srgbClr val="4C198C"/>
        </a:hlink>
        <a:folHlink>
          <a:srgbClr val="4C9933"/>
        </a:folHlink>
      </a:clrScheme>
      <a:clrMap bg1="lt1" tx1="dk1" bg2="lt2" tx2="dk2" accent1="accent1" accent2="accent2" accent3="accent3" accent4="accent4" accent5="accent5" accent6="accent6" hlink="hlink" folHlink="folHlink"/>
    </a:extraClrScheme>
    <a:extraClrScheme>
      <a:clrScheme name="2006.11.12 Helget 14">
        <a:dk1>
          <a:srgbClr val="000000"/>
        </a:dk1>
        <a:lt1>
          <a:srgbClr val="FFFFFF"/>
        </a:lt1>
        <a:dk2>
          <a:srgbClr val="000000"/>
        </a:dk2>
        <a:lt2>
          <a:srgbClr val="808080"/>
        </a:lt2>
        <a:accent1>
          <a:srgbClr val="BBE0E3"/>
        </a:accent1>
        <a:accent2>
          <a:srgbClr val="B32600"/>
        </a:accent2>
        <a:accent3>
          <a:srgbClr val="FFFFFF"/>
        </a:accent3>
        <a:accent4>
          <a:srgbClr val="000000"/>
        </a:accent4>
        <a:accent5>
          <a:srgbClr val="DAEDEF"/>
        </a:accent5>
        <a:accent6>
          <a:srgbClr val="A22100"/>
        </a:accent6>
        <a:hlink>
          <a:srgbClr val="0C4CB3"/>
        </a:hlink>
        <a:folHlink>
          <a:srgbClr val="4C198C"/>
        </a:folHlink>
      </a:clrScheme>
      <a:clrMap bg1="lt1" tx1="dk1" bg2="lt2" tx2="dk2" accent1="accent1" accent2="accent2" accent3="accent3" accent4="accent4" accent5="accent5" accent6="accent6" hlink="hlink" folHlink="folHlink"/>
    </a:extraClrScheme>
    <a:extraClrScheme>
      <a:clrScheme name="2006.11.12 Helget 15">
        <a:dk1>
          <a:srgbClr val="000000"/>
        </a:dk1>
        <a:lt1>
          <a:srgbClr val="FFFFFF"/>
        </a:lt1>
        <a:dk2>
          <a:srgbClr val="000000"/>
        </a:dk2>
        <a:lt2>
          <a:srgbClr val="808080"/>
        </a:lt2>
        <a:accent1>
          <a:srgbClr val="000000"/>
        </a:accent1>
        <a:accent2>
          <a:srgbClr val="009900"/>
        </a:accent2>
        <a:accent3>
          <a:srgbClr val="FFFFFF"/>
        </a:accent3>
        <a:accent4>
          <a:srgbClr val="000000"/>
        </a:accent4>
        <a:accent5>
          <a:srgbClr val="AAAAAA"/>
        </a:accent5>
        <a:accent6>
          <a:srgbClr val="008A00"/>
        </a:accent6>
        <a:hlink>
          <a:srgbClr val="0C4CB3"/>
        </a:hlink>
        <a:folHlink>
          <a:srgbClr val="4C198C"/>
        </a:folHlink>
      </a:clrScheme>
      <a:clrMap bg1="lt1" tx1="dk1" bg2="lt2" tx2="dk2" accent1="accent1" accent2="accent2" accent3="accent3" accent4="accent4" accent5="accent5" accent6="accent6" hlink="hlink" folHlink="folHlink"/>
    </a:extraClrScheme>
    <a:extraClrScheme>
      <a:clrScheme name="2006.11.12 Helget 16">
        <a:dk1>
          <a:srgbClr val="000000"/>
        </a:dk1>
        <a:lt1>
          <a:srgbClr val="FFFFFF"/>
        </a:lt1>
        <a:dk2>
          <a:srgbClr val="000000"/>
        </a:dk2>
        <a:lt2>
          <a:srgbClr val="808080"/>
        </a:lt2>
        <a:accent1>
          <a:srgbClr val="BBE0E3"/>
        </a:accent1>
        <a:accent2>
          <a:srgbClr val="0066FF"/>
        </a:accent2>
        <a:accent3>
          <a:srgbClr val="FFFFFF"/>
        </a:accent3>
        <a:accent4>
          <a:srgbClr val="000000"/>
        </a:accent4>
        <a:accent5>
          <a:srgbClr val="DAEDEF"/>
        </a:accent5>
        <a:accent6>
          <a:srgbClr val="005CE7"/>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afer Works">
    <a:dk1>
      <a:srgbClr val="000000"/>
    </a:dk1>
    <a:lt1>
      <a:srgbClr val="FFFFFF"/>
    </a:lt1>
    <a:dk2>
      <a:srgbClr val="000000"/>
    </a:dk2>
    <a:lt2>
      <a:srgbClr val="808080"/>
    </a:lt2>
    <a:accent1>
      <a:srgbClr val="567EBA"/>
    </a:accent1>
    <a:accent2>
      <a:srgbClr val="BA6594"/>
    </a:accent2>
    <a:accent3>
      <a:srgbClr val="E2A371"/>
    </a:accent3>
    <a:accent4>
      <a:srgbClr val="55C0CC"/>
    </a:accent4>
    <a:accent5>
      <a:srgbClr val="F4B4D0"/>
    </a:accent5>
    <a:accent6>
      <a:srgbClr val="C0D465"/>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1712</TotalTime>
  <Words>2177</Words>
  <Application>Microsoft Office PowerPoint</Application>
  <PresentationFormat>如螢幕大小 (4:3)</PresentationFormat>
  <Paragraphs>243</Paragraphs>
  <Slides>21</Slides>
  <Notes>3</Notes>
  <HiddenSlides>0</HiddenSlides>
  <MMClips>0</MMClips>
  <ScaleCrop>false</ScaleCrop>
  <HeadingPairs>
    <vt:vector size="6" baseType="variant">
      <vt:variant>
        <vt:lpstr>使用字型</vt:lpstr>
      </vt:variant>
      <vt:variant>
        <vt:i4>12</vt:i4>
      </vt:variant>
      <vt:variant>
        <vt:lpstr>佈景主題</vt:lpstr>
      </vt:variant>
      <vt:variant>
        <vt:i4>3</vt:i4>
      </vt:variant>
      <vt:variant>
        <vt:lpstr>投影片標題</vt:lpstr>
      </vt:variant>
      <vt:variant>
        <vt:i4>21</vt:i4>
      </vt:variant>
    </vt:vector>
  </HeadingPairs>
  <TitlesOfParts>
    <vt:vector size="36" baseType="lpstr">
      <vt:lpstr>Gulim</vt:lpstr>
      <vt:lpstr>HY헤드라인M</vt:lpstr>
      <vt:lpstr>宋体</vt:lpstr>
      <vt:lpstr>微軟正黑體</vt:lpstr>
      <vt:lpstr>PMingLiU</vt:lpstr>
      <vt:lpstr>Arial</vt:lpstr>
      <vt:lpstr>Arial Black</vt:lpstr>
      <vt:lpstr>Arial Narrow</vt:lpstr>
      <vt:lpstr>Calibri</vt:lpstr>
      <vt:lpstr>Times New Roman</vt:lpstr>
      <vt:lpstr>Wingdings</vt:lpstr>
      <vt:lpstr>Wingdings 2</vt:lpstr>
      <vt:lpstr>Office 佈景主題</vt:lpstr>
      <vt:lpstr>預設簡報設計</vt:lpstr>
      <vt:lpstr>1_2006.11.12 Helget</vt:lpstr>
      <vt:lpstr>台灣地區  財產保險 電子商務的發展現況與未來</vt:lpstr>
      <vt:lpstr>PowerPoint 簡報</vt:lpstr>
      <vt:lpstr>保險電子交易</vt:lpstr>
      <vt:lpstr>電子簽章法</vt:lpstr>
      <vt:lpstr>保險業招攬及核保理賠辦法</vt:lpstr>
      <vt:lpstr>PowerPoint 簡報</vt:lpstr>
      <vt:lpstr>現行網路要保程序 (2006年～)</vt:lpstr>
      <vt:lpstr>產險業網路投保業務的發展</vt:lpstr>
      <vt:lpstr>產險業網路投保業務的規模(2012年)</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台灣地區 財產保險電子商務的發展現況與未來</dc:title>
  <dc:creator>test1</dc:creator>
  <cp:lastModifiedBy>TracyChen</cp:lastModifiedBy>
  <cp:revision>975</cp:revision>
  <cp:lastPrinted>2014-08-28T10:10:25Z</cp:lastPrinted>
  <dcterms:created xsi:type="dcterms:W3CDTF">2014-07-30T02:27:13Z</dcterms:created>
  <dcterms:modified xsi:type="dcterms:W3CDTF">2014-09-05T07:57:43Z</dcterms:modified>
</cp:coreProperties>
</file>